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43EE-8B14-4ACE-8B4E-EB3F31A2CA0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0CE7-BE20-4A5F-BA97-93F4DF90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5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43EE-8B14-4ACE-8B4E-EB3F31A2CA0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0CE7-BE20-4A5F-BA97-93F4DF90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5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43EE-8B14-4ACE-8B4E-EB3F31A2CA0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0CE7-BE20-4A5F-BA97-93F4DF90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0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43EE-8B14-4ACE-8B4E-EB3F31A2CA0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0CE7-BE20-4A5F-BA97-93F4DF90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43EE-8B14-4ACE-8B4E-EB3F31A2CA0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0CE7-BE20-4A5F-BA97-93F4DF90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43EE-8B14-4ACE-8B4E-EB3F31A2CA0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0CE7-BE20-4A5F-BA97-93F4DF90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2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43EE-8B14-4ACE-8B4E-EB3F31A2CA0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0CE7-BE20-4A5F-BA97-93F4DF90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43EE-8B14-4ACE-8B4E-EB3F31A2CA0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0CE7-BE20-4A5F-BA97-93F4DF90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4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43EE-8B14-4ACE-8B4E-EB3F31A2CA0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0CE7-BE20-4A5F-BA97-93F4DF90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43EE-8B14-4ACE-8B4E-EB3F31A2CA0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0CE7-BE20-4A5F-BA97-93F4DF90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43EE-8B14-4ACE-8B4E-EB3F31A2CA0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0CE7-BE20-4A5F-BA97-93F4DF90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43EE-8B14-4ACE-8B4E-EB3F31A2CA0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0CE7-BE20-4A5F-BA97-93F4DF90D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Interpreting GPT-2’s Zero-Shot Sequence Completion Ability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Rahul Chowdhury, </a:t>
            </a:r>
            <a:r>
              <a:rPr lang="en-US" dirty="0" smtClean="0"/>
              <a:t>Prof. </a:t>
            </a:r>
            <a:r>
              <a:rPr lang="en-US" smtClean="0"/>
              <a:t>Dr. David </a:t>
            </a:r>
            <a:r>
              <a:rPr lang="en-US" dirty="0" err="1" smtClean="0"/>
              <a:t>Bau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dirty="0" err="1" smtClean="0"/>
              <a:t>Mirchandani</a:t>
            </a:r>
            <a:r>
              <a:rPr lang="en-US" dirty="0" smtClean="0"/>
              <a:t>, S., Xia, F., Florence, P., </a:t>
            </a:r>
            <a:r>
              <a:rPr lang="en-US" dirty="0" err="1" smtClean="0"/>
              <a:t>Ichter</a:t>
            </a:r>
            <a:r>
              <a:rPr lang="en-US" dirty="0" smtClean="0"/>
              <a:t>, B., </a:t>
            </a:r>
            <a:r>
              <a:rPr lang="en-US" dirty="0" err="1" smtClean="0"/>
              <a:t>Driess</a:t>
            </a:r>
            <a:r>
              <a:rPr lang="en-US" dirty="0" smtClean="0"/>
              <a:t>, D., Arenas, M. G., Rao, K., </a:t>
            </a:r>
            <a:r>
              <a:rPr lang="en-US" dirty="0" err="1" smtClean="0"/>
              <a:t>Sadigh</a:t>
            </a:r>
            <a:r>
              <a:rPr lang="en-US" dirty="0" smtClean="0"/>
              <a:t>, D., and Zeng, A. </a:t>
            </a:r>
            <a:r>
              <a:rPr lang="en-US" dirty="0" err="1" smtClean="0"/>
              <a:t>Largelanguage</a:t>
            </a:r>
            <a:r>
              <a:rPr lang="en-US" dirty="0" smtClean="0"/>
              <a:t> models as general pattern machines. </a:t>
            </a:r>
            <a:r>
              <a:rPr lang="en-US" dirty="0" err="1" smtClean="0"/>
              <a:t>arXiv</a:t>
            </a:r>
            <a:r>
              <a:rPr lang="en-US" dirty="0" smtClean="0"/>
              <a:t> preprint arXiv:2307.04721, 2023.</a:t>
            </a:r>
          </a:p>
          <a:p>
            <a:pPr marL="0" indent="0">
              <a:buNone/>
            </a:pPr>
            <a:r>
              <a:rPr lang="en-US" dirty="0" smtClean="0"/>
              <a:t>[2] Gruver, N., </a:t>
            </a:r>
            <a:r>
              <a:rPr lang="en-US" dirty="0" err="1" smtClean="0"/>
              <a:t>Finzi</a:t>
            </a:r>
            <a:r>
              <a:rPr lang="en-US" dirty="0" smtClean="0"/>
              <a:t>, M., </a:t>
            </a:r>
            <a:r>
              <a:rPr lang="en-US" dirty="0" err="1" smtClean="0"/>
              <a:t>Qiu</a:t>
            </a:r>
            <a:r>
              <a:rPr lang="en-US" dirty="0" smtClean="0"/>
              <a:t>, S., and Wilson, A. G. Large language models are zero-shot time series forecasters. Advances </a:t>
            </a:r>
            <a:r>
              <a:rPr lang="en-US" dirty="0" err="1" smtClean="0"/>
              <a:t>inNeural</a:t>
            </a:r>
            <a:r>
              <a:rPr lang="en-US" dirty="0" smtClean="0"/>
              <a:t> Information Processing Systems, 36, 2024.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0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95" y="2053697"/>
            <a:ext cx="2976097" cy="2367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9993" y="4784428"/>
            <a:ext cx="303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 1 Sequence completion task performed on GPT-2 [1] 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324" y="2301263"/>
            <a:ext cx="3276768" cy="1657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1481" y="4858588"/>
            <a:ext cx="303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 2 Sequence completion task as observed in Large Language Models [2]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301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21976" y="1848363"/>
            <a:ext cx="5168561" cy="42981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66952" y="5686883"/>
            <a:ext cx="4215042" cy="18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77543" y="5379637"/>
            <a:ext cx="4215042" cy="18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67766" y="5056907"/>
            <a:ext cx="4215042" cy="18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77543" y="4734177"/>
            <a:ext cx="4215042" cy="18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67769" y="4421235"/>
            <a:ext cx="4215042" cy="18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478360" y="4113989"/>
            <a:ext cx="4215042" cy="18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68583" y="3791259"/>
            <a:ext cx="4215042" cy="18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78360" y="3468529"/>
            <a:ext cx="4215042" cy="18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87324" y="3130318"/>
            <a:ext cx="4215042" cy="18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97915" y="2823072"/>
            <a:ext cx="4215042" cy="18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488138" y="2500342"/>
            <a:ext cx="4215042" cy="18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97915" y="2177612"/>
            <a:ext cx="4215042" cy="18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70122" y="6275953"/>
            <a:ext cx="32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GPT-2</a:t>
            </a:r>
            <a:endParaRPr lang="en-US" dirty="0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3816515" y="4878429"/>
            <a:ext cx="4823832" cy="8084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3757025" y="3616854"/>
            <a:ext cx="4883322" cy="78726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3757025" y="2484858"/>
            <a:ext cx="4883322" cy="172203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>
            <a:off x="8699025" y="3468529"/>
            <a:ext cx="435195" cy="187117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364043" y="3348312"/>
            <a:ext cx="21759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Linear Regression Using The Activations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Logistic Regression Using The Activations</a:t>
            </a:r>
            <a:endParaRPr lang="en-US" dirty="0"/>
          </a:p>
        </p:txBody>
      </p:sp>
      <p:cxnSp>
        <p:nvCxnSpPr>
          <p:cNvPr id="29" name="Elbow Connector 28"/>
          <p:cNvCxnSpPr/>
          <p:nvPr/>
        </p:nvCxnSpPr>
        <p:spPr>
          <a:xfrm>
            <a:off x="3721161" y="2150334"/>
            <a:ext cx="4893105" cy="1852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3747242" y="2817802"/>
            <a:ext cx="4893105" cy="1852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3747242" y="3127483"/>
            <a:ext cx="4893105" cy="1852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47242" y="3450208"/>
            <a:ext cx="4893105" cy="18520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3747242" y="3797376"/>
            <a:ext cx="4951783" cy="71536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3816515" y="3770081"/>
            <a:ext cx="4833615" cy="3219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3816515" y="4556513"/>
            <a:ext cx="4883322" cy="8231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flipV="1">
            <a:off x="3816515" y="4219107"/>
            <a:ext cx="4873542" cy="8378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flipV="1">
            <a:off x="3816515" y="3925723"/>
            <a:ext cx="4873542" cy="8084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9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for exponential, </a:t>
            </a:r>
            <a:r>
              <a:rPr lang="en-US" dirty="0" err="1" smtClean="0"/>
              <a:t>sinsuoids</a:t>
            </a:r>
            <a:r>
              <a:rPr lang="en-US" dirty="0" smtClean="0"/>
              <a:t> and mixture of both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1" y="1559859"/>
            <a:ext cx="3516120" cy="46881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3038" y="6049519"/>
            <a:ext cx="4066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Figure 3. Linearly classifiable activation projection of mixture and pure sinusoids/ exponential signals at each layer of GPT-2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99" y="1520741"/>
            <a:ext cx="3614917" cy="4819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0" y="6049519"/>
            <a:ext cx="487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Figure 4. Linearly classifiable activation projection of </a:t>
            </a:r>
            <a:r>
              <a:rPr lang="en-US" sz="1200" dirty="0" err="1" smtClean="0"/>
              <a:t>sinusoidsand</a:t>
            </a:r>
            <a:r>
              <a:rPr lang="en-US" sz="1200" dirty="0" smtClean="0"/>
              <a:t> exponential signals at each layer of GPT-2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096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For Basic Time Series Elements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02" y="2346639"/>
            <a:ext cx="3021384" cy="32785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1232" y="575943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Table 1. Classification accuracies of three frequencies from waves containing pure and composition of different frequencies using activations of GPT-2 from each layer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89" y="2346639"/>
            <a:ext cx="4743983" cy="31006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03667" y="577145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Table 2. Regression scores of peaks of waves composed of </a:t>
            </a:r>
            <a:r>
              <a:rPr lang="en-US" sz="1200" dirty="0" err="1" smtClean="0"/>
              <a:t>multiplefrequencies</a:t>
            </a:r>
            <a:r>
              <a:rPr lang="en-US" sz="1200" dirty="0" smtClean="0"/>
              <a:t> using activations of GPT-2 from each layer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85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Counterfactual Inputs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773258" y="2759882"/>
            <a:ext cx="1134443" cy="3569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38504" y="2759882"/>
            <a:ext cx="4545962" cy="37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65562" y="4813562"/>
            <a:ext cx="17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GPT-2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8503" y="5981386"/>
            <a:ext cx="1134443" cy="3569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73975" y="5976500"/>
            <a:ext cx="4512915" cy="37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880780" y="4333215"/>
            <a:ext cx="776709" cy="3569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38951" y="4333215"/>
            <a:ext cx="757925" cy="37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761763" y="4338917"/>
            <a:ext cx="781598" cy="37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608519" y="4339728"/>
            <a:ext cx="781598" cy="37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9498463" y="4339727"/>
            <a:ext cx="781598" cy="37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0355009" y="4330759"/>
            <a:ext cx="781598" cy="37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1215613" y="4345428"/>
            <a:ext cx="781598" cy="371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38504" y="1365134"/>
            <a:ext cx="5769197" cy="1300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GPT-2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114719" y="2944447"/>
            <a:ext cx="5769197" cy="1300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GPT-2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38503" y="4569709"/>
            <a:ext cx="5769197" cy="1300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GPT-2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0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Counterfactuals-Contiguous Noise From First Token (left column) and From Last Token (right column)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4" y="1778708"/>
            <a:ext cx="5593569" cy="1864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707" y="1762409"/>
            <a:ext cx="5642467" cy="1880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" y="4189098"/>
            <a:ext cx="5701145" cy="1900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93" y="4141150"/>
            <a:ext cx="5698293" cy="18994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3690" y="2263996"/>
            <a:ext cx="18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Hz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1962" y="2196350"/>
            <a:ext cx="18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Hz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99461" y="4683318"/>
                <a:ext cx="1907037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dirty="0" smtClean="0"/>
                  <a:t> Hz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461" y="4683318"/>
                <a:ext cx="1907037" cy="407547"/>
              </a:xfrm>
              <a:prstGeom prst="rect">
                <a:avLst/>
              </a:prstGeom>
              <a:blipFill>
                <a:blip r:embed="rId6"/>
                <a:stretch>
                  <a:fillRect b="-2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01527" y="4615674"/>
                <a:ext cx="1907037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dirty="0" smtClean="0"/>
                  <a:t> Hz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527" y="4615674"/>
                <a:ext cx="1907037" cy="407547"/>
              </a:xfrm>
              <a:prstGeom prst="rect">
                <a:avLst/>
              </a:prstGeom>
              <a:blipFill>
                <a:blip r:embed="rId7"/>
                <a:stretch>
                  <a:fillRect b="-2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20526" y="6278554"/>
            <a:ext cx="1127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 5 Shows the mean absolute error with respect to the original output after counterfactual signals are fed along with partial noise and vice verse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005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Counterfactuals-Single Token Noise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9" y="1346903"/>
            <a:ext cx="2756571" cy="2067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3078" y="2179685"/>
            <a:ext cx="1212680" cy="37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Hz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2" y="1346903"/>
            <a:ext cx="2801879" cy="2101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9921" y="2212942"/>
            <a:ext cx="68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Hz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83" y="1346904"/>
            <a:ext cx="2772539" cy="20794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19" y="1346903"/>
            <a:ext cx="2801881" cy="2101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75598" y="2337343"/>
                <a:ext cx="816603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dirty="0" smtClean="0"/>
                  <a:t> Hz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598" y="2337343"/>
                <a:ext cx="816603" cy="398186"/>
              </a:xfrm>
              <a:prstGeom prst="rect">
                <a:avLst/>
              </a:prstGeom>
              <a:blipFill>
                <a:blip r:embed="rId6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065830" y="2366097"/>
                <a:ext cx="870391" cy="675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dirty="0" smtClean="0"/>
                  <a:t>Hz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830" y="2366097"/>
                <a:ext cx="870391" cy="6751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0" y="3903328"/>
            <a:ext cx="2831823" cy="21238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52" y="3917228"/>
            <a:ext cx="2813291" cy="2109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35" y="3845488"/>
            <a:ext cx="2986062" cy="22395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922" y="3785498"/>
            <a:ext cx="2992583" cy="224443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3019" y="4778849"/>
            <a:ext cx="1212680" cy="37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Hz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40345" y="4865022"/>
            <a:ext cx="1212680" cy="37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Hz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80627" y="5038753"/>
                <a:ext cx="816603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dirty="0" smtClean="0"/>
                  <a:t> Hz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627" y="5038753"/>
                <a:ext cx="816603" cy="398186"/>
              </a:xfrm>
              <a:prstGeom prst="rect">
                <a:avLst/>
              </a:prstGeom>
              <a:blipFill>
                <a:blip r:embed="rId12"/>
                <a:stretch>
                  <a:fillRect t="-1538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980978" y="5051434"/>
                <a:ext cx="816603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dirty="0" smtClean="0"/>
                  <a:t> Hz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978" y="5051434"/>
                <a:ext cx="816603" cy="398186"/>
              </a:xfrm>
              <a:prstGeom prst="rect">
                <a:avLst/>
              </a:prstGeom>
              <a:blipFill>
                <a:blip r:embed="rId13"/>
                <a:stretch>
                  <a:fillRect t="-1538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93730" y="3496297"/>
            <a:ext cx="1127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 6 Shows the mean absolute error with respect to the output of the GPT-2 after counterfactual signal is fed at each token position 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38550" y="6074047"/>
            <a:ext cx="1127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 7 Shows the mean absolute error with respect to the counterfactual input to the GPT-2 at each token position to measure the alignment of the output to that </a:t>
            </a:r>
            <a:r>
              <a:rPr lang="en-US" sz="1200" smtClean="0"/>
              <a:t>noisy token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901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Model Could GPT-2 Be Using?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0" y="1845666"/>
            <a:ext cx="4763037" cy="3572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995" y="1749367"/>
            <a:ext cx="5142813" cy="3857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3519" y="1445012"/>
            <a:ext cx="963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 length of 50 tokens the 46-49</a:t>
            </a:r>
            <a:r>
              <a:rPr lang="en-US" baseline="30000" dirty="0" smtClean="0"/>
              <a:t>th</a:t>
            </a:r>
            <a:r>
              <a:rPr lang="en-US" dirty="0" smtClean="0"/>
              <a:t> tokens (last 3 tokens) were used to train a linear model to estimate a model of GPT-2’s prediction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36" y="3381819"/>
            <a:ext cx="1212680" cy="37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Hz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809074" y="3381819"/>
                <a:ext cx="816603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dirty="0" smtClean="0"/>
                  <a:t> Hz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74" y="3381819"/>
                <a:ext cx="816603" cy="398186"/>
              </a:xfrm>
              <a:prstGeom prst="rect">
                <a:avLst/>
              </a:prstGeom>
              <a:blipFill>
                <a:blip r:embed="rId4"/>
                <a:stretch>
                  <a:fillRect t="-1538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936320" y="5665156"/>
            <a:ext cx="296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Toy Experiment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335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413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Interpreting GPT-2’s Zero-Shot Sequence Completion Ability</vt:lpstr>
      <vt:lpstr>Introduction</vt:lpstr>
      <vt:lpstr>Probing</vt:lpstr>
      <vt:lpstr>Probing for exponential, sinsuoids and mixture of both</vt:lpstr>
      <vt:lpstr>Probing For Basic Time Series Elements</vt:lpstr>
      <vt:lpstr>Counterfactual Inputs</vt:lpstr>
      <vt:lpstr>Counterfactuals-Contiguous Noise From First Token (left column) and From Last Token (right column)</vt:lpstr>
      <vt:lpstr>Counterfactuals-Single Token Noise</vt:lpstr>
      <vt:lpstr>What Model Could GPT-2 Be Using?</vt:lpstr>
      <vt:lpstr>References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Counterfactual Input, Probing, Intervention-An Attempt To Interpret GPT-2’s Zero-Shot Sequence Completion Ability</dc:title>
  <dc:creator>Rahul Chowdhury</dc:creator>
  <cp:lastModifiedBy>Rahul Chowdhury</cp:lastModifiedBy>
  <cp:revision>23</cp:revision>
  <dcterms:created xsi:type="dcterms:W3CDTF">2024-12-07T15:42:04Z</dcterms:created>
  <dcterms:modified xsi:type="dcterms:W3CDTF">2024-12-08T18:20:34Z</dcterms:modified>
</cp:coreProperties>
</file>