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79" r:id="rId8"/>
    <p:sldId id="280" r:id="rId9"/>
    <p:sldId id="269" r:id="rId10"/>
    <p:sldId id="270" r:id="rId11"/>
    <p:sldId id="271" r:id="rId12"/>
    <p:sldId id="276" r:id="rId13"/>
    <p:sldId id="277" r:id="rId14"/>
    <p:sldId id="278" r:id="rId15"/>
    <p:sldId id="273" r:id="rId16"/>
    <p:sldId id="272" r:id="rId17"/>
    <p:sldId id="274" r:id="rId18"/>
    <p:sldId id="275" r:id="rId19"/>
    <p:sldId id="281" r:id="rId20"/>
    <p:sldId id="282"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60"/>
  </p:normalViewPr>
  <p:slideViewPr>
    <p:cSldViewPr snapToGrid="0">
      <p:cViewPr varScale="1">
        <p:scale>
          <a:sx n="74" d="100"/>
          <a:sy n="74"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DAE2310-B990-4147-9701-EC22293305D5}" type="datetimeFigureOut">
              <a:rPr lang="es-CO" smtClean="0"/>
              <a:t>22/02/2018</a:t>
            </a:fld>
            <a:endParaRPr lang="es-CO"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CO"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E38BD3E-659D-4BA3-80A6-ECC05727FEA3}" type="slidenum">
              <a:rPr lang="es-CO" smtClean="0"/>
              <a:t>‹Nº›</a:t>
            </a:fld>
            <a:endParaRPr lang="es-CO"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159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223698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3898289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9E38BD3E-659D-4BA3-80A6-ECC05727FEA3}" type="slidenum">
              <a:rPr lang="es-CO" smtClean="0"/>
              <a:t>‹Nº›</a:t>
            </a:fld>
            <a:endParaRPr lang="es-CO"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8585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502949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8828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26079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3318946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145818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172272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32627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289838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124996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290740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16991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302405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AE2310-B990-4147-9701-EC22293305D5}" type="datetimeFigureOut">
              <a:rPr lang="es-CO" smtClean="0"/>
              <a:t>22/02/2018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9E38BD3E-659D-4BA3-80A6-ECC05727FEA3}" type="slidenum">
              <a:rPr lang="es-CO" smtClean="0"/>
              <a:t>‹Nº›</a:t>
            </a:fld>
            <a:endParaRPr lang="es-CO" dirty="0"/>
          </a:p>
        </p:txBody>
      </p:sp>
    </p:spTree>
    <p:extLst>
      <p:ext uri="{BB962C8B-B14F-4D97-AF65-F5344CB8AC3E}">
        <p14:creationId xmlns:p14="http://schemas.microsoft.com/office/powerpoint/2010/main" val="270285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DAE2310-B990-4147-9701-EC22293305D5}" type="datetimeFigureOut">
              <a:rPr lang="es-CO" smtClean="0"/>
              <a:t>22/02/2018</a:t>
            </a:fld>
            <a:endParaRPr lang="es-CO"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CO"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E38BD3E-659D-4BA3-80A6-ECC05727FEA3}" type="slidenum">
              <a:rPr lang="es-CO" smtClean="0"/>
              <a:t>‹Nº›</a:t>
            </a:fld>
            <a:endParaRPr lang="es-CO" dirty="0"/>
          </a:p>
        </p:txBody>
      </p:sp>
    </p:spTree>
    <p:extLst>
      <p:ext uri="{BB962C8B-B14F-4D97-AF65-F5344CB8AC3E}">
        <p14:creationId xmlns:p14="http://schemas.microsoft.com/office/powerpoint/2010/main" val="1952181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es.wikipedia.org/wiki/Interfaz_de_usuario" TargetMode="External"/><Relationship Id="rId7" Type="http://schemas.openxmlformats.org/officeDocument/2006/relationships/image" Target="../media/image14.png"/><Relationship Id="rId2" Type="http://schemas.openxmlformats.org/officeDocument/2006/relationships/hyperlink" Target="https://es.wikipedia.org/wiki/Programa_inform%C3%A1tico"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es.wikipedia.org/wiki/Sistema_operativo" TargetMode="External"/><Relationship Id="rId4" Type="http://schemas.openxmlformats.org/officeDocument/2006/relationships/hyperlink" Target="https://es.wikipedia.org/wiki/Icon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jp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420000">
            <a:off x="180965" y="598878"/>
            <a:ext cx="9721226" cy="1486553"/>
          </a:xfrm>
        </p:spPr>
        <p:txBody>
          <a:bodyPr/>
          <a:lstStyle/>
          <a:p>
            <a:pPr algn="l"/>
            <a:r>
              <a:rPr lang="es-CO" dirty="0" smtClean="0"/>
              <a:t>Wario soft</a:t>
            </a:r>
            <a:endParaRPr lang="es-CO" dirty="0"/>
          </a:p>
        </p:txBody>
      </p:sp>
      <p:sp>
        <p:nvSpPr>
          <p:cNvPr id="3" name="Subtítulo 2"/>
          <p:cNvSpPr>
            <a:spLocks noGrp="1"/>
          </p:cNvSpPr>
          <p:nvPr>
            <p:ph type="subTitle" idx="1"/>
          </p:nvPr>
        </p:nvSpPr>
        <p:spPr>
          <a:xfrm rot="21420000">
            <a:off x="318754" y="2183182"/>
            <a:ext cx="9755187" cy="550333"/>
          </a:xfrm>
        </p:spPr>
        <p:txBody>
          <a:bodyPr/>
          <a:lstStyle/>
          <a:p>
            <a:pPr algn="l"/>
            <a:r>
              <a:rPr lang="es-CO" dirty="0" smtClean="0"/>
              <a:t>¡ Mantente al día !</a:t>
            </a:r>
            <a:endParaRPr lang="es-CO" dirty="0"/>
          </a:p>
        </p:txBody>
      </p:sp>
      <p:sp>
        <p:nvSpPr>
          <p:cNvPr id="6" name="CuadroTexto 5"/>
          <p:cNvSpPr txBox="1"/>
          <p:nvPr/>
        </p:nvSpPr>
        <p:spPr>
          <a:xfrm rot="21401679">
            <a:off x="312931" y="4184545"/>
            <a:ext cx="10524054" cy="369332"/>
          </a:xfrm>
          <a:prstGeom prst="rect">
            <a:avLst/>
          </a:prstGeom>
          <a:noFill/>
        </p:spPr>
        <p:txBody>
          <a:bodyPr wrap="square" rtlCol="0">
            <a:spAutoFit/>
          </a:bodyPr>
          <a:lstStyle/>
          <a:p>
            <a:r>
              <a:rPr lang="es-CO" dirty="0" smtClean="0">
                <a:solidFill>
                  <a:srgbClr val="00B0F0"/>
                </a:solidFill>
              </a:rPr>
              <a:t>Esteban Pineda- Sebastián Cuellar- Brayan Prada -Cristian Gambasica</a:t>
            </a:r>
          </a:p>
        </p:txBody>
      </p:sp>
      <p:sp>
        <p:nvSpPr>
          <p:cNvPr id="7" name="CuadroTexto 6"/>
          <p:cNvSpPr txBox="1"/>
          <p:nvPr/>
        </p:nvSpPr>
        <p:spPr>
          <a:xfrm rot="21371097">
            <a:off x="10058504" y="3976007"/>
            <a:ext cx="1001486" cy="369332"/>
          </a:xfrm>
          <a:prstGeom prst="rect">
            <a:avLst/>
          </a:prstGeom>
          <a:noFill/>
        </p:spPr>
        <p:txBody>
          <a:bodyPr wrap="square" rtlCol="0">
            <a:spAutoFit/>
          </a:bodyPr>
          <a:lstStyle/>
          <a:p>
            <a:r>
              <a:rPr lang="es-CO" dirty="0" smtClean="0"/>
              <a:t>1349397</a:t>
            </a: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376077">
            <a:off x="7477087" y="328046"/>
            <a:ext cx="2502246" cy="2170718"/>
          </a:xfrm>
          <a:prstGeom prst="rect">
            <a:avLst/>
          </a:prstGeom>
        </p:spPr>
      </p:pic>
      <p:sp>
        <p:nvSpPr>
          <p:cNvPr id="5" name="CuadroTexto 4"/>
          <p:cNvSpPr txBox="1"/>
          <p:nvPr/>
        </p:nvSpPr>
        <p:spPr>
          <a:xfrm rot="21421521">
            <a:off x="-18024" y="3478987"/>
            <a:ext cx="5264005" cy="369332"/>
          </a:xfrm>
          <a:prstGeom prst="rect">
            <a:avLst/>
          </a:prstGeom>
          <a:noFill/>
        </p:spPr>
        <p:txBody>
          <a:bodyPr wrap="none" rtlCol="0">
            <a:spAutoFit/>
          </a:bodyPr>
          <a:lstStyle/>
          <a:p>
            <a:r>
              <a:rPr lang="es-CO" dirty="0" smtClean="0"/>
              <a:t>CAPACITACION FUNCIONAL DEL SISTEMA DE INFORMACION</a:t>
            </a:r>
            <a:endParaRPr lang="es-CO" dirty="0"/>
          </a:p>
        </p:txBody>
      </p:sp>
    </p:spTree>
    <p:extLst>
      <p:ext uri="{BB962C8B-B14F-4D97-AF65-F5344CB8AC3E}">
        <p14:creationId xmlns:p14="http://schemas.microsoft.com/office/powerpoint/2010/main" val="136628058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85801"/>
            <a:ext cx="10396882" cy="1054100"/>
          </a:xfrm>
        </p:spPr>
        <p:txBody>
          <a:bodyPr/>
          <a:lstStyle/>
          <a:p>
            <a:r>
              <a:rPr lang="es-419" dirty="0" smtClean="0"/>
              <a:t>SISTEMA DE INFORMACION.</a:t>
            </a:r>
            <a:endParaRPr lang="es-419" dirty="0"/>
          </a:p>
        </p:txBody>
      </p:sp>
      <p:sp>
        <p:nvSpPr>
          <p:cNvPr id="4" name="AutoShape 2" descr="Resultado de imagen para sistema de informac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
        <p:nvSpPr>
          <p:cNvPr id="5" name="AutoShape 4" descr="Resultado de imagen para sistema de informac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pic>
        <p:nvPicPr>
          <p:cNvPr id="9" name="Imagen 8"/>
          <p:cNvPicPr>
            <a:picLocks noChangeAspect="1"/>
          </p:cNvPicPr>
          <p:nvPr/>
        </p:nvPicPr>
        <p:blipFill>
          <a:blip r:embed="rId2"/>
          <a:stretch>
            <a:fillRect/>
          </a:stretch>
        </p:blipFill>
        <p:spPr>
          <a:xfrm>
            <a:off x="10311439" y="122238"/>
            <a:ext cx="1152244" cy="999831"/>
          </a:xfrm>
          <a:prstGeom prst="rect">
            <a:avLst/>
          </a:prstGeom>
        </p:spPr>
      </p:pic>
      <p:sp>
        <p:nvSpPr>
          <p:cNvPr id="10" name="CuadroTexto 9"/>
          <p:cNvSpPr txBox="1"/>
          <p:nvPr/>
        </p:nvSpPr>
        <p:spPr>
          <a:xfrm>
            <a:off x="685801" y="2006600"/>
            <a:ext cx="9969499" cy="132343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s-419" sz="2000" dirty="0">
                <a:latin typeface="Times New Roman" panose="02020603050405020304" pitchFamily="18" charset="0"/>
                <a:cs typeface="Times New Roman" panose="02020603050405020304" pitchFamily="18" charset="0"/>
              </a:rPr>
              <a:t>E</a:t>
            </a:r>
            <a:r>
              <a:rPr lang="es-419" sz="2000" dirty="0" smtClean="0">
                <a:latin typeface="Times New Roman" panose="02020603050405020304" pitchFamily="18" charset="0"/>
                <a:cs typeface="Times New Roman" panose="02020603050405020304" pitchFamily="18" charset="0"/>
              </a:rPr>
              <a:t>s </a:t>
            </a:r>
            <a:r>
              <a:rPr lang="es-419" sz="2000" dirty="0">
                <a:latin typeface="Times New Roman" panose="02020603050405020304" pitchFamily="18" charset="0"/>
                <a:cs typeface="Times New Roman" panose="02020603050405020304" pitchFamily="18" charset="0"/>
              </a:rPr>
              <a:t>un conjunto de elementos que interactúan entre sí con un fin común; que permite que la información esté disponible para satisfacer las necesidades en una organización, un sistema de información no siempre requiere contar con recuso computacional aunque la disposición del mismo facilita el manejo e interpretación de la información por los usuarios</a:t>
            </a:r>
            <a:r>
              <a:rPr lang="es-419" sz="2000" dirty="0" smtClean="0">
                <a:latin typeface="Times New Roman" panose="02020603050405020304" pitchFamily="18" charset="0"/>
                <a:cs typeface="Times New Roman" panose="02020603050405020304" pitchFamily="18" charset="0"/>
              </a:rPr>
              <a:t>. </a:t>
            </a:r>
            <a:endParaRPr lang="es-419" sz="2000" dirty="0">
              <a:latin typeface="Times New Roman" panose="02020603050405020304" pitchFamily="18" charset="0"/>
              <a:cs typeface="Times New Roman" panose="02020603050405020304" pitchFamily="18"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3206928"/>
            <a:ext cx="8153400" cy="2381071"/>
          </a:xfrm>
          <a:prstGeom prst="rect">
            <a:avLst/>
          </a:prstGeom>
        </p:spPr>
      </p:pic>
    </p:spTree>
    <p:extLst>
      <p:ext uri="{BB962C8B-B14F-4D97-AF65-F5344CB8AC3E}">
        <p14:creationId xmlns:p14="http://schemas.microsoft.com/office/powerpoint/2010/main" val="420404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419" dirty="0"/>
              <a:t>Un Sistema de Información realiza cuatro actividades básicas:</a:t>
            </a:r>
          </a:p>
        </p:txBody>
      </p:sp>
      <p:pic>
        <p:nvPicPr>
          <p:cNvPr id="4" name="Imagen 3"/>
          <p:cNvPicPr>
            <a:picLocks noChangeAspect="1"/>
          </p:cNvPicPr>
          <p:nvPr/>
        </p:nvPicPr>
        <p:blipFill>
          <a:blip r:embed="rId2"/>
          <a:stretch>
            <a:fillRect/>
          </a:stretch>
        </p:blipFill>
        <p:spPr>
          <a:xfrm>
            <a:off x="10311439" y="122238"/>
            <a:ext cx="1152244" cy="999831"/>
          </a:xfrm>
          <a:prstGeom prst="rect">
            <a:avLst/>
          </a:prstGeom>
        </p:spPr>
      </p:pic>
      <p:pic>
        <p:nvPicPr>
          <p:cNvPr id="7170" name="Picture 2" descr="Resultado de imagen para Entrada de inform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038" y="2688978"/>
            <a:ext cx="6039827" cy="25765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85801" y="2234957"/>
            <a:ext cx="8699500" cy="1107996"/>
          </a:xfrm>
          <a:prstGeom prst="rect">
            <a:avLst/>
          </a:prstGeom>
          <a:noFill/>
        </p:spPr>
        <p:txBody>
          <a:bodyPr wrap="square" rtlCol="0">
            <a:spAutoFit/>
          </a:bodyPr>
          <a:lstStyle/>
          <a:p>
            <a:r>
              <a:rPr lang="es-419" sz="2400" dirty="0">
                <a:latin typeface="Times New Roman" panose="02020603050405020304" pitchFamily="18" charset="0"/>
                <a:cs typeface="Times New Roman" panose="02020603050405020304" pitchFamily="18" charset="0"/>
              </a:rPr>
              <a:t>Entrada de información: proceso en el cual el sistema toma los datos que requiere.</a:t>
            </a:r>
          </a:p>
          <a:p>
            <a:endParaRPr lang="es-419" dirty="0"/>
          </a:p>
        </p:txBody>
      </p:sp>
    </p:spTree>
    <p:extLst>
      <p:ext uri="{BB962C8B-B14F-4D97-AF65-F5344CB8AC3E}">
        <p14:creationId xmlns:p14="http://schemas.microsoft.com/office/powerpoint/2010/main" val="285635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Segunda actividad</a:t>
            </a:r>
            <a:endParaRPr lang="es-419" dirty="0"/>
          </a:p>
        </p:txBody>
      </p:sp>
      <p:sp>
        <p:nvSpPr>
          <p:cNvPr id="4" name="CuadroTexto 3"/>
          <p:cNvSpPr txBox="1"/>
          <p:nvPr/>
        </p:nvSpPr>
        <p:spPr>
          <a:xfrm>
            <a:off x="498879" y="2674891"/>
            <a:ext cx="5261942" cy="1477328"/>
          </a:xfrm>
          <a:prstGeom prst="rect">
            <a:avLst/>
          </a:prstGeom>
          <a:noFill/>
        </p:spPr>
        <p:txBody>
          <a:bodyPr wrap="square" rtlCol="0">
            <a:spAutoFit/>
          </a:bodyPr>
          <a:lstStyle/>
          <a:p>
            <a:r>
              <a:rPr lang="es-419" sz="2400" dirty="0">
                <a:latin typeface="Times New Roman" panose="02020603050405020304" pitchFamily="18" charset="0"/>
                <a:cs typeface="Times New Roman" panose="02020603050405020304" pitchFamily="18" charset="0"/>
              </a:rPr>
              <a:t>Almacenamiento de información: pude hacerse por computadora o archivos físicos para conservar la información.</a:t>
            </a:r>
          </a:p>
          <a:p>
            <a:endParaRPr lang="es-419" dirty="0"/>
          </a:p>
        </p:txBody>
      </p:sp>
      <p:pic>
        <p:nvPicPr>
          <p:cNvPr id="6" name="Imagen 5"/>
          <p:cNvPicPr>
            <a:picLocks noChangeAspect="1"/>
          </p:cNvPicPr>
          <p:nvPr/>
        </p:nvPicPr>
        <p:blipFill>
          <a:blip r:embed="rId2"/>
          <a:stretch>
            <a:fillRect/>
          </a:stretch>
        </p:blipFill>
        <p:spPr>
          <a:xfrm>
            <a:off x="5884242" y="2401327"/>
            <a:ext cx="5105400" cy="3062288"/>
          </a:xfrm>
          <a:prstGeom prst="rect">
            <a:avLst/>
          </a:prstGeom>
        </p:spPr>
      </p:pic>
      <p:pic>
        <p:nvPicPr>
          <p:cNvPr id="7" name="Imagen 6"/>
          <p:cNvPicPr>
            <a:picLocks noChangeAspect="1"/>
          </p:cNvPicPr>
          <p:nvPr/>
        </p:nvPicPr>
        <p:blipFill>
          <a:blip r:embed="rId3"/>
          <a:stretch>
            <a:fillRect/>
          </a:stretch>
        </p:blipFill>
        <p:spPr>
          <a:xfrm>
            <a:off x="10311439" y="122238"/>
            <a:ext cx="1152244" cy="999831"/>
          </a:xfrm>
          <a:prstGeom prst="rect">
            <a:avLst/>
          </a:prstGeom>
        </p:spPr>
      </p:pic>
    </p:spTree>
    <p:extLst>
      <p:ext uri="{BB962C8B-B14F-4D97-AF65-F5344CB8AC3E}">
        <p14:creationId xmlns:p14="http://schemas.microsoft.com/office/powerpoint/2010/main" val="221964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Tercer actividad</a:t>
            </a:r>
            <a:endParaRPr lang="es-419" dirty="0"/>
          </a:p>
        </p:txBody>
      </p:sp>
      <p:sp>
        <p:nvSpPr>
          <p:cNvPr id="4" name="CuadroTexto 3"/>
          <p:cNvSpPr txBox="1"/>
          <p:nvPr/>
        </p:nvSpPr>
        <p:spPr>
          <a:xfrm>
            <a:off x="266700" y="2108200"/>
            <a:ext cx="8181841" cy="1477328"/>
          </a:xfrm>
          <a:prstGeom prst="rect">
            <a:avLst/>
          </a:prstGeom>
          <a:noFill/>
        </p:spPr>
        <p:txBody>
          <a:bodyPr wrap="square" rtlCol="0">
            <a:spAutoFit/>
          </a:bodyPr>
          <a:lstStyle/>
          <a:p>
            <a:r>
              <a:rPr lang="es-419" sz="2400" dirty="0">
                <a:latin typeface="Times New Roman" panose="02020603050405020304" pitchFamily="18" charset="0"/>
                <a:cs typeface="Times New Roman" panose="02020603050405020304" pitchFamily="18" charset="0"/>
              </a:rPr>
              <a:t>Procesamiento de la información: permite la transformación de los datos fuente en información que </a:t>
            </a:r>
            <a:r>
              <a:rPr lang="es-419" sz="2400" dirty="0" smtClean="0">
                <a:latin typeface="Times New Roman" panose="02020603050405020304" pitchFamily="18" charset="0"/>
                <a:cs typeface="Times New Roman" panose="02020603050405020304" pitchFamily="18" charset="0"/>
              </a:rPr>
              <a:t>puede</a:t>
            </a:r>
          </a:p>
          <a:p>
            <a:r>
              <a:rPr lang="es-419" sz="2400" dirty="0" smtClean="0">
                <a:latin typeface="Times New Roman" panose="02020603050405020304" pitchFamily="18" charset="0"/>
                <a:cs typeface="Times New Roman" panose="02020603050405020304" pitchFamily="18" charset="0"/>
              </a:rPr>
              <a:t> </a:t>
            </a:r>
            <a:r>
              <a:rPr lang="es-419" sz="2400" dirty="0">
                <a:latin typeface="Times New Roman" panose="02020603050405020304" pitchFamily="18" charset="0"/>
                <a:cs typeface="Times New Roman" panose="02020603050405020304" pitchFamily="18" charset="0"/>
              </a:rPr>
              <a:t>ser utilizada para la toma de </a:t>
            </a:r>
            <a:r>
              <a:rPr lang="es-419" sz="2400" dirty="0" smtClean="0">
                <a:latin typeface="Times New Roman" panose="02020603050405020304" pitchFamily="18" charset="0"/>
                <a:cs typeface="Times New Roman" panose="02020603050405020304" pitchFamily="18" charset="0"/>
              </a:rPr>
              <a:t>decisiones.</a:t>
            </a:r>
            <a:endParaRPr lang="es-419" sz="2400" dirty="0">
              <a:latin typeface="Times New Roman" panose="02020603050405020304" pitchFamily="18" charset="0"/>
              <a:cs typeface="Times New Roman" panose="02020603050405020304" pitchFamily="18" charset="0"/>
            </a:endParaRPr>
          </a:p>
          <a:p>
            <a:endParaRPr lang="es-419" dirty="0"/>
          </a:p>
        </p:txBody>
      </p:sp>
      <p:pic>
        <p:nvPicPr>
          <p:cNvPr id="9218" name="Picture 2" descr="Resultado de imagen para Procesamiento de la información sistema de infor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740" y="2384747"/>
            <a:ext cx="5596943" cy="294243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10311439" y="122238"/>
            <a:ext cx="1152244" cy="999831"/>
          </a:xfrm>
          <a:prstGeom prst="rect">
            <a:avLst/>
          </a:prstGeom>
        </p:spPr>
      </p:pic>
    </p:spTree>
    <p:extLst>
      <p:ext uri="{BB962C8B-B14F-4D97-AF65-F5344CB8AC3E}">
        <p14:creationId xmlns:p14="http://schemas.microsoft.com/office/powerpoint/2010/main" val="1363875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Cuarta actividad</a:t>
            </a:r>
            <a:endParaRPr lang="es-419" dirty="0"/>
          </a:p>
        </p:txBody>
      </p:sp>
      <p:sp>
        <p:nvSpPr>
          <p:cNvPr id="4" name="CuadroTexto 3"/>
          <p:cNvSpPr txBox="1"/>
          <p:nvPr/>
        </p:nvSpPr>
        <p:spPr>
          <a:xfrm>
            <a:off x="482600" y="1743501"/>
            <a:ext cx="8775700" cy="830997"/>
          </a:xfrm>
          <a:prstGeom prst="rect">
            <a:avLst/>
          </a:prstGeom>
          <a:noFill/>
        </p:spPr>
        <p:txBody>
          <a:bodyPr wrap="square" rtlCol="0">
            <a:spAutoFit/>
          </a:bodyPr>
          <a:lstStyle/>
          <a:p>
            <a:pPr fontAlgn="base"/>
            <a:r>
              <a:rPr lang="es-419" sz="2400" dirty="0">
                <a:latin typeface="Times New Roman" panose="02020603050405020304" pitchFamily="18" charset="0"/>
                <a:cs typeface="Times New Roman" panose="02020603050405020304" pitchFamily="18" charset="0"/>
              </a:rPr>
              <a:t>Salida de información: es la capacidad del sistema para producir  la información procesada o  sacar  los datos de entrada al exterior.</a:t>
            </a:r>
          </a:p>
        </p:txBody>
      </p:sp>
      <p:pic>
        <p:nvPicPr>
          <p:cNvPr id="10242" name="Picture 2" descr="Resultado de imagen para Salida de información sistema de infor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661" y="2796078"/>
            <a:ext cx="5965825" cy="272573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10311439" y="122238"/>
            <a:ext cx="1152244" cy="999831"/>
          </a:xfrm>
          <a:prstGeom prst="rect">
            <a:avLst/>
          </a:prstGeom>
        </p:spPr>
      </p:pic>
    </p:spTree>
    <p:extLst>
      <p:ext uri="{BB962C8B-B14F-4D97-AF65-F5344CB8AC3E}">
        <p14:creationId xmlns:p14="http://schemas.microsoft.com/office/powerpoint/2010/main" val="105133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USUARIOS</a:t>
            </a:r>
            <a:endParaRPr lang="es-419" dirty="0"/>
          </a:p>
        </p:txBody>
      </p:sp>
      <p:pic>
        <p:nvPicPr>
          <p:cNvPr id="4" name="Imagen 3"/>
          <p:cNvPicPr>
            <a:picLocks noChangeAspect="1"/>
          </p:cNvPicPr>
          <p:nvPr/>
        </p:nvPicPr>
        <p:blipFill>
          <a:blip r:embed="rId2"/>
          <a:stretch>
            <a:fillRect/>
          </a:stretch>
        </p:blipFill>
        <p:spPr>
          <a:xfrm>
            <a:off x="10311439" y="122238"/>
            <a:ext cx="1152244" cy="999831"/>
          </a:xfrm>
          <a:prstGeom prst="rect">
            <a:avLst/>
          </a:prstGeom>
        </p:spPr>
      </p:pic>
      <p:pic>
        <p:nvPicPr>
          <p:cNvPr id="6146"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2845827"/>
            <a:ext cx="3708399"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85801" y="1676400"/>
            <a:ext cx="9447839" cy="1569660"/>
          </a:xfrm>
          <a:prstGeom prst="rect">
            <a:avLst/>
          </a:prstGeom>
          <a:noFill/>
        </p:spPr>
        <p:txBody>
          <a:bodyPr wrap="square" rtlCol="0">
            <a:spAutoFit/>
          </a:bodyPr>
          <a:lstStyle/>
          <a:p>
            <a:r>
              <a:rPr lang="es-419" sz="2400" dirty="0">
                <a:latin typeface="Times New Roman" panose="02020603050405020304" pitchFamily="18" charset="0"/>
                <a:cs typeface="Times New Roman" panose="02020603050405020304" pitchFamily="18" charset="0"/>
              </a:rPr>
              <a:t>Los usuarios de los sistemas de información tienen diferente grado de participación dentro de un sistema y son el elemento principal que lo </a:t>
            </a:r>
            <a:r>
              <a:rPr lang="es-419" sz="2400" dirty="0" smtClean="0">
                <a:latin typeface="Times New Roman" panose="02020603050405020304" pitchFamily="18" charset="0"/>
                <a:cs typeface="Times New Roman" panose="02020603050405020304" pitchFamily="18" charset="0"/>
              </a:rPr>
              <a:t>integra.</a:t>
            </a:r>
            <a:endParaRPr lang="es-419" sz="2400" dirty="0">
              <a:latin typeface="Times New Roman" panose="02020603050405020304" pitchFamily="18" charset="0"/>
              <a:cs typeface="Times New Roman" panose="02020603050405020304" pitchFamily="18" charset="0"/>
            </a:endParaRPr>
          </a:p>
          <a:p>
            <a:endParaRPr lang="es-419"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86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usuarios primarios</a:t>
            </a:r>
          </a:p>
        </p:txBody>
      </p:sp>
      <p:pic>
        <p:nvPicPr>
          <p:cNvPr id="4" name="Imagen 3"/>
          <p:cNvPicPr>
            <a:picLocks noChangeAspect="1"/>
          </p:cNvPicPr>
          <p:nvPr/>
        </p:nvPicPr>
        <p:blipFill>
          <a:blip r:embed="rId2"/>
          <a:stretch>
            <a:fillRect/>
          </a:stretch>
        </p:blipFill>
        <p:spPr>
          <a:xfrm>
            <a:off x="10311439" y="122238"/>
            <a:ext cx="1152244" cy="999831"/>
          </a:xfrm>
          <a:prstGeom prst="rect">
            <a:avLst/>
          </a:prstGeom>
        </p:spPr>
      </p:pic>
      <p:pic>
        <p:nvPicPr>
          <p:cNvPr id="5" name="Imagen 4"/>
          <p:cNvPicPr>
            <a:picLocks noChangeAspect="1"/>
          </p:cNvPicPr>
          <p:nvPr/>
        </p:nvPicPr>
        <p:blipFill>
          <a:blip r:embed="rId3"/>
          <a:stretch>
            <a:fillRect/>
          </a:stretch>
        </p:blipFill>
        <p:spPr>
          <a:xfrm>
            <a:off x="3329161" y="2522498"/>
            <a:ext cx="5110162" cy="2978150"/>
          </a:xfrm>
          <a:prstGeom prst="rect">
            <a:avLst/>
          </a:prstGeom>
        </p:spPr>
      </p:pic>
      <p:sp>
        <p:nvSpPr>
          <p:cNvPr id="6" name="CuadroTexto 5"/>
          <p:cNvSpPr txBox="1"/>
          <p:nvPr/>
        </p:nvSpPr>
        <p:spPr>
          <a:xfrm>
            <a:off x="685801" y="1968500"/>
            <a:ext cx="8940799" cy="1107996"/>
          </a:xfrm>
          <a:prstGeom prst="rect">
            <a:avLst/>
          </a:prstGeom>
          <a:noFill/>
        </p:spPr>
        <p:txBody>
          <a:bodyPr wrap="square" rtlCol="0">
            <a:spAutoFit/>
          </a:bodyPr>
          <a:lstStyle/>
          <a:p>
            <a:r>
              <a:rPr lang="es-419" sz="2400" dirty="0">
                <a:latin typeface="Times New Roman" panose="02020603050405020304" pitchFamily="18" charset="0"/>
                <a:cs typeface="Times New Roman" panose="02020603050405020304" pitchFamily="18" charset="0"/>
              </a:rPr>
              <a:t>Son quienes alimentan el sistema o quienes frecuentemente usan el sistema.</a:t>
            </a:r>
          </a:p>
          <a:p>
            <a:endParaRPr lang="es-419" dirty="0"/>
          </a:p>
        </p:txBody>
      </p:sp>
    </p:spTree>
    <p:extLst>
      <p:ext uri="{BB962C8B-B14F-4D97-AF65-F5344CB8AC3E}">
        <p14:creationId xmlns:p14="http://schemas.microsoft.com/office/powerpoint/2010/main" val="175392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usuarios indirectos</a:t>
            </a:r>
          </a:p>
        </p:txBody>
      </p:sp>
      <p:pic>
        <p:nvPicPr>
          <p:cNvPr id="4" name="Imagen 3"/>
          <p:cNvPicPr>
            <a:picLocks noChangeAspect="1"/>
          </p:cNvPicPr>
          <p:nvPr/>
        </p:nvPicPr>
        <p:blipFill>
          <a:blip r:embed="rId2"/>
          <a:stretch>
            <a:fillRect/>
          </a:stretch>
        </p:blipFill>
        <p:spPr>
          <a:xfrm>
            <a:off x="10311439" y="122238"/>
            <a:ext cx="1152244" cy="999831"/>
          </a:xfrm>
          <a:prstGeom prst="rect">
            <a:avLst/>
          </a:prstGeom>
        </p:spPr>
      </p:pic>
      <p:pic>
        <p:nvPicPr>
          <p:cNvPr id="4098" name="Picture 2" descr="Resultado de imagen para usuarios indirec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075" y="2616200"/>
            <a:ext cx="7451725" cy="29337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85801" y="1903817"/>
            <a:ext cx="9320839" cy="738664"/>
          </a:xfrm>
          <a:prstGeom prst="rect">
            <a:avLst/>
          </a:prstGeom>
          <a:noFill/>
        </p:spPr>
        <p:txBody>
          <a:bodyPr wrap="square" rtlCol="0">
            <a:spAutoFit/>
          </a:bodyPr>
          <a:lstStyle/>
          <a:p>
            <a:r>
              <a:rPr lang="es-419" sz="2400" dirty="0" smtClean="0">
                <a:latin typeface="Times New Roman" panose="02020603050405020304" pitchFamily="18" charset="0"/>
                <a:cs typeface="Times New Roman" panose="02020603050405020304" pitchFamily="18" charset="0"/>
              </a:rPr>
              <a:t>Se </a:t>
            </a:r>
            <a:r>
              <a:rPr lang="es-419" sz="2400" dirty="0">
                <a:latin typeface="Times New Roman" panose="02020603050405020304" pitchFamily="18" charset="0"/>
                <a:cs typeface="Times New Roman" panose="02020603050405020304" pitchFamily="18" charset="0"/>
              </a:rPr>
              <a:t>benefician de los  resultados pero que no interactúan con el sistema.</a:t>
            </a:r>
          </a:p>
          <a:p>
            <a:endParaRPr lang="es-419" dirty="0"/>
          </a:p>
        </p:txBody>
      </p:sp>
    </p:spTree>
    <p:extLst>
      <p:ext uri="{BB962C8B-B14F-4D97-AF65-F5344CB8AC3E}">
        <p14:creationId xmlns:p14="http://schemas.microsoft.com/office/powerpoint/2010/main" val="348381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0679" y="1122069"/>
            <a:ext cx="10396882" cy="1151965"/>
          </a:xfrm>
        </p:spPr>
        <p:txBody>
          <a:bodyPr/>
          <a:lstStyle/>
          <a:p>
            <a:r>
              <a:rPr lang="es-419" dirty="0"/>
              <a:t>usuarios gerenciales y directivos</a:t>
            </a:r>
          </a:p>
        </p:txBody>
      </p:sp>
      <p:pic>
        <p:nvPicPr>
          <p:cNvPr id="4" name="Imagen 3"/>
          <p:cNvPicPr>
            <a:picLocks noChangeAspect="1"/>
          </p:cNvPicPr>
          <p:nvPr/>
        </p:nvPicPr>
        <p:blipFill>
          <a:blip r:embed="rId2"/>
          <a:stretch>
            <a:fillRect/>
          </a:stretch>
        </p:blipFill>
        <p:spPr>
          <a:xfrm>
            <a:off x="10311439" y="122238"/>
            <a:ext cx="1152244" cy="999831"/>
          </a:xfrm>
          <a:prstGeom prst="rect">
            <a:avLst/>
          </a:prstGeom>
        </p:spPr>
      </p:pic>
      <p:pic>
        <p:nvPicPr>
          <p:cNvPr id="3074" name="Picture 2" descr="Resultado de imagen para usuarios administrativ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021" y="3541159"/>
            <a:ext cx="3184525" cy="257809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73100" y="2274034"/>
            <a:ext cx="9779000" cy="1107996"/>
          </a:xfrm>
          <a:prstGeom prst="rect">
            <a:avLst/>
          </a:prstGeom>
          <a:noFill/>
        </p:spPr>
        <p:txBody>
          <a:bodyPr wrap="square" rtlCol="0">
            <a:spAutoFit/>
          </a:bodyPr>
          <a:lstStyle/>
          <a:p>
            <a:r>
              <a:rPr lang="es-419" sz="2400" dirty="0" smtClean="0">
                <a:latin typeface="Times New Roman" panose="02020603050405020304" pitchFamily="18" charset="0"/>
                <a:cs typeface="Times New Roman" panose="02020603050405020304" pitchFamily="18" charset="0"/>
              </a:rPr>
              <a:t>Son quienes </a:t>
            </a:r>
            <a:r>
              <a:rPr lang="es-419" sz="2400" dirty="0">
                <a:latin typeface="Times New Roman" panose="02020603050405020304" pitchFamily="18" charset="0"/>
                <a:cs typeface="Times New Roman" panose="02020603050405020304" pitchFamily="18" charset="0"/>
              </a:rPr>
              <a:t>tienen responsabilidad administrativa y de toma de decisiones con base a la información que produce el sistema.</a:t>
            </a:r>
          </a:p>
          <a:p>
            <a:endParaRPr lang="es-419" dirty="0"/>
          </a:p>
        </p:txBody>
      </p:sp>
    </p:spTree>
    <p:extLst>
      <p:ext uri="{BB962C8B-B14F-4D97-AF65-F5344CB8AC3E}">
        <p14:creationId xmlns:p14="http://schemas.microsoft.com/office/powerpoint/2010/main" val="3201619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Base de datos</a:t>
            </a:r>
            <a:endParaRPr lang="es-ES" dirty="0"/>
          </a:p>
        </p:txBody>
      </p:sp>
      <p:sp>
        <p:nvSpPr>
          <p:cNvPr id="4" name="CuadroTexto 3"/>
          <p:cNvSpPr txBox="1"/>
          <p:nvPr/>
        </p:nvSpPr>
        <p:spPr>
          <a:xfrm>
            <a:off x="531254" y="2228045"/>
            <a:ext cx="7054402" cy="2308324"/>
          </a:xfrm>
          <a:prstGeom prst="rect">
            <a:avLst/>
          </a:prstGeom>
          <a:noFill/>
        </p:spPr>
        <p:txBody>
          <a:bodyPr wrap="square" rtlCol="0">
            <a:spAutoFit/>
          </a:bodyPr>
          <a:lstStyle/>
          <a:p>
            <a:r>
              <a:rPr lang="es-419" sz="2400" dirty="0">
                <a:latin typeface="Times New Roman" panose="02020603050405020304" pitchFamily="18" charset="0"/>
                <a:cs typeface="Times New Roman" panose="02020603050405020304" pitchFamily="18" charset="0"/>
              </a:rPr>
              <a:t>Una base de datos o banco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 </a:t>
            </a:r>
            <a:endParaRPr lang="es-ES" sz="2400" dirty="0">
              <a:latin typeface="Times New Roman" panose="02020603050405020304" pitchFamily="18" charset="0"/>
              <a:cs typeface="Times New Roman" panose="02020603050405020304" pitchFamily="18" charset="0"/>
            </a:endParaRPr>
          </a:p>
        </p:txBody>
      </p:sp>
      <p:pic>
        <p:nvPicPr>
          <p:cNvPr id="3074" name="Picture 2" descr="Resultado de imagen para base de dato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775" y="1837765"/>
            <a:ext cx="380047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10311439" y="122238"/>
            <a:ext cx="1152244" cy="999831"/>
          </a:xfrm>
          <a:prstGeom prst="rect">
            <a:avLst/>
          </a:prstGeom>
        </p:spPr>
      </p:pic>
    </p:spTree>
    <p:extLst>
      <p:ext uri="{BB962C8B-B14F-4D97-AF65-F5344CB8AC3E}">
        <p14:creationId xmlns:p14="http://schemas.microsoft.com/office/powerpoint/2010/main" val="329270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 general:</a:t>
            </a:r>
            <a:endParaRPr lang="es-CO" dirty="0"/>
          </a:p>
        </p:txBody>
      </p:sp>
      <p:sp>
        <p:nvSpPr>
          <p:cNvPr id="4" name="CuadroTexto 3"/>
          <p:cNvSpPr txBox="1"/>
          <p:nvPr/>
        </p:nvSpPr>
        <p:spPr>
          <a:xfrm>
            <a:off x="2209909" y="1955555"/>
            <a:ext cx="8872774" cy="830997"/>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Lograr que la población capacitada se informe y aprenda acerca del proyecto formativo desarrollado para la consulta de horarios.</a:t>
            </a:r>
          </a:p>
        </p:txBody>
      </p:sp>
      <p:pic>
        <p:nvPicPr>
          <p:cNvPr id="3074" name="Picture 2" descr="Resultado de imagen para niño en computador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01886"/>
            <a:ext cx="3711031" cy="288546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9885" y="321617"/>
            <a:ext cx="1152798" cy="1000061"/>
          </a:xfrm>
          <a:prstGeom prst="rect">
            <a:avLst/>
          </a:prstGeom>
        </p:spPr>
      </p:pic>
      <p:pic>
        <p:nvPicPr>
          <p:cNvPr id="3" name="Picture 2" descr="Resultado de imagen para flecha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2561" y="3695754"/>
            <a:ext cx="3414296"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4534" y="2719676"/>
            <a:ext cx="2105351" cy="215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14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Interfaz gráfica</a:t>
            </a:r>
            <a:endParaRPr lang="es-ES" dirty="0"/>
          </a:p>
        </p:txBody>
      </p:sp>
      <p:sp>
        <p:nvSpPr>
          <p:cNvPr id="4" name="CuadroTexto 3"/>
          <p:cNvSpPr txBox="1"/>
          <p:nvPr/>
        </p:nvSpPr>
        <p:spPr>
          <a:xfrm>
            <a:off x="515155" y="2343955"/>
            <a:ext cx="6632620" cy="2585323"/>
          </a:xfrm>
          <a:prstGeom prst="rect">
            <a:avLst/>
          </a:prstGeom>
          <a:noFill/>
        </p:spPr>
        <p:txBody>
          <a:bodyPr wrap="square" rtlCol="0">
            <a:spAutoFit/>
          </a:bodyPr>
          <a:lstStyle/>
          <a:p>
            <a:r>
              <a:rPr lang="es-419" dirty="0"/>
              <a:t> </a:t>
            </a:r>
            <a:r>
              <a:rPr lang="es-419" dirty="0">
                <a:latin typeface="Times New Roman" panose="02020603050405020304" pitchFamily="18" charset="0"/>
                <a:cs typeface="Times New Roman" panose="02020603050405020304" pitchFamily="18" charset="0"/>
              </a:rPr>
              <a:t>es un </a:t>
            </a:r>
            <a:r>
              <a:rPr lang="es-419" dirty="0">
                <a:latin typeface="Times New Roman" panose="02020603050405020304" pitchFamily="18" charset="0"/>
                <a:cs typeface="Times New Roman" panose="02020603050405020304" pitchFamily="18" charset="0"/>
                <a:hlinkClick r:id="rId2" tooltip="Programa informático"/>
              </a:rPr>
              <a:t>programa </a:t>
            </a:r>
            <a:r>
              <a:rPr lang="es-419" dirty="0" smtClean="0">
                <a:latin typeface="Times New Roman" panose="02020603050405020304" pitchFamily="18" charset="0"/>
                <a:cs typeface="Times New Roman" panose="02020603050405020304" pitchFamily="18" charset="0"/>
                <a:hlinkClick r:id="rId2" tooltip="Programa informático"/>
              </a:rPr>
              <a:t>informático</a:t>
            </a:r>
            <a:r>
              <a:rPr lang="es-419" dirty="0" smtClean="0">
                <a:latin typeface="Times New Roman" panose="02020603050405020304" pitchFamily="18" charset="0"/>
                <a:cs typeface="Times New Roman" panose="02020603050405020304" pitchFamily="18" charset="0"/>
              </a:rPr>
              <a:t> que </a:t>
            </a:r>
            <a:r>
              <a:rPr lang="es-419" dirty="0">
                <a:latin typeface="Times New Roman" panose="02020603050405020304" pitchFamily="18" charset="0"/>
                <a:cs typeface="Times New Roman" panose="02020603050405020304" pitchFamily="18" charset="0"/>
              </a:rPr>
              <a:t>actúa de </a:t>
            </a:r>
            <a:r>
              <a:rPr lang="es-419" dirty="0">
                <a:latin typeface="Times New Roman" panose="02020603050405020304" pitchFamily="18" charset="0"/>
                <a:cs typeface="Times New Roman" panose="02020603050405020304" pitchFamily="18" charset="0"/>
                <a:hlinkClick r:id="rId3" tooltip="Interfaz de usuario"/>
              </a:rPr>
              <a:t>interfaz de usuario</a:t>
            </a:r>
            <a:r>
              <a:rPr lang="es-419" dirty="0">
                <a:latin typeface="Times New Roman" panose="02020603050405020304" pitchFamily="18" charset="0"/>
                <a:cs typeface="Times New Roman" panose="02020603050405020304" pitchFamily="18" charset="0"/>
              </a:rPr>
              <a:t>, utilizando un conjunto de imágenes y </a:t>
            </a:r>
            <a:r>
              <a:rPr lang="es-419" dirty="0">
                <a:latin typeface="Times New Roman" panose="02020603050405020304" pitchFamily="18" charset="0"/>
                <a:cs typeface="Times New Roman" panose="02020603050405020304" pitchFamily="18" charset="0"/>
                <a:hlinkClick r:id="rId4" tooltip="Icono"/>
              </a:rPr>
              <a:t>objetos gráficos</a:t>
            </a:r>
            <a:r>
              <a:rPr lang="es-419" dirty="0">
                <a:latin typeface="Times New Roman" panose="02020603050405020304" pitchFamily="18" charset="0"/>
                <a:cs typeface="Times New Roman" panose="02020603050405020304" pitchFamily="18" charset="0"/>
              </a:rPr>
              <a:t> para representar la información y acciones disponibles en la interfaz. Su principal uso, consiste en proporcionar un entorno visual sencillo para permitir la comunicación con el </a:t>
            </a:r>
            <a:r>
              <a:rPr lang="es-419" dirty="0">
                <a:latin typeface="Times New Roman" panose="02020603050405020304" pitchFamily="18" charset="0"/>
                <a:cs typeface="Times New Roman" panose="02020603050405020304" pitchFamily="18" charset="0"/>
                <a:hlinkClick r:id="rId5" tooltip="Sistema operativo"/>
              </a:rPr>
              <a:t>sistema operativo</a:t>
            </a:r>
            <a:r>
              <a:rPr lang="es-419" dirty="0">
                <a:latin typeface="Times New Roman" panose="02020603050405020304" pitchFamily="18" charset="0"/>
                <a:cs typeface="Times New Roman" panose="02020603050405020304" pitchFamily="18" charset="0"/>
              </a:rPr>
              <a:t> de una máquina o computador.</a:t>
            </a:r>
          </a:p>
          <a:p>
            <a:r>
              <a:rPr lang="es-419" dirty="0">
                <a:latin typeface="Times New Roman" panose="02020603050405020304" pitchFamily="18" charset="0"/>
                <a:cs typeface="Times New Roman" panose="02020603050405020304" pitchFamily="18" charset="0"/>
              </a:rPr>
              <a:t>Habitualmente las acciones se realizan mediante manipulación directa, para facilitar la interacción del usuario con la computadora</a:t>
            </a:r>
            <a:r>
              <a:rPr lang="es-419" dirty="0"/>
              <a:t>.</a:t>
            </a:r>
          </a:p>
          <a:p>
            <a:endParaRPr lang="es-ES" dirty="0"/>
          </a:p>
        </p:txBody>
      </p:sp>
      <p:pic>
        <p:nvPicPr>
          <p:cNvPr id="4098" name="Picture 2" descr="Resultado de imagen para interfaz grafica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2683" y="2071778"/>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7"/>
          <a:stretch>
            <a:fillRect/>
          </a:stretch>
        </p:blipFill>
        <p:spPr>
          <a:xfrm>
            <a:off x="10311439" y="122238"/>
            <a:ext cx="1152244" cy="999831"/>
          </a:xfrm>
          <a:prstGeom prst="rect">
            <a:avLst/>
          </a:prstGeom>
        </p:spPr>
      </p:pic>
    </p:spTree>
    <p:extLst>
      <p:ext uri="{BB962C8B-B14F-4D97-AF65-F5344CB8AC3E}">
        <p14:creationId xmlns:p14="http://schemas.microsoft.com/office/powerpoint/2010/main" val="179372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 específicos:</a:t>
            </a:r>
            <a:endParaRPr lang="es-CO" dirty="0"/>
          </a:p>
        </p:txBody>
      </p:sp>
      <p:sp>
        <p:nvSpPr>
          <p:cNvPr id="4" name="CuadroTexto 3"/>
          <p:cNvSpPr txBox="1"/>
          <p:nvPr/>
        </p:nvSpPr>
        <p:spPr>
          <a:xfrm>
            <a:off x="495822" y="2546954"/>
            <a:ext cx="8539967" cy="2431435"/>
          </a:xfrm>
          <a:prstGeom prst="rect">
            <a:avLst/>
          </a:prstGeom>
          <a:noFill/>
        </p:spPr>
        <p:txBody>
          <a:bodyPr wrap="none" rtlCol="0">
            <a:spAutoFit/>
          </a:bodyPr>
          <a:lstStyle/>
          <a:p>
            <a:endParaRPr lang="es-CO" dirty="0" smtClean="0"/>
          </a:p>
          <a:p>
            <a:r>
              <a:rPr lang="es-ES" sz="2000" dirty="0" smtClean="0">
                <a:latin typeface="Times New Roman" panose="02020603050405020304" pitchFamily="18" charset="0"/>
                <a:cs typeface="Times New Roman" panose="02020603050405020304" pitchFamily="18" charset="0"/>
              </a:rPr>
              <a:t>- Valorar </a:t>
            </a:r>
            <a:r>
              <a:rPr lang="es-ES" sz="2000" dirty="0">
                <a:latin typeface="Times New Roman" panose="02020603050405020304" pitchFamily="18" charset="0"/>
                <a:cs typeface="Times New Roman" panose="02020603050405020304" pitchFamily="18" charset="0"/>
              </a:rPr>
              <a:t>a la población según conceptos aprendidos en la capacitación (encuesta).</a:t>
            </a:r>
          </a:p>
          <a:p>
            <a:r>
              <a:rPr lang="es-ES" sz="2000" dirty="0">
                <a:latin typeface="Times New Roman" panose="02020603050405020304" pitchFamily="18" charset="0"/>
                <a:cs typeface="Times New Roman" panose="02020603050405020304" pitchFamily="18" charset="0"/>
              </a:rPr>
              <a:t>- Explicar de manera clara la información de la capacitación.</a:t>
            </a:r>
          </a:p>
          <a:p>
            <a:r>
              <a:rPr lang="es-ES" sz="2000" dirty="0">
                <a:latin typeface="Times New Roman" panose="02020603050405020304" pitchFamily="18" charset="0"/>
                <a:cs typeface="Times New Roman" panose="02020603050405020304" pitchFamily="18" charset="0"/>
              </a:rPr>
              <a:t>- Mantener a la audiencia en actitud participativa.</a:t>
            </a:r>
          </a:p>
          <a:p>
            <a:r>
              <a:rPr lang="es-ES" sz="2000" dirty="0">
                <a:latin typeface="Times New Roman" panose="02020603050405020304" pitchFamily="18" charset="0"/>
                <a:cs typeface="Times New Roman" panose="02020603050405020304" pitchFamily="18" charset="0"/>
              </a:rPr>
              <a:t>- Presentar un proyecto didáctico que inspire al desarrollo de nuevas ideas.</a:t>
            </a:r>
          </a:p>
          <a:p>
            <a:pPr marL="285750" indent="-285750">
              <a:buFont typeface="Arial" panose="020B0604020202020204" pitchFamily="34" charset="0"/>
              <a:buChar char="•"/>
            </a:pPr>
            <a:endParaRPr lang="es-CO" dirty="0" smtClean="0"/>
          </a:p>
          <a:p>
            <a:endParaRPr lang="es-CO" dirty="0"/>
          </a:p>
          <a:p>
            <a:endParaRPr lang="es-CO"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885" y="321617"/>
            <a:ext cx="1152798" cy="1000061"/>
          </a:xfrm>
          <a:prstGeom prst="rect">
            <a:avLst/>
          </a:prstGeom>
        </p:spPr>
      </p:pic>
      <p:pic>
        <p:nvPicPr>
          <p:cNvPr id="6146"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2799" y="3445743"/>
            <a:ext cx="2376372" cy="160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67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Alcance:</a:t>
            </a: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885" y="321617"/>
            <a:ext cx="1152798" cy="1000061"/>
          </a:xfrm>
          <a:prstGeom prst="rect">
            <a:avLst/>
          </a:prstGeom>
        </p:spPr>
      </p:pic>
      <p:pic>
        <p:nvPicPr>
          <p:cNvPr id="1026" name="Picture 2" descr="Resultado de imagen para imagenes de niños llegando ala meta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629707" y="2580983"/>
            <a:ext cx="2570634"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85801" y="2201948"/>
            <a:ext cx="6840723" cy="1200329"/>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Se pretende principalmente eliminar el desconocimiento que existe actualmente en la población a capacitar.</a:t>
            </a:r>
          </a:p>
        </p:txBody>
      </p:sp>
    </p:spTree>
    <p:extLst>
      <p:ext uri="{BB962C8B-B14F-4D97-AF65-F5344CB8AC3E}">
        <p14:creationId xmlns:p14="http://schemas.microsoft.com/office/powerpoint/2010/main" val="3107629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Planteamiento(problema):</a:t>
            </a: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885" y="321617"/>
            <a:ext cx="1152798" cy="1000061"/>
          </a:xfrm>
          <a:prstGeom prst="rect">
            <a:avLst/>
          </a:prstGeom>
        </p:spPr>
      </p:pic>
      <p:sp>
        <p:nvSpPr>
          <p:cNvPr id="5" name="CuadroTexto 4"/>
          <p:cNvSpPr txBox="1"/>
          <p:nvPr/>
        </p:nvSpPr>
        <p:spPr>
          <a:xfrm>
            <a:off x="685801" y="2652709"/>
            <a:ext cx="6489180" cy="1107996"/>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Desconocimiento frente al desarrollo y funcionalidad del proyecto formativo.</a:t>
            </a:r>
          </a:p>
          <a:p>
            <a:endParaRPr lang="es-MX" dirty="0"/>
          </a:p>
        </p:txBody>
      </p:sp>
      <p:pic>
        <p:nvPicPr>
          <p:cNvPr id="3076" name="Picture 4" descr="Resultado de imagen para imagenes de problema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6418" y="2201948"/>
            <a:ext cx="32956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55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justificación</a:t>
            </a:r>
            <a:endParaRPr lang="es-MX" dirty="0"/>
          </a:p>
        </p:txBody>
      </p:sp>
      <p:sp>
        <p:nvSpPr>
          <p:cNvPr id="8" name="CuadroTexto 7"/>
          <p:cNvSpPr txBox="1"/>
          <p:nvPr/>
        </p:nvSpPr>
        <p:spPr>
          <a:xfrm>
            <a:off x="829270" y="1904578"/>
            <a:ext cx="9885953" cy="646331"/>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Se realizará la siguiente capacitación para exponer conceptos, temas, ideas y funciones que permitieron el avance del proyecto formativo.</a:t>
            </a:r>
          </a:p>
        </p:txBody>
      </p:sp>
      <p:pic>
        <p:nvPicPr>
          <p:cNvPr id="2050" name="Picture 2" descr="Resultado de imagen para imagenes de soluci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61848" y="2982019"/>
            <a:ext cx="2139697" cy="22873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flecha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7571">
            <a:off x="4390979" y="3153915"/>
            <a:ext cx="2540547" cy="19466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imagenes de soluci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716" y="2982019"/>
            <a:ext cx="2162826" cy="206787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5"/>
          <a:stretch>
            <a:fillRect/>
          </a:stretch>
        </p:blipFill>
        <p:spPr>
          <a:xfrm>
            <a:off x="9930439" y="185884"/>
            <a:ext cx="1152244" cy="999831"/>
          </a:xfrm>
          <a:prstGeom prst="rect">
            <a:avLst/>
          </a:prstGeom>
        </p:spPr>
      </p:pic>
    </p:spTree>
    <p:extLst>
      <p:ext uri="{BB962C8B-B14F-4D97-AF65-F5344CB8AC3E}">
        <p14:creationId xmlns:p14="http://schemas.microsoft.com/office/powerpoint/2010/main" val="249761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smtClean="0"/>
              <a:t>Ventajas del desarrollo de la capacitación</a:t>
            </a:r>
            <a:endParaRPr lang="es-ES" dirty="0"/>
          </a:p>
        </p:txBody>
      </p:sp>
      <p:sp>
        <p:nvSpPr>
          <p:cNvPr id="4" name="CuadroTexto 3"/>
          <p:cNvSpPr txBox="1"/>
          <p:nvPr/>
        </p:nvSpPr>
        <p:spPr>
          <a:xfrm>
            <a:off x="309093" y="2781837"/>
            <a:ext cx="9156879" cy="1846659"/>
          </a:xfrm>
          <a:prstGeom prst="rect">
            <a:avLst/>
          </a:prstGeom>
          <a:noFill/>
        </p:spPr>
        <p:txBody>
          <a:bodyPr wrap="square" rtlCol="0">
            <a:spAutoFit/>
          </a:bodyPr>
          <a:lstStyle/>
          <a:p>
            <a:r>
              <a:rPr lang="es-ES" sz="2400" dirty="0" smtClean="0">
                <a:latin typeface="Times New Roman" panose="02020603050405020304" pitchFamily="18" charset="0"/>
                <a:cs typeface="Times New Roman" panose="02020603050405020304" pitchFamily="18" charset="0"/>
              </a:rPr>
              <a:t>-  Características fundamentales de un sistema de información.</a:t>
            </a:r>
          </a:p>
          <a:p>
            <a:pPr marL="285750" indent="-285750">
              <a:buFontTx/>
              <a:buChar char="-"/>
            </a:pPr>
            <a:r>
              <a:rPr lang="es-ES" sz="2400" dirty="0" smtClean="0">
                <a:latin typeface="Times New Roman" panose="02020603050405020304" pitchFamily="18" charset="0"/>
                <a:cs typeface="Times New Roman" panose="02020603050405020304" pitchFamily="18" charset="0"/>
              </a:rPr>
              <a:t>Proceso y funcionalidad del proyecto formativo.</a:t>
            </a:r>
          </a:p>
          <a:p>
            <a:pPr marL="285750" indent="-285750">
              <a:buFontTx/>
              <a:buChar char="-"/>
            </a:pPr>
            <a:r>
              <a:rPr lang="es-ES" sz="2400" dirty="0" smtClean="0">
                <a:latin typeface="Times New Roman" panose="02020603050405020304" pitchFamily="18" charset="0"/>
                <a:cs typeface="Times New Roman" panose="02020603050405020304" pitchFamily="18" charset="0"/>
              </a:rPr>
              <a:t>Manejo del aplicativo.</a:t>
            </a:r>
          </a:p>
          <a:p>
            <a:pPr marL="285750" indent="-285750">
              <a:buFontTx/>
              <a:buChar char="-"/>
            </a:pPr>
            <a:r>
              <a:rPr lang="es-ES" sz="2400" dirty="0" smtClean="0">
                <a:latin typeface="Times New Roman" panose="02020603050405020304" pitchFamily="18" charset="0"/>
                <a:cs typeface="Times New Roman" panose="02020603050405020304" pitchFamily="18" charset="0"/>
              </a:rPr>
              <a:t>Obtención de conocimiento en programas informáticos</a:t>
            </a:r>
            <a:r>
              <a:rPr lang="es-ES" sz="2400" dirty="0" smtClean="0"/>
              <a:t>.</a:t>
            </a:r>
          </a:p>
          <a:p>
            <a:pPr marL="285750" indent="-285750">
              <a:buFontTx/>
              <a:buChar char="-"/>
            </a:pPr>
            <a:endParaRPr lang="es-ES" dirty="0"/>
          </a:p>
        </p:txBody>
      </p:sp>
      <p:pic>
        <p:nvPicPr>
          <p:cNvPr id="1028" name="Picture 4" descr="Resultado de imagen para ventaj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057" y="2253803"/>
            <a:ext cx="4754943" cy="341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39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Estructura de los cursos (horarios)</a:t>
            </a:r>
            <a:endParaRPr lang="es-ES" dirty="0"/>
          </a:p>
        </p:txBody>
      </p:sp>
      <p:sp>
        <p:nvSpPr>
          <p:cNvPr id="4" name="CuadroTexto 3"/>
          <p:cNvSpPr txBox="1"/>
          <p:nvPr/>
        </p:nvSpPr>
        <p:spPr>
          <a:xfrm>
            <a:off x="1159099" y="2446986"/>
            <a:ext cx="9414456" cy="2862322"/>
          </a:xfrm>
          <a:prstGeom prst="rect">
            <a:avLst/>
          </a:prstGeom>
          <a:noFill/>
        </p:spPr>
        <p:txBody>
          <a:bodyPr wrap="square" rtlCol="0">
            <a:spAutoFit/>
          </a:bodyPr>
          <a:lstStyle/>
          <a:p>
            <a:r>
              <a:rPr lang="es-ES" sz="2000" dirty="0" smtClean="0">
                <a:latin typeface="Times New Roman" panose="02020603050405020304" pitchFamily="18" charset="0"/>
                <a:cs typeface="Times New Roman" panose="02020603050405020304" pitchFamily="18" charset="0"/>
              </a:rPr>
              <a:t>La capacitación se realiza en un lapso de una(1) semana, en sesiones 3 horas.</a:t>
            </a:r>
          </a:p>
          <a:p>
            <a:endParaRPr lang="es-ES" sz="2000" dirty="0">
              <a:latin typeface="Times New Roman" panose="02020603050405020304" pitchFamily="18" charset="0"/>
              <a:cs typeface="Times New Roman" panose="02020603050405020304" pitchFamily="18" charset="0"/>
            </a:endParaRPr>
          </a:p>
          <a:p>
            <a:pPr marL="285750" indent="-285750">
              <a:buFontTx/>
              <a:buChar char="-"/>
            </a:pPr>
            <a:r>
              <a:rPr lang="es-ES" sz="2000" dirty="0" smtClean="0">
                <a:latin typeface="Times New Roman" panose="02020603050405020304" pitchFamily="18" charset="0"/>
                <a:cs typeface="Times New Roman" panose="02020603050405020304" pitchFamily="18" charset="0"/>
              </a:rPr>
              <a:t>Hora de inicio: 9:00am</a:t>
            </a:r>
          </a:p>
          <a:p>
            <a:pPr marL="285750" indent="-285750">
              <a:buFontTx/>
              <a:buChar char="-"/>
            </a:pPr>
            <a:r>
              <a:rPr lang="es-ES" sz="2000" dirty="0" smtClean="0">
                <a:latin typeface="Times New Roman" panose="02020603050405020304" pitchFamily="18" charset="0"/>
                <a:cs typeface="Times New Roman" panose="02020603050405020304" pitchFamily="18" charset="0"/>
              </a:rPr>
              <a:t>Introducción general del tema a exponer</a:t>
            </a:r>
          </a:p>
          <a:p>
            <a:pPr marL="285750" indent="-285750">
              <a:buFontTx/>
              <a:buChar char="-"/>
            </a:pPr>
            <a:r>
              <a:rPr lang="es-ES" sz="2000" dirty="0" smtClean="0">
                <a:latin typeface="Times New Roman" panose="02020603050405020304" pitchFamily="18" charset="0"/>
                <a:cs typeface="Times New Roman" panose="02020603050405020304" pitchFamily="18" charset="0"/>
              </a:rPr>
              <a:t>Capacitación </a:t>
            </a:r>
          </a:p>
          <a:p>
            <a:pPr marL="285750" indent="-285750">
              <a:buFontTx/>
              <a:buChar char="-"/>
            </a:pPr>
            <a:r>
              <a:rPr lang="es-ES" sz="2000" dirty="0" smtClean="0">
                <a:latin typeface="Times New Roman" panose="02020603050405020304" pitchFamily="18" charset="0"/>
                <a:cs typeface="Times New Roman" panose="02020603050405020304" pitchFamily="18" charset="0"/>
              </a:rPr>
              <a:t>Break : 10:30 (15 minutos)</a:t>
            </a:r>
          </a:p>
          <a:p>
            <a:pPr marL="285750" indent="-285750">
              <a:buFontTx/>
              <a:buChar char="-"/>
            </a:pPr>
            <a:r>
              <a:rPr lang="es-ES" sz="2000" dirty="0" smtClean="0">
                <a:latin typeface="Times New Roman" panose="02020603050405020304" pitchFamily="18" charset="0"/>
                <a:cs typeface="Times New Roman" panose="02020603050405020304" pitchFamily="18" charset="0"/>
              </a:rPr>
              <a:t>Capacitación</a:t>
            </a:r>
          </a:p>
          <a:p>
            <a:pPr marL="285750" indent="-285750">
              <a:buFontTx/>
              <a:buChar char="-"/>
            </a:pPr>
            <a:r>
              <a:rPr lang="es-ES" sz="2000" dirty="0" smtClean="0">
                <a:latin typeface="Times New Roman" panose="02020603050405020304" pitchFamily="18" charset="0"/>
                <a:cs typeface="Times New Roman" panose="02020603050405020304" pitchFamily="18" charset="0"/>
              </a:rPr>
              <a:t>Evaluación (encuestas)</a:t>
            </a:r>
          </a:p>
          <a:p>
            <a:pPr marL="285750" indent="-285750">
              <a:buFontTx/>
              <a:buChar char="-"/>
            </a:pPr>
            <a:r>
              <a:rPr lang="es-ES" sz="2000" dirty="0" smtClean="0">
                <a:latin typeface="Times New Roman" panose="02020603050405020304" pitchFamily="18" charset="0"/>
                <a:cs typeface="Times New Roman" panose="02020603050405020304" pitchFamily="18" charset="0"/>
              </a:rPr>
              <a:t>Hora de salida: 12:00pm</a:t>
            </a:r>
            <a:endParaRPr lang="es-ES" sz="2000" dirty="0">
              <a:latin typeface="Times New Roman" panose="02020603050405020304" pitchFamily="18" charset="0"/>
              <a:cs typeface="Times New Roman" panose="02020603050405020304" pitchFamily="18" charset="0"/>
            </a:endParaRPr>
          </a:p>
        </p:txBody>
      </p:sp>
      <p:pic>
        <p:nvPicPr>
          <p:cNvPr id="2052" name="Picture 4" descr="Resultado de imagen para exposito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583" y="3014241"/>
            <a:ext cx="1685925" cy="21812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reloj animad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6690" y="3251786"/>
            <a:ext cx="1943681" cy="194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80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727257">
            <a:off x="1898047" y="800034"/>
            <a:ext cx="6581723" cy="1651835"/>
          </a:xfrm>
          <a:solidFill>
            <a:schemeClr val="accent2">
              <a:lumMod val="20000"/>
              <a:lumOff val="80000"/>
            </a:schemeClr>
          </a:solidFill>
          <a:effectLst>
            <a:softEdge rad="317500"/>
          </a:effectLst>
          <a:scene3d>
            <a:camera prst="orthographicFront"/>
            <a:lightRig rig="threePt" dir="t"/>
          </a:scene3d>
          <a:sp3d>
            <a:bevelT w="152400" h="50800" prst="softRound"/>
          </a:sp3d>
        </p:spPr>
        <p:txBody>
          <a:bodyPr>
            <a:normAutofit/>
          </a:bodyPr>
          <a:lstStyle/>
          <a:p>
            <a:pPr algn="ctr"/>
            <a:r>
              <a:rPr lang="es-419" dirty="0">
                <a:effectLst>
                  <a:outerShdw blurRad="38100" dist="38100" dir="2700000" algn="tl">
                    <a:srgbClr val="000000">
                      <a:alpha val="43137"/>
                    </a:srgbClr>
                  </a:outerShdw>
                </a:effectLst>
              </a:rPr>
              <a:t>Sistema de </a:t>
            </a:r>
            <a:r>
              <a:rPr lang="es-419" dirty="0" smtClean="0">
                <a:effectLst>
                  <a:outerShdw blurRad="38100" dist="38100" dir="2700000" algn="tl">
                    <a:srgbClr val="000000">
                      <a:alpha val="43137"/>
                    </a:srgbClr>
                  </a:outerShdw>
                </a:effectLst>
              </a:rPr>
              <a:t>información</a:t>
            </a:r>
            <a:endParaRPr lang="es-419"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6322">
            <a:off x="3020488" y="1642404"/>
            <a:ext cx="6569520" cy="2093216"/>
          </a:xfrm>
          <a:prstGeom prst="rect">
            <a:avLst/>
          </a:prstGeom>
          <a:ln w="34925">
            <a:solidFill>
              <a:schemeClr val="accent6">
                <a:lumMod val="50000"/>
              </a:schemeClr>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6" name="Imagen 5"/>
          <p:cNvPicPr>
            <a:picLocks noChangeAspect="1"/>
          </p:cNvPicPr>
          <p:nvPr/>
        </p:nvPicPr>
        <p:blipFill>
          <a:blip r:embed="rId3"/>
          <a:stretch>
            <a:fillRect/>
          </a:stretch>
        </p:blipFill>
        <p:spPr>
          <a:xfrm>
            <a:off x="9930439" y="185884"/>
            <a:ext cx="1152244" cy="999831"/>
          </a:xfrm>
          <a:prstGeom prst="rect">
            <a:avLst/>
          </a:prstGeom>
        </p:spPr>
      </p:pic>
      <p:pic>
        <p:nvPicPr>
          <p:cNvPr id="7" name="Imagen 6"/>
          <p:cNvPicPr>
            <a:picLocks noChangeAspect="1"/>
          </p:cNvPicPr>
          <p:nvPr/>
        </p:nvPicPr>
        <p:blipFill>
          <a:blip r:embed="rId4" cstate="print">
            <a:extLst>
              <a:ext uri="{BEBA8EAE-BF5A-486C-A8C5-ECC9F3942E4B}">
                <a14:imgProps xmlns:a14="http://schemas.microsoft.com/office/drawing/2010/main">
                  <a14:imgLayer r:embed="rId5">
                    <a14:imgEffect>
                      <a14:backgroundRemoval t="1358" b="89969" l="0" r="100000">
                        <a14:foregroundMark x1="63615" y1="44410" x2="56000" y2="25810"/>
                        <a14:foregroundMark x1="52308" y1="20272" x2="36385" y2="15674"/>
                        <a14:foregroundMark x1="33846" y1="16092" x2="18615" y2="25287"/>
                        <a14:foregroundMark x1="18154" y1="24869" x2="7308" y2="15569"/>
                      </a14:backgroundRemoval>
                    </a14:imgEffect>
                  </a14:imgLayer>
                </a14:imgProps>
              </a:ext>
              <a:ext uri="{28A0092B-C50C-407E-A947-70E740481C1C}">
                <a14:useLocalDpi xmlns:a14="http://schemas.microsoft.com/office/drawing/2010/main" val="0"/>
              </a:ext>
            </a:extLst>
          </a:blip>
          <a:stretch>
            <a:fillRect/>
          </a:stretch>
        </p:blipFill>
        <p:spPr>
          <a:xfrm rot="20365812" flipH="1">
            <a:off x="6258163" y="3070074"/>
            <a:ext cx="3649195" cy="1814654"/>
          </a:xfrm>
          <a:prstGeom prst="rect">
            <a:avLst/>
          </a:prstGeom>
        </p:spPr>
      </p:pic>
    </p:spTree>
    <p:extLst>
      <p:ext uri="{BB962C8B-B14F-4D97-AF65-F5344CB8AC3E}">
        <p14:creationId xmlns:p14="http://schemas.microsoft.com/office/powerpoint/2010/main" val="3252011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crosu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1">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Evento principal</Template>
  <TotalTime>1666</TotalTime>
  <Words>457</Words>
  <Application>Microsoft Office PowerPoint</Application>
  <PresentationFormat>Panorámica</PresentationFormat>
  <Paragraphs>60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Impact</vt:lpstr>
      <vt:lpstr>Times New Roman</vt:lpstr>
      <vt:lpstr>Evento principal</vt:lpstr>
      <vt:lpstr>Wario soft</vt:lpstr>
      <vt:lpstr>Objetivo general:</vt:lpstr>
      <vt:lpstr>Objetivos específicos:</vt:lpstr>
      <vt:lpstr>Alcance:</vt:lpstr>
      <vt:lpstr>Planteamiento(problema):</vt:lpstr>
      <vt:lpstr>justificación</vt:lpstr>
      <vt:lpstr>Ventajas del desarrollo de la capacitación</vt:lpstr>
      <vt:lpstr>Estructura de los cursos (horarios)</vt:lpstr>
      <vt:lpstr>Sistema de información</vt:lpstr>
      <vt:lpstr>SISTEMA DE INFORMACION.</vt:lpstr>
      <vt:lpstr>Un Sistema de Información realiza cuatro actividades básicas:</vt:lpstr>
      <vt:lpstr>Segunda actividad</vt:lpstr>
      <vt:lpstr>Tercer actividad</vt:lpstr>
      <vt:lpstr>Cuarta actividad</vt:lpstr>
      <vt:lpstr>USUARIOS</vt:lpstr>
      <vt:lpstr>usuarios primarios</vt:lpstr>
      <vt:lpstr>usuarios indirectos</vt:lpstr>
      <vt:lpstr>usuarios gerenciales y directivos</vt:lpstr>
      <vt:lpstr>Base de datos</vt:lpstr>
      <vt:lpstr>Interfaz gráfica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Wario soft</dc:title>
  <dc:creator>sebastian cuellar</dc:creator>
  <cp:lastModifiedBy>SOPORTE</cp:lastModifiedBy>
  <cp:revision>96</cp:revision>
  <dcterms:created xsi:type="dcterms:W3CDTF">2017-03-24T04:55:14Z</dcterms:created>
  <dcterms:modified xsi:type="dcterms:W3CDTF">2018-02-22T15:48:50Z</dcterms:modified>
</cp:coreProperties>
</file>