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2"/>
  </p:handoutMasterIdLst>
  <p:sldIdLst>
    <p:sldId id="323" r:id="rId2"/>
    <p:sldId id="325" r:id="rId3"/>
    <p:sldId id="326" r:id="rId4"/>
    <p:sldId id="327" r:id="rId5"/>
    <p:sldId id="277" r:id="rId6"/>
    <p:sldId id="303" r:id="rId7"/>
    <p:sldId id="346" r:id="rId8"/>
    <p:sldId id="300" r:id="rId9"/>
    <p:sldId id="324" r:id="rId10"/>
    <p:sldId id="328" r:id="rId11"/>
    <p:sldId id="329" r:id="rId12"/>
    <p:sldId id="330" r:id="rId13"/>
    <p:sldId id="331" r:id="rId14"/>
    <p:sldId id="332" r:id="rId15"/>
    <p:sldId id="333" r:id="rId16"/>
    <p:sldId id="334" r:id="rId17"/>
    <p:sldId id="336" r:id="rId18"/>
    <p:sldId id="337" r:id="rId19"/>
    <p:sldId id="338" r:id="rId20"/>
    <p:sldId id="341" r:id="rId21"/>
    <p:sldId id="342" r:id="rId22"/>
    <p:sldId id="343" r:id="rId23"/>
    <p:sldId id="344" r:id="rId24"/>
    <p:sldId id="345" r:id="rId25"/>
    <p:sldId id="339" r:id="rId26"/>
    <p:sldId id="340" r:id="rId27"/>
    <p:sldId id="335" r:id="rId28"/>
    <p:sldId id="347" r:id="rId29"/>
    <p:sldId id="348" r:id="rId30"/>
    <p:sldId id="350" r:id="rId31"/>
    <p:sldId id="349" r:id="rId32"/>
    <p:sldId id="351" r:id="rId33"/>
    <p:sldId id="354" r:id="rId34"/>
    <p:sldId id="353" r:id="rId35"/>
    <p:sldId id="352" r:id="rId36"/>
    <p:sldId id="355" r:id="rId37"/>
    <p:sldId id="357" r:id="rId38"/>
    <p:sldId id="356" r:id="rId39"/>
    <p:sldId id="358" r:id="rId40"/>
    <p:sldId id="271" r:id="rId4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5801F"/>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snapToObjects="1">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ovallea:Library:Caches:TemporaryItems:Outlook%20Temp:Datos%20Educaci&#243;n%20Superior%20y%20Formaci&#243;n%20Profesio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barChart>
        <c:barDir val="col"/>
        <c:grouping val="stacked"/>
        <c:varyColors val="0"/>
        <c:dLbls>
          <c:showLegendKey val="0"/>
          <c:showVal val="1"/>
          <c:showCatName val="0"/>
          <c:showSerName val="0"/>
          <c:showPercent val="0"/>
          <c:showBubbleSize val="0"/>
        </c:dLbls>
        <c:gapWidth val="39"/>
        <c:overlap val="100"/>
        <c:axId val="-2132183240"/>
        <c:axId val="-2132180056"/>
      </c:barChart>
      <c:catAx>
        <c:axId val="-2132183240"/>
        <c:scaling>
          <c:orientation val="minMax"/>
        </c:scaling>
        <c:delete val="0"/>
        <c:axPos val="b"/>
        <c:numFmt formatCode="General" sourceLinked="1"/>
        <c:majorTickMark val="none"/>
        <c:minorTickMark val="none"/>
        <c:tickLblPos val="nextTo"/>
        <c:txPr>
          <a:bodyPr/>
          <a:lstStyle/>
          <a:p>
            <a:pPr>
              <a:defRPr sz="4800" b="1">
                <a:solidFill>
                  <a:schemeClr val="accent5">
                    <a:lumMod val="75000"/>
                  </a:schemeClr>
                </a:solidFill>
              </a:defRPr>
            </a:pPr>
            <a:endParaRPr lang="es-CO"/>
          </a:p>
        </c:txPr>
        <c:crossAx val="-2132180056"/>
        <c:crosses val="autoZero"/>
        <c:auto val="1"/>
        <c:lblAlgn val="ctr"/>
        <c:lblOffset val="100"/>
        <c:noMultiLvlLbl val="0"/>
      </c:catAx>
      <c:valAx>
        <c:axId val="-2132180056"/>
        <c:scaling>
          <c:orientation val="minMax"/>
        </c:scaling>
        <c:delete val="1"/>
        <c:axPos val="l"/>
        <c:numFmt formatCode="_(* #,##0.0_);_(* \(#,##0.0\);_(* &quot;-&quot;??_);_(@_)" sourceLinked="1"/>
        <c:majorTickMark val="none"/>
        <c:minorTickMark val="none"/>
        <c:tickLblPos val="nextTo"/>
        <c:crossAx val="-2132183240"/>
        <c:crosses val="autoZero"/>
        <c:crossBetween val="between"/>
      </c:valAx>
    </c:plotArea>
    <c:plotVisOnly val="1"/>
    <c:dispBlanksAs val="gap"/>
    <c:showDLblsOverMax val="0"/>
  </c:chart>
  <c:txPr>
    <a:bodyPr/>
    <a:lstStyle/>
    <a:p>
      <a:pPr>
        <a:defRPr sz="1800"/>
      </a:pPr>
      <a:endParaRPr lang="es-CO"/>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25/06/2018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25/06/2018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25/06/2018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6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4812A94-02E0-4A90-B6FC-B3FEB54511FD}"/>
              </a:ext>
            </a:extLst>
          </p:cNvPr>
          <p:cNvSpPr/>
          <p:nvPr/>
        </p:nvSpPr>
        <p:spPr>
          <a:xfrm>
            <a:off x="1083212" y="545514"/>
            <a:ext cx="8257736" cy="769441"/>
          </a:xfrm>
          <a:prstGeom prst="rect">
            <a:avLst/>
          </a:prstGeom>
        </p:spPr>
        <p:txBody>
          <a:bodyPr wrap="square">
            <a:spAutoFit/>
          </a:bodyPr>
          <a:lstStyle/>
          <a:p>
            <a:r>
              <a:rPr lang="es-CO" sz="4400" dirty="0">
                <a:solidFill>
                  <a:schemeClr val="bg1"/>
                </a:solidFill>
              </a:rPr>
              <a:t>Levantamiento de información.</a:t>
            </a:r>
          </a:p>
        </p:txBody>
      </p:sp>
      <p:sp>
        <p:nvSpPr>
          <p:cNvPr id="3" name="Shape 244">
            <a:extLst>
              <a:ext uri="{FF2B5EF4-FFF2-40B4-BE49-F238E27FC236}">
                <a16:creationId xmlns:a16="http://schemas.microsoft.com/office/drawing/2014/main" id="{38ED1E03-C888-4E4A-8A7B-BC097864A8A4}"/>
              </a:ext>
            </a:extLst>
          </p:cNvPr>
          <p:cNvSpPr/>
          <p:nvPr/>
        </p:nvSpPr>
        <p:spPr>
          <a:xfrm>
            <a:off x="98847" y="1987472"/>
            <a:ext cx="2481600" cy="584278"/>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 name="Shape 245">
            <a:extLst>
              <a:ext uri="{FF2B5EF4-FFF2-40B4-BE49-F238E27FC236}">
                <a16:creationId xmlns:a16="http://schemas.microsoft.com/office/drawing/2014/main" id="{2AC411A2-7482-482B-B4B9-D89E7FD5180C}"/>
              </a:ext>
            </a:extLst>
          </p:cNvPr>
          <p:cNvSpPr/>
          <p:nvPr/>
        </p:nvSpPr>
        <p:spPr>
          <a:xfrm>
            <a:off x="2604621" y="1968150"/>
            <a:ext cx="2500091" cy="6126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 name="Shape 248">
            <a:extLst>
              <a:ext uri="{FF2B5EF4-FFF2-40B4-BE49-F238E27FC236}">
                <a16:creationId xmlns:a16="http://schemas.microsoft.com/office/drawing/2014/main" id="{D46CE932-6E1D-49CD-9E59-C8D5F229327C}"/>
              </a:ext>
            </a:extLst>
          </p:cNvPr>
          <p:cNvSpPr txBox="1">
            <a:spLocks/>
          </p:cNvSpPr>
          <p:nvPr/>
        </p:nvSpPr>
        <p:spPr>
          <a:xfrm>
            <a:off x="420843" y="1986656"/>
            <a:ext cx="2481600" cy="20058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2100">
                <a:solidFill>
                  <a:schemeClr val="lt1"/>
                </a:solidFill>
              </a:rPr>
              <a:t>Observación</a:t>
            </a:r>
            <a:endParaRPr lang="es-CO" sz="2100" dirty="0">
              <a:solidFill>
                <a:schemeClr val="lt1"/>
              </a:solidFill>
            </a:endParaRPr>
          </a:p>
        </p:txBody>
      </p:sp>
      <p:sp>
        <p:nvSpPr>
          <p:cNvPr id="6" name="Shape 249">
            <a:extLst>
              <a:ext uri="{FF2B5EF4-FFF2-40B4-BE49-F238E27FC236}">
                <a16:creationId xmlns:a16="http://schemas.microsoft.com/office/drawing/2014/main" id="{7420E820-2284-4CF9-AD85-BB6E59177719}"/>
              </a:ext>
            </a:extLst>
          </p:cNvPr>
          <p:cNvSpPr txBox="1">
            <a:spLocks/>
          </p:cNvSpPr>
          <p:nvPr/>
        </p:nvSpPr>
        <p:spPr>
          <a:xfrm>
            <a:off x="3259500" y="2006289"/>
            <a:ext cx="2481600" cy="20058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2100"/>
              <a:t>Encuesta</a:t>
            </a:r>
            <a:endParaRPr lang="es-CO" sz="2100" dirty="0">
              <a:solidFill>
                <a:schemeClr val="lt1"/>
              </a:solidFill>
            </a:endParaRPr>
          </a:p>
        </p:txBody>
      </p:sp>
      <p:pic>
        <p:nvPicPr>
          <p:cNvPr id="7" name="Imagen 6">
            <a:extLst>
              <a:ext uri="{FF2B5EF4-FFF2-40B4-BE49-F238E27FC236}">
                <a16:creationId xmlns:a16="http://schemas.microsoft.com/office/drawing/2014/main" id="{31191D80-B15B-4920-9F07-52A19E473AA5}"/>
              </a:ext>
            </a:extLst>
          </p:cNvPr>
          <p:cNvPicPr>
            <a:picLocks noChangeAspect="1"/>
          </p:cNvPicPr>
          <p:nvPr/>
        </p:nvPicPr>
        <p:blipFill>
          <a:blip r:embed="rId2"/>
          <a:stretch>
            <a:fillRect/>
          </a:stretch>
        </p:blipFill>
        <p:spPr>
          <a:xfrm>
            <a:off x="5314167" y="1854284"/>
            <a:ext cx="3618445" cy="4276344"/>
          </a:xfrm>
          <a:prstGeom prst="rect">
            <a:avLst/>
          </a:prstGeom>
        </p:spPr>
      </p:pic>
    </p:spTree>
    <p:extLst>
      <p:ext uri="{BB962C8B-B14F-4D97-AF65-F5344CB8AC3E}">
        <p14:creationId xmlns:p14="http://schemas.microsoft.com/office/powerpoint/2010/main" val="360924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E5E62722-7015-4308-9279-7F61D02BF147}"/>
              </a:ext>
            </a:extLst>
          </p:cNvPr>
          <p:cNvSpPr txBox="1">
            <a:spLocks/>
          </p:cNvSpPr>
          <p:nvPr/>
        </p:nvSpPr>
        <p:spPr>
          <a:xfrm>
            <a:off x="283100" y="230825"/>
            <a:ext cx="86205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Tabulación</a:t>
            </a:r>
          </a:p>
        </p:txBody>
      </p:sp>
      <p:pic>
        <p:nvPicPr>
          <p:cNvPr id="3" name="image5.png">
            <a:extLst>
              <a:ext uri="{FF2B5EF4-FFF2-40B4-BE49-F238E27FC236}">
                <a16:creationId xmlns:a16="http://schemas.microsoft.com/office/drawing/2014/main" id="{BAFBC8FF-F854-49EA-98FA-885A602B5F0E}"/>
              </a:ext>
            </a:extLst>
          </p:cNvPr>
          <p:cNvPicPr/>
          <p:nvPr/>
        </p:nvPicPr>
        <p:blipFill>
          <a:blip r:embed="rId2"/>
          <a:srcRect/>
          <a:stretch>
            <a:fillRect/>
          </a:stretch>
        </p:blipFill>
        <p:spPr>
          <a:xfrm>
            <a:off x="581158" y="2454617"/>
            <a:ext cx="7690972" cy="2375018"/>
          </a:xfrm>
          <a:prstGeom prst="rect">
            <a:avLst/>
          </a:prstGeom>
          <a:ln/>
        </p:spPr>
      </p:pic>
    </p:spTree>
    <p:extLst>
      <p:ext uri="{BB962C8B-B14F-4D97-AF65-F5344CB8AC3E}">
        <p14:creationId xmlns:p14="http://schemas.microsoft.com/office/powerpoint/2010/main" val="227864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DF7ECE1-6C73-426E-B462-53B88B635B0B}"/>
              </a:ext>
            </a:extLst>
          </p:cNvPr>
          <p:cNvSpPr/>
          <p:nvPr/>
        </p:nvSpPr>
        <p:spPr>
          <a:xfrm>
            <a:off x="2753425" y="487066"/>
            <a:ext cx="3637150" cy="769441"/>
          </a:xfrm>
          <a:prstGeom prst="rect">
            <a:avLst/>
          </a:prstGeom>
        </p:spPr>
        <p:txBody>
          <a:bodyPr wrap="none">
            <a:spAutoFit/>
          </a:bodyPr>
          <a:lstStyle/>
          <a:p>
            <a:pPr lvl="0"/>
            <a:r>
              <a:rPr lang="es-CO" sz="4400" b="1" dirty="0">
                <a:solidFill>
                  <a:schemeClr val="bg1"/>
                </a:solidFill>
              </a:rPr>
              <a:t>Sistema Actual</a:t>
            </a:r>
            <a:endParaRPr lang="es-CO" sz="4400" dirty="0">
              <a:solidFill>
                <a:schemeClr val="bg1"/>
              </a:solidFill>
            </a:endParaRPr>
          </a:p>
        </p:txBody>
      </p:sp>
      <p:pic>
        <p:nvPicPr>
          <p:cNvPr id="3" name="image17.png">
            <a:extLst>
              <a:ext uri="{FF2B5EF4-FFF2-40B4-BE49-F238E27FC236}">
                <a16:creationId xmlns:a16="http://schemas.microsoft.com/office/drawing/2014/main" id="{4077575E-4E15-46DA-AAC3-760ACF8E2740}"/>
              </a:ext>
            </a:extLst>
          </p:cNvPr>
          <p:cNvPicPr/>
          <p:nvPr/>
        </p:nvPicPr>
        <p:blipFill>
          <a:blip r:embed="rId2"/>
          <a:srcRect/>
          <a:stretch>
            <a:fillRect/>
          </a:stretch>
        </p:blipFill>
        <p:spPr>
          <a:xfrm>
            <a:off x="159525" y="2317899"/>
            <a:ext cx="5133967" cy="1526086"/>
          </a:xfrm>
          <a:prstGeom prst="rect">
            <a:avLst/>
          </a:prstGeom>
          <a:ln/>
        </p:spPr>
      </p:pic>
      <p:pic>
        <p:nvPicPr>
          <p:cNvPr id="4" name="Imagen 3">
            <a:extLst>
              <a:ext uri="{FF2B5EF4-FFF2-40B4-BE49-F238E27FC236}">
                <a16:creationId xmlns:a16="http://schemas.microsoft.com/office/drawing/2014/main" id="{CD8360FD-763C-4F8D-BB39-FE32EADB2712}"/>
              </a:ext>
            </a:extLst>
          </p:cNvPr>
          <p:cNvPicPr>
            <a:picLocks noChangeAspect="1"/>
          </p:cNvPicPr>
          <p:nvPr/>
        </p:nvPicPr>
        <p:blipFill>
          <a:blip r:embed="rId3"/>
          <a:stretch>
            <a:fillRect/>
          </a:stretch>
        </p:blipFill>
        <p:spPr>
          <a:xfrm>
            <a:off x="159526" y="4030279"/>
            <a:ext cx="5133966" cy="2333621"/>
          </a:xfrm>
          <a:prstGeom prst="rect">
            <a:avLst/>
          </a:prstGeom>
        </p:spPr>
      </p:pic>
      <p:pic>
        <p:nvPicPr>
          <p:cNvPr id="5" name="Imagen 4">
            <a:extLst>
              <a:ext uri="{FF2B5EF4-FFF2-40B4-BE49-F238E27FC236}">
                <a16:creationId xmlns:a16="http://schemas.microsoft.com/office/drawing/2014/main" id="{5EF66BCF-C0CD-471E-B022-686663841AE4}"/>
              </a:ext>
            </a:extLst>
          </p:cNvPr>
          <p:cNvPicPr>
            <a:picLocks noChangeAspect="1"/>
          </p:cNvPicPr>
          <p:nvPr/>
        </p:nvPicPr>
        <p:blipFill>
          <a:blip r:embed="rId4"/>
          <a:stretch>
            <a:fillRect/>
          </a:stretch>
        </p:blipFill>
        <p:spPr>
          <a:xfrm>
            <a:off x="5359059" y="2640422"/>
            <a:ext cx="3784941" cy="2779714"/>
          </a:xfrm>
          <a:prstGeom prst="rect">
            <a:avLst/>
          </a:prstGeom>
        </p:spPr>
      </p:pic>
    </p:spTree>
    <p:extLst>
      <p:ext uri="{BB962C8B-B14F-4D97-AF65-F5344CB8AC3E}">
        <p14:creationId xmlns:p14="http://schemas.microsoft.com/office/powerpoint/2010/main" val="336221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493903B7-D034-4838-A9CE-4F517BDF80FF}"/>
              </a:ext>
            </a:extLst>
          </p:cNvPr>
          <p:cNvPicPr>
            <a:picLocks noChangeAspect="1"/>
          </p:cNvPicPr>
          <p:nvPr/>
        </p:nvPicPr>
        <p:blipFill>
          <a:blip r:embed="rId2"/>
          <a:stretch>
            <a:fillRect/>
          </a:stretch>
        </p:blipFill>
        <p:spPr>
          <a:xfrm>
            <a:off x="5449316" y="1867968"/>
            <a:ext cx="2857500" cy="2085975"/>
          </a:xfrm>
          <a:prstGeom prst="rect">
            <a:avLst/>
          </a:prstGeom>
          <a:solidFill>
            <a:schemeClr val="bg1"/>
          </a:solidFill>
        </p:spPr>
      </p:pic>
      <p:pic>
        <p:nvPicPr>
          <p:cNvPr id="10" name="Imagen 9">
            <a:extLst>
              <a:ext uri="{FF2B5EF4-FFF2-40B4-BE49-F238E27FC236}">
                <a16:creationId xmlns:a16="http://schemas.microsoft.com/office/drawing/2014/main" id="{97445B66-368C-4EF7-9B94-0EA6E4220723}"/>
              </a:ext>
            </a:extLst>
          </p:cNvPr>
          <p:cNvPicPr>
            <a:picLocks noChangeAspect="1"/>
          </p:cNvPicPr>
          <p:nvPr/>
        </p:nvPicPr>
        <p:blipFill>
          <a:blip r:embed="rId3"/>
          <a:stretch>
            <a:fillRect/>
          </a:stretch>
        </p:blipFill>
        <p:spPr>
          <a:xfrm>
            <a:off x="5449316" y="3953943"/>
            <a:ext cx="3228975" cy="2447925"/>
          </a:xfrm>
          <a:prstGeom prst="rect">
            <a:avLst/>
          </a:prstGeom>
        </p:spPr>
      </p:pic>
      <p:sp>
        <p:nvSpPr>
          <p:cNvPr id="12" name="Rectángulo 11">
            <a:extLst>
              <a:ext uri="{FF2B5EF4-FFF2-40B4-BE49-F238E27FC236}">
                <a16:creationId xmlns:a16="http://schemas.microsoft.com/office/drawing/2014/main" id="{3EA5ABD6-F947-40ED-B8C6-FD60C65109CC}"/>
              </a:ext>
            </a:extLst>
          </p:cNvPr>
          <p:cNvSpPr/>
          <p:nvPr/>
        </p:nvSpPr>
        <p:spPr>
          <a:xfrm>
            <a:off x="682283" y="1746724"/>
            <a:ext cx="4572000" cy="4770537"/>
          </a:xfrm>
          <a:prstGeom prst="rect">
            <a:avLst/>
          </a:prstGeom>
        </p:spPr>
        <p:txBody>
          <a:bodyPr>
            <a:spAutoFit/>
          </a:bodyPr>
          <a:lstStyle/>
          <a:p>
            <a:pPr marL="571500" lvl="0" indent="-571500">
              <a:buFont typeface="Arial" panose="020B0604020202020204" pitchFamily="34" charset="0"/>
              <a:buChar char="•"/>
            </a:pPr>
            <a:r>
              <a:rPr lang="es-CO" sz="3600" dirty="0">
                <a:solidFill>
                  <a:srgbClr val="002060"/>
                </a:solidFill>
              </a:rPr>
              <a:t>TECNOLOGICA</a:t>
            </a:r>
            <a:br>
              <a:rPr lang="es-CO" sz="3200" dirty="0">
                <a:solidFill>
                  <a:schemeClr val="lt2"/>
                </a:solidFill>
              </a:rPr>
            </a:br>
            <a:r>
              <a:rPr lang="es-CO" sz="3200" dirty="0">
                <a:solidFill>
                  <a:srgbClr val="002060"/>
                </a:solidFill>
              </a:rPr>
              <a:t>-</a:t>
            </a:r>
            <a:r>
              <a:rPr lang="es-CO" dirty="0">
                <a:solidFill>
                  <a:srgbClr val="002060"/>
                </a:solidFill>
              </a:rPr>
              <a:t>Conocimiento fase lectiva proceso de formación.</a:t>
            </a:r>
            <a:br>
              <a:rPr lang="es-CO" dirty="0">
                <a:solidFill>
                  <a:srgbClr val="002060"/>
                </a:solidFill>
              </a:rPr>
            </a:br>
            <a:r>
              <a:rPr lang="es-CO" sz="3200" dirty="0">
                <a:solidFill>
                  <a:srgbClr val="002060"/>
                </a:solidFill>
              </a:rPr>
              <a:t>-</a:t>
            </a:r>
            <a:r>
              <a:rPr lang="es-CO" dirty="0">
                <a:solidFill>
                  <a:srgbClr val="002060"/>
                </a:solidFill>
              </a:rPr>
              <a:t> Equipos y Herramientas para llevar a cabo la Ejecución del proyecto.</a:t>
            </a:r>
            <a:br>
              <a:rPr lang="es-CO" dirty="0">
                <a:solidFill>
                  <a:srgbClr val="002060"/>
                </a:solidFill>
              </a:rPr>
            </a:br>
            <a:r>
              <a:rPr lang="es-CO" sz="3200" dirty="0">
                <a:solidFill>
                  <a:srgbClr val="002060"/>
                </a:solidFill>
              </a:rPr>
              <a:t>-</a:t>
            </a:r>
            <a:r>
              <a:rPr lang="es-CO" dirty="0">
                <a:solidFill>
                  <a:srgbClr val="002060"/>
                </a:solidFill>
              </a:rPr>
              <a:t> La Biblioteca como soporte documental.</a:t>
            </a:r>
            <a:br>
              <a:rPr lang="es-CO" dirty="0">
                <a:solidFill>
                  <a:srgbClr val="002060"/>
                </a:solidFill>
              </a:rPr>
            </a:br>
            <a:r>
              <a:rPr lang="es-CO" sz="3200" dirty="0">
                <a:solidFill>
                  <a:srgbClr val="002060"/>
                </a:solidFill>
              </a:rPr>
              <a:t>-</a:t>
            </a:r>
            <a:r>
              <a:rPr lang="es-CO" dirty="0">
                <a:solidFill>
                  <a:srgbClr val="002060"/>
                </a:solidFill>
              </a:rPr>
              <a:t> Implementación de Equipo de Computo.</a:t>
            </a:r>
            <a:br>
              <a:rPr lang="es-CO" dirty="0">
                <a:solidFill>
                  <a:srgbClr val="002060"/>
                </a:solidFill>
              </a:rPr>
            </a:br>
            <a:r>
              <a:rPr lang="es-CO" sz="3200" dirty="0">
                <a:solidFill>
                  <a:srgbClr val="002060"/>
                </a:solidFill>
              </a:rPr>
              <a:t>- </a:t>
            </a:r>
            <a:r>
              <a:rPr lang="es-CO" dirty="0">
                <a:solidFill>
                  <a:srgbClr val="002060"/>
                </a:solidFill>
              </a:rPr>
              <a:t>Desarrollo del software construido con herramientas de Software Libre.</a:t>
            </a:r>
            <a:br>
              <a:rPr lang="es-CO" dirty="0">
                <a:solidFill>
                  <a:srgbClr val="002060"/>
                </a:solidFill>
              </a:rPr>
            </a:br>
            <a:endParaRPr lang="es-CO" dirty="0">
              <a:solidFill>
                <a:srgbClr val="002060"/>
              </a:solidFill>
            </a:endParaRPr>
          </a:p>
        </p:txBody>
      </p:sp>
      <p:sp>
        <p:nvSpPr>
          <p:cNvPr id="13" name="Rectángulo 12">
            <a:extLst>
              <a:ext uri="{FF2B5EF4-FFF2-40B4-BE49-F238E27FC236}">
                <a16:creationId xmlns:a16="http://schemas.microsoft.com/office/drawing/2014/main" id="{CB8BEE4D-EAC2-4DA1-BFB3-A7E1224721B6}"/>
              </a:ext>
            </a:extLst>
          </p:cNvPr>
          <p:cNvSpPr/>
          <p:nvPr/>
        </p:nvSpPr>
        <p:spPr>
          <a:xfrm>
            <a:off x="3168442" y="456132"/>
            <a:ext cx="3301288" cy="769441"/>
          </a:xfrm>
          <a:prstGeom prst="rect">
            <a:avLst/>
          </a:prstGeom>
        </p:spPr>
        <p:txBody>
          <a:bodyPr wrap="none">
            <a:spAutoFit/>
          </a:bodyPr>
          <a:lstStyle/>
          <a:p>
            <a:pPr lvl="0"/>
            <a:r>
              <a:rPr lang="es-CO" sz="4400" dirty="0">
                <a:solidFill>
                  <a:schemeClr val="bg1"/>
                </a:solidFill>
              </a:rPr>
              <a:t>FACTIBILIDAD</a:t>
            </a:r>
          </a:p>
        </p:txBody>
      </p:sp>
    </p:spTree>
    <p:extLst>
      <p:ext uri="{BB962C8B-B14F-4D97-AF65-F5344CB8AC3E}">
        <p14:creationId xmlns:p14="http://schemas.microsoft.com/office/powerpoint/2010/main" val="32645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6020224-F055-48B2-A736-4B2190821151}"/>
              </a:ext>
            </a:extLst>
          </p:cNvPr>
          <p:cNvPicPr>
            <a:picLocks noChangeAspect="1"/>
          </p:cNvPicPr>
          <p:nvPr/>
        </p:nvPicPr>
        <p:blipFill>
          <a:blip r:embed="rId2"/>
          <a:stretch>
            <a:fillRect/>
          </a:stretch>
        </p:blipFill>
        <p:spPr>
          <a:xfrm>
            <a:off x="4903224" y="2812384"/>
            <a:ext cx="3950107" cy="2370064"/>
          </a:xfrm>
          <a:prstGeom prst="rect">
            <a:avLst/>
          </a:prstGeom>
        </p:spPr>
      </p:pic>
      <p:sp>
        <p:nvSpPr>
          <p:cNvPr id="4" name="Rectángulo 3">
            <a:extLst>
              <a:ext uri="{FF2B5EF4-FFF2-40B4-BE49-F238E27FC236}">
                <a16:creationId xmlns:a16="http://schemas.microsoft.com/office/drawing/2014/main" id="{504506B4-A7D7-4C1F-AFCA-6DA5727BEE3E}"/>
              </a:ext>
            </a:extLst>
          </p:cNvPr>
          <p:cNvSpPr/>
          <p:nvPr/>
        </p:nvSpPr>
        <p:spPr>
          <a:xfrm>
            <a:off x="3168442" y="456132"/>
            <a:ext cx="3301288" cy="769441"/>
          </a:xfrm>
          <a:prstGeom prst="rect">
            <a:avLst/>
          </a:prstGeom>
        </p:spPr>
        <p:txBody>
          <a:bodyPr wrap="none">
            <a:spAutoFit/>
          </a:bodyPr>
          <a:lstStyle/>
          <a:p>
            <a:pPr lvl="0"/>
            <a:r>
              <a:rPr lang="es-CO" sz="4400" dirty="0">
                <a:solidFill>
                  <a:schemeClr val="bg1"/>
                </a:solidFill>
              </a:rPr>
              <a:t>FACTIBILIDAD</a:t>
            </a:r>
          </a:p>
        </p:txBody>
      </p:sp>
      <p:sp>
        <p:nvSpPr>
          <p:cNvPr id="5" name="Rectángulo 4">
            <a:extLst>
              <a:ext uri="{FF2B5EF4-FFF2-40B4-BE49-F238E27FC236}">
                <a16:creationId xmlns:a16="http://schemas.microsoft.com/office/drawing/2014/main" id="{C46DE6E5-E295-41BD-A987-6FB634792404}"/>
              </a:ext>
            </a:extLst>
          </p:cNvPr>
          <p:cNvSpPr/>
          <p:nvPr/>
        </p:nvSpPr>
        <p:spPr>
          <a:xfrm>
            <a:off x="247086" y="2102293"/>
            <a:ext cx="4572000" cy="3985706"/>
          </a:xfrm>
          <a:prstGeom prst="rect">
            <a:avLst/>
          </a:prstGeom>
        </p:spPr>
        <p:txBody>
          <a:bodyPr>
            <a:spAutoFit/>
          </a:bodyPr>
          <a:lstStyle/>
          <a:p>
            <a:pPr marL="457200" indent="-457200">
              <a:buFont typeface="Arial" panose="020B0604020202020204" pitchFamily="34" charset="0"/>
              <a:buChar char="•"/>
            </a:pPr>
            <a:r>
              <a:rPr lang="es-CO" sz="3200" dirty="0">
                <a:solidFill>
                  <a:srgbClr val="002060"/>
                </a:solidFill>
              </a:rPr>
              <a:t>ECONÓMICA</a:t>
            </a:r>
            <a:br>
              <a:rPr lang="es-CO" sz="3200" dirty="0">
                <a:solidFill>
                  <a:schemeClr val="lt2"/>
                </a:solidFill>
              </a:rPr>
            </a:br>
            <a:br>
              <a:rPr lang="es-CO" sz="3200" dirty="0">
                <a:solidFill>
                  <a:schemeClr val="lt2"/>
                </a:solidFill>
              </a:rPr>
            </a:br>
            <a:r>
              <a:rPr lang="es-CO" sz="3200" dirty="0">
                <a:solidFill>
                  <a:srgbClr val="002060"/>
                </a:solidFill>
              </a:rPr>
              <a:t>El desarrollo no tiene costo debido a que es un trabajo para evaluación de proceso de formación.</a:t>
            </a:r>
            <a:br>
              <a:rPr lang="es-CO" dirty="0">
                <a:solidFill>
                  <a:srgbClr val="002060"/>
                </a:solidFill>
              </a:rPr>
            </a:br>
            <a:br>
              <a:rPr lang="es-CO" sz="1100" dirty="0"/>
            </a:br>
            <a:endParaRPr lang="es-CO" dirty="0"/>
          </a:p>
        </p:txBody>
      </p:sp>
    </p:spTree>
    <p:extLst>
      <p:ext uri="{BB962C8B-B14F-4D97-AF65-F5344CB8AC3E}">
        <p14:creationId xmlns:p14="http://schemas.microsoft.com/office/powerpoint/2010/main" val="293549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46E7DE0-225B-4379-AD53-E94F0D963185}"/>
              </a:ext>
            </a:extLst>
          </p:cNvPr>
          <p:cNvSpPr/>
          <p:nvPr/>
        </p:nvSpPr>
        <p:spPr>
          <a:xfrm>
            <a:off x="590842" y="1102578"/>
            <a:ext cx="4431324" cy="5847755"/>
          </a:xfrm>
          <a:prstGeom prst="rect">
            <a:avLst/>
          </a:prstGeom>
        </p:spPr>
        <p:txBody>
          <a:bodyPr wrap="square">
            <a:spAutoFit/>
          </a:bodyPr>
          <a:lstStyle/>
          <a:p>
            <a:pPr marL="457200" indent="-457200">
              <a:buFont typeface="Arial" panose="020B0604020202020204" pitchFamily="34" charset="0"/>
              <a:buChar char="•"/>
            </a:pPr>
            <a:br>
              <a:rPr lang="es-CO" sz="3200" dirty="0">
                <a:solidFill>
                  <a:schemeClr val="lt2"/>
                </a:solidFill>
              </a:rPr>
            </a:br>
            <a:r>
              <a:rPr lang="es-CO" sz="2800" dirty="0">
                <a:solidFill>
                  <a:srgbClr val="002060"/>
                </a:solidFill>
              </a:rPr>
              <a:t>OPERATIVA</a:t>
            </a:r>
            <a:br>
              <a:rPr lang="es-CO" sz="2200" dirty="0">
                <a:solidFill>
                  <a:srgbClr val="002060"/>
                </a:solidFill>
              </a:rPr>
            </a:br>
            <a:endParaRPr lang="es-CO" sz="2200" dirty="0">
              <a:solidFill>
                <a:srgbClr val="002060"/>
              </a:solidFill>
            </a:endParaRPr>
          </a:p>
          <a:p>
            <a:r>
              <a:rPr lang="es-CO" sz="2200" dirty="0">
                <a:solidFill>
                  <a:srgbClr val="002060"/>
                </a:solidFill>
              </a:rPr>
              <a:t>Dentro de la factibilidad operacional, este sistema no presentará procesos complejos ni difíciles de usar por parte de la usuarios de la sede Colombia.</a:t>
            </a:r>
            <a:br>
              <a:rPr lang="es-CO" sz="2200" dirty="0">
                <a:solidFill>
                  <a:srgbClr val="002060"/>
                </a:solidFill>
              </a:rPr>
            </a:br>
            <a:r>
              <a:rPr lang="es-CO" sz="2200" dirty="0">
                <a:solidFill>
                  <a:srgbClr val="002060"/>
                </a:solidFill>
              </a:rPr>
              <a:t>Basándose en la encuesta que se realizó a los usuarios de la sede del Sena, se determinó que éstos no se oponen al cambio y manifiestan que serán de gran utilidad en los procesos de registro de Entrada y salida de Equipos de computo.</a:t>
            </a:r>
            <a:br>
              <a:rPr lang="es-CO" sz="2400" dirty="0">
                <a:solidFill>
                  <a:srgbClr val="002060"/>
                </a:solidFill>
              </a:rPr>
            </a:br>
            <a:endParaRPr lang="es-CO" sz="2400" dirty="0">
              <a:solidFill>
                <a:srgbClr val="002060"/>
              </a:solidFill>
            </a:endParaRPr>
          </a:p>
        </p:txBody>
      </p:sp>
      <p:sp>
        <p:nvSpPr>
          <p:cNvPr id="3" name="Rectángulo 2">
            <a:extLst>
              <a:ext uri="{FF2B5EF4-FFF2-40B4-BE49-F238E27FC236}">
                <a16:creationId xmlns:a16="http://schemas.microsoft.com/office/drawing/2014/main" id="{D317B465-A705-4D22-9E73-D20AABF2D597}"/>
              </a:ext>
            </a:extLst>
          </p:cNvPr>
          <p:cNvSpPr/>
          <p:nvPr/>
        </p:nvSpPr>
        <p:spPr>
          <a:xfrm>
            <a:off x="3168442" y="456132"/>
            <a:ext cx="3301288" cy="769441"/>
          </a:xfrm>
          <a:prstGeom prst="rect">
            <a:avLst/>
          </a:prstGeom>
        </p:spPr>
        <p:txBody>
          <a:bodyPr wrap="none">
            <a:spAutoFit/>
          </a:bodyPr>
          <a:lstStyle/>
          <a:p>
            <a:pPr lvl="0"/>
            <a:r>
              <a:rPr lang="es-CO" sz="4400" dirty="0">
                <a:solidFill>
                  <a:schemeClr val="bg1"/>
                </a:solidFill>
              </a:rPr>
              <a:t>FACTIBILIDAD</a:t>
            </a:r>
          </a:p>
        </p:txBody>
      </p:sp>
      <p:pic>
        <p:nvPicPr>
          <p:cNvPr id="4" name="Imagen 3">
            <a:extLst>
              <a:ext uri="{FF2B5EF4-FFF2-40B4-BE49-F238E27FC236}">
                <a16:creationId xmlns:a16="http://schemas.microsoft.com/office/drawing/2014/main" id="{C6AF53A4-D760-44D6-A1EC-B5DEE48750CA}"/>
              </a:ext>
            </a:extLst>
          </p:cNvPr>
          <p:cNvPicPr>
            <a:picLocks noChangeAspect="1"/>
          </p:cNvPicPr>
          <p:nvPr/>
        </p:nvPicPr>
        <p:blipFill>
          <a:blip r:embed="rId2"/>
          <a:stretch>
            <a:fillRect/>
          </a:stretch>
        </p:blipFill>
        <p:spPr>
          <a:xfrm>
            <a:off x="4985782" y="2571749"/>
            <a:ext cx="4158218" cy="2624691"/>
          </a:xfrm>
          <a:prstGeom prst="rect">
            <a:avLst/>
          </a:prstGeom>
        </p:spPr>
      </p:pic>
    </p:spTree>
    <p:extLst>
      <p:ext uri="{BB962C8B-B14F-4D97-AF65-F5344CB8AC3E}">
        <p14:creationId xmlns:p14="http://schemas.microsoft.com/office/powerpoint/2010/main" val="23454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7230D9B5-6EA8-41BF-96AD-4FACE7481DDA}"/>
              </a:ext>
            </a:extLst>
          </p:cNvPr>
          <p:cNvSpPr txBox="1">
            <a:spLocks/>
          </p:cNvSpPr>
          <p:nvPr/>
        </p:nvSpPr>
        <p:spPr>
          <a:xfrm>
            <a:off x="759028" y="669955"/>
            <a:ext cx="8520600" cy="564463"/>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a:solidFill>
                  <a:schemeClr val="lt2"/>
                </a:solidFill>
              </a:rPr>
              <a:t>Riesgos del Proyecto</a:t>
            </a:r>
            <a:endParaRPr lang="es-CO" dirty="0">
              <a:solidFill>
                <a:schemeClr val="lt2"/>
              </a:solidFill>
            </a:endParaRPr>
          </a:p>
        </p:txBody>
      </p:sp>
      <p:pic>
        <p:nvPicPr>
          <p:cNvPr id="3" name="Imagen 2">
            <a:extLst>
              <a:ext uri="{FF2B5EF4-FFF2-40B4-BE49-F238E27FC236}">
                <a16:creationId xmlns:a16="http://schemas.microsoft.com/office/drawing/2014/main" id="{4EC32819-078D-4C36-AF0C-21FD3E67C20D}"/>
              </a:ext>
            </a:extLst>
          </p:cNvPr>
          <p:cNvPicPr>
            <a:picLocks noChangeAspect="1"/>
          </p:cNvPicPr>
          <p:nvPr/>
        </p:nvPicPr>
        <p:blipFill>
          <a:blip r:embed="rId2"/>
          <a:stretch>
            <a:fillRect/>
          </a:stretch>
        </p:blipFill>
        <p:spPr>
          <a:xfrm>
            <a:off x="759028" y="2085945"/>
            <a:ext cx="4295681" cy="4102100"/>
          </a:xfrm>
          <a:prstGeom prst="rect">
            <a:avLst/>
          </a:prstGeom>
        </p:spPr>
      </p:pic>
      <p:pic>
        <p:nvPicPr>
          <p:cNvPr id="7" name="Shape 95">
            <a:extLst>
              <a:ext uri="{FF2B5EF4-FFF2-40B4-BE49-F238E27FC236}">
                <a16:creationId xmlns:a16="http://schemas.microsoft.com/office/drawing/2014/main" id="{24BCD261-906E-4257-891F-411B2A66AB50}"/>
              </a:ext>
            </a:extLst>
          </p:cNvPr>
          <p:cNvPicPr preferRelativeResize="0"/>
          <p:nvPr/>
        </p:nvPicPr>
        <p:blipFill>
          <a:blip r:embed="rId3">
            <a:alphaModFix/>
          </a:blip>
          <a:stretch>
            <a:fillRect/>
          </a:stretch>
        </p:blipFill>
        <p:spPr>
          <a:xfrm>
            <a:off x="6331889" y="2329166"/>
            <a:ext cx="2212050" cy="2504994"/>
          </a:xfrm>
          <a:prstGeom prst="rect">
            <a:avLst/>
          </a:prstGeom>
          <a:solidFill>
            <a:schemeClr val="accent5"/>
          </a:solidFill>
          <a:ln>
            <a:noFill/>
          </a:ln>
        </p:spPr>
      </p:pic>
      <p:pic>
        <p:nvPicPr>
          <p:cNvPr id="8" name="Shape 96" descr="Piece of duct tape sticking a note to the slide">
            <a:extLst>
              <a:ext uri="{FF2B5EF4-FFF2-40B4-BE49-F238E27FC236}">
                <a16:creationId xmlns:a16="http://schemas.microsoft.com/office/drawing/2014/main" id="{5EB10B4F-D708-48FC-9120-2C71181A0554}"/>
              </a:ext>
            </a:extLst>
          </p:cNvPr>
          <p:cNvPicPr preferRelativeResize="0"/>
          <p:nvPr/>
        </p:nvPicPr>
        <p:blipFill rotWithShape="1">
          <a:blip r:embed="rId4">
            <a:alphaModFix/>
          </a:blip>
          <a:srcRect l="9244" t="5926" r="2118" b="10011"/>
          <a:stretch/>
        </p:blipFill>
        <p:spPr>
          <a:xfrm rot="154826">
            <a:off x="6899277" y="2289241"/>
            <a:ext cx="1077273" cy="382687"/>
          </a:xfrm>
          <a:prstGeom prst="rect">
            <a:avLst/>
          </a:prstGeom>
          <a:noFill/>
          <a:ln>
            <a:noFill/>
          </a:ln>
        </p:spPr>
      </p:pic>
      <p:sp>
        <p:nvSpPr>
          <p:cNvPr id="9" name="Shape 97">
            <a:extLst>
              <a:ext uri="{FF2B5EF4-FFF2-40B4-BE49-F238E27FC236}">
                <a16:creationId xmlns:a16="http://schemas.microsoft.com/office/drawing/2014/main" id="{7E2D721C-027C-4C7A-926A-451308D1B7AB}"/>
              </a:ext>
            </a:extLst>
          </p:cNvPr>
          <p:cNvSpPr txBox="1"/>
          <p:nvPr/>
        </p:nvSpPr>
        <p:spPr>
          <a:xfrm>
            <a:off x="6473413" y="2512833"/>
            <a:ext cx="1929000" cy="200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s-CO" b="1" dirty="0">
                <a:solidFill>
                  <a:schemeClr val="dk1"/>
                </a:solidFill>
                <a:latin typeface="Raleway"/>
                <a:ea typeface="Raleway"/>
                <a:cs typeface="Raleway"/>
                <a:sym typeface="Raleway"/>
              </a:rPr>
              <a:t>Categorías</a:t>
            </a:r>
            <a:endParaRPr lang="en" b="1" dirty="0">
              <a:solidFill>
                <a:schemeClr val="dk1"/>
              </a:solidFill>
              <a:latin typeface="Raleway"/>
              <a:ea typeface="Raleway"/>
              <a:cs typeface="Raleway"/>
              <a:sym typeface="Raleway"/>
            </a:endParaRPr>
          </a:p>
          <a:p>
            <a:pPr marL="342900" lvl="0" indent="-342900" rtl="0">
              <a:spcBef>
                <a:spcPts val="0"/>
              </a:spcBef>
              <a:spcAft>
                <a:spcPts val="0"/>
              </a:spcAft>
              <a:buClr>
                <a:schemeClr val="dk2"/>
              </a:buClr>
              <a:buSzPts val="1100"/>
              <a:buFont typeface="+mj-lt"/>
              <a:buAutoNum type="arabicPeriod"/>
            </a:pPr>
            <a:endParaRPr lang="en" b="1" dirty="0">
              <a:solidFill>
                <a:schemeClr val="dk1"/>
              </a:solidFill>
              <a:latin typeface="Raleway"/>
              <a:ea typeface="Raleway"/>
              <a:cs typeface="Raleway"/>
              <a:sym typeface="Raleway"/>
            </a:endParaRPr>
          </a:p>
          <a:p>
            <a:pPr marL="342900" lvl="0" indent="-342900">
              <a:buFont typeface="+mj-lt"/>
              <a:buAutoNum type="arabicPeriod"/>
            </a:pPr>
            <a:r>
              <a:rPr lang="es-CO" dirty="0"/>
              <a:t>Despreciable</a:t>
            </a:r>
          </a:p>
          <a:p>
            <a:pPr marL="342900" lvl="0" indent="-342900">
              <a:buFont typeface="+mj-lt"/>
              <a:buAutoNum type="arabicPeriod"/>
            </a:pPr>
            <a:r>
              <a:rPr lang="es-CO" dirty="0"/>
              <a:t>Marginal</a:t>
            </a:r>
          </a:p>
          <a:p>
            <a:pPr marL="342900" lvl="0" indent="-342900">
              <a:buFont typeface="+mj-lt"/>
              <a:buAutoNum type="arabicPeriod"/>
            </a:pPr>
            <a:r>
              <a:rPr lang="es-CO" dirty="0"/>
              <a:t>Crítico</a:t>
            </a:r>
          </a:p>
          <a:p>
            <a:pPr marL="342900" indent="-342900">
              <a:buFont typeface="+mj-lt"/>
              <a:buAutoNum type="arabicPeriod"/>
            </a:pPr>
            <a:r>
              <a:rPr lang="es-CO" dirty="0"/>
              <a:t>Catastrófico</a:t>
            </a:r>
            <a:endParaRPr b="1"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85370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214E308-44A7-43C4-9ED8-5CE65D59F6CE}"/>
              </a:ext>
            </a:extLst>
          </p:cNvPr>
          <p:cNvPicPr>
            <a:picLocks noChangeAspect="1"/>
          </p:cNvPicPr>
          <p:nvPr/>
        </p:nvPicPr>
        <p:blipFill>
          <a:blip r:embed="rId2"/>
          <a:stretch>
            <a:fillRect/>
          </a:stretch>
        </p:blipFill>
        <p:spPr>
          <a:xfrm>
            <a:off x="98474" y="2660649"/>
            <a:ext cx="9144000" cy="2512381"/>
          </a:xfrm>
          <a:prstGeom prst="rect">
            <a:avLst/>
          </a:prstGeom>
        </p:spPr>
      </p:pic>
      <p:sp>
        <p:nvSpPr>
          <p:cNvPr id="3" name="Shape 243">
            <a:extLst>
              <a:ext uri="{FF2B5EF4-FFF2-40B4-BE49-F238E27FC236}">
                <a16:creationId xmlns:a16="http://schemas.microsoft.com/office/drawing/2014/main" id="{9FE0C5AE-5FCA-4B42-8E1C-B98626FF94BF}"/>
              </a:ext>
            </a:extLst>
          </p:cNvPr>
          <p:cNvSpPr txBox="1">
            <a:spLocks/>
          </p:cNvSpPr>
          <p:nvPr/>
        </p:nvSpPr>
        <p:spPr>
          <a:xfrm>
            <a:off x="2152149" y="383978"/>
            <a:ext cx="56224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Sistema Deseado</a:t>
            </a:r>
          </a:p>
        </p:txBody>
      </p:sp>
    </p:spTree>
    <p:extLst>
      <p:ext uri="{BB962C8B-B14F-4D97-AF65-F5344CB8AC3E}">
        <p14:creationId xmlns:p14="http://schemas.microsoft.com/office/powerpoint/2010/main" val="138192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FD1FBC9-BB13-4A0A-B4E5-F63336070A3C}"/>
              </a:ext>
            </a:extLst>
          </p:cNvPr>
          <p:cNvPicPr/>
          <p:nvPr/>
        </p:nvPicPr>
        <p:blipFill>
          <a:blip r:embed="rId2">
            <a:extLst>
              <a:ext uri="{28A0092B-C50C-407E-A947-70E740481C1C}">
                <a14:useLocalDpi xmlns:a14="http://schemas.microsoft.com/office/drawing/2010/main" val="0"/>
              </a:ext>
            </a:extLst>
          </a:blip>
          <a:stretch>
            <a:fillRect/>
          </a:stretch>
        </p:blipFill>
        <p:spPr>
          <a:xfrm>
            <a:off x="0" y="154744"/>
            <a:ext cx="9144000" cy="6661052"/>
          </a:xfrm>
          <a:prstGeom prst="rect">
            <a:avLst/>
          </a:prstGeom>
        </p:spPr>
      </p:pic>
    </p:spTree>
    <p:extLst>
      <p:ext uri="{BB962C8B-B14F-4D97-AF65-F5344CB8AC3E}">
        <p14:creationId xmlns:p14="http://schemas.microsoft.com/office/powerpoint/2010/main" val="287059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CE9C91D-FDBD-4231-8F27-9DD2883F397A}"/>
              </a:ext>
            </a:extLst>
          </p:cNvPr>
          <p:cNvPicPr>
            <a:picLocks noChangeAspect="1"/>
          </p:cNvPicPr>
          <p:nvPr/>
        </p:nvPicPr>
        <p:blipFill>
          <a:blip r:embed="rId2"/>
          <a:stretch>
            <a:fillRect/>
          </a:stretch>
        </p:blipFill>
        <p:spPr>
          <a:xfrm>
            <a:off x="886265" y="2066197"/>
            <a:ext cx="8131126" cy="4791803"/>
          </a:xfrm>
          <a:prstGeom prst="rect">
            <a:avLst/>
          </a:prstGeom>
        </p:spPr>
      </p:pic>
      <p:sp>
        <p:nvSpPr>
          <p:cNvPr id="3" name="Shape 243">
            <a:extLst>
              <a:ext uri="{FF2B5EF4-FFF2-40B4-BE49-F238E27FC236}">
                <a16:creationId xmlns:a16="http://schemas.microsoft.com/office/drawing/2014/main" id="{9066E0F7-44EB-4DD1-B93E-4BF1A930CF29}"/>
              </a:ext>
            </a:extLst>
          </p:cNvPr>
          <p:cNvSpPr txBox="1">
            <a:spLocks/>
          </p:cNvSpPr>
          <p:nvPr/>
        </p:nvSpPr>
        <p:spPr>
          <a:xfrm>
            <a:off x="2152149" y="383978"/>
            <a:ext cx="56224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EDT</a:t>
            </a:r>
          </a:p>
        </p:txBody>
      </p:sp>
    </p:spTree>
    <p:extLst>
      <p:ext uri="{BB962C8B-B14F-4D97-AF65-F5344CB8AC3E}">
        <p14:creationId xmlns:p14="http://schemas.microsoft.com/office/powerpoint/2010/main" val="223428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1017741" y="2797585"/>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defTabSz="288000"/>
            <a:r>
              <a:rPr lang="es-CO" dirty="0"/>
              <a:t>Sistema de Información para registro de entrada y salida de equipos de computo de la sede del Sena Colombia.</a:t>
            </a:r>
            <a:endParaRPr lang="es-CO" b="1" dirty="0">
              <a:solidFill>
                <a:schemeClr val="bg1">
                  <a:lumMod val="95000"/>
                </a:schemeClr>
              </a:solidFill>
            </a:endParaRPr>
          </a:p>
        </p:txBody>
      </p:sp>
      <p:sp>
        <p:nvSpPr>
          <p:cNvPr id="8" name="Rectángulo 7">
            <a:extLst>
              <a:ext uri="{FF2B5EF4-FFF2-40B4-BE49-F238E27FC236}">
                <a16:creationId xmlns:a16="http://schemas.microsoft.com/office/drawing/2014/main" id="{2CB87090-638B-43A6-A16A-CFF3CF802C1A}"/>
              </a:ext>
            </a:extLst>
          </p:cNvPr>
          <p:cNvSpPr/>
          <p:nvPr/>
        </p:nvSpPr>
        <p:spPr>
          <a:xfrm>
            <a:off x="3837141" y="5697293"/>
            <a:ext cx="4572000" cy="646331"/>
          </a:xfrm>
          <a:prstGeom prst="rect">
            <a:avLst/>
          </a:prstGeom>
        </p:spPr>
        <p:txBody>
          <a:bodyPr>
            <a:spAutoFit/>
          </a:bodyPr>
          <a:lstStyle/>
          <a:p>
            <a:pPr lvl="0"/>
            <a:r>
              <a:rPr lang="es-CO" dirty="0"/>
              <a:t>Anteproyecto por Carlos Triana, Johan Morales &amp; Carlos Díaz </a:t>
            </a:r>
            <a:endParaRPr lang="es-CO" b="1" dirty="0"/>
          </a:p>
        </p:txBody>
      </p:sp>
    </p:spTree>
    <p:extLst>
      <p:ext uri="{BB962C8B-B14F-4D97-AF65-F5344CB8AC3E}">
        <p14:creationId xmlns:p14="http://schemas.microsoft.com/office/powerpoint/2010/main" val="4126290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2F76FD-EA7C-432F-BD80-01D7776C8D1A}"/>
              </a:ext>
            </a:extLst>
          </p:cNvPr>
          <p:cNvPicPr>
            <a:picLocks noChangeAspect="1"/>
          </p:cNvPicPr>
          <p:nvPr/>
        </p:nvPicPr>
        <p:blipFill>
          <a:blip r:embed="rId2"/>
          <a:stretch>
            <a:fillRect/>
          </a:stretch>
        </p:blipFill>
        <p:spPr>
          <a:xfrm>
            <a:off x="1585495" y="166232"/>
            <a:ext cx="5973009" cy="6525536"/>
          </a:xfrm>
          <a:prstGeom prst="rect">
            <a:avLst/>
          </a:prstGeom>
        </p:spPr>
      </p:pic>
      <p:sp>
        <p:nvSpPr>
          <p:cNvPr id="4" name="Rectángulo 3">
            <a:extLst>
              <a:ext uri="{FF2B5EF4-FFF2-40B4-BE49-F238E27FC236}">
                <a16:creationId xmlns:a16="http://schemas.microsoft.com/office/drawing/2014/main" id="{9E06190A-C621-4D85-8729-D8DA495E4899}"/>
              </a:ext>
            </a:extLst>
          </p:cNvPr>
          <p:cNvSpPr/>
          <p:nvPr/>
        </p:nvSpPr>
        <p:spPr>
          <a:xfrm rot="16200000">
            <a:off x="-1188536" y="3642585"/>
            <a:ext cx="4624729"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Calendarización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4131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6832A6-B0BF-487B-902C-8BFE32F992A6}"/>
              </a:ext>
            </a:extLst>
          </p:cNvPr>
          <p:cNvPicPr>
            <a:picLocks noChangeAspect="1"/>
          </p:cNvPicPr>
          <p:nvPr/>
        </p:nvPicPr>
        <p:blipFill>
          <a:blip r:embed="rId2"/>
          <a:stretch>
            <a:fillRect/>
          </a:stretch>
        </p:blipFill>
        <p:spPr>
          <a:xfrm>
            <a:off x="1366390" y="118600"/>
            <a:ext cx="6411220" cy="6620799"/>
          </a:xfrm>
          <a:prstGeom prst="rect">
            <a:avLst/>
          </a:prstGeom>
        </p:spPr>
      </p:pic>
    </p:spTree>
    <p:extLst>
      <p:ext uri="{BB962C8B-B14F-4D97-AF65-F5344CB8AC3E}">
        <p14:creationId xmlns:p14="http://schemas.microsoft.com/office/powerpoint/2010/main" val="21144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061E324-4E64-4A18-BECB-FABA7D802118}"/>
              </a:ext>
            </a:extLst>
          </p:cNvPr>
          <p:cNvPicPr>
            <a:picLocks noChangeAspect="1"/>
          </p:cNvPicPr>
          <p:nvPr/>
        </p:nvPicPr>
        <p:blipFill>
          <a:blip r:embed="rId2"/>
          <a:stretch>
            <a:fillRect/>
          </a:stretch>
        </p:blipFill>
        <p:spPr>
          <a:xfrm>
            <a:off x="1361627" y="2938394"/>
            <a:ext cx="6420746" cy="981212"/>
          </a:xfrm>
          <a:prstGeom prst="rect">
            <a:avLst/>
          </a:prstGeom>
        </p:spPr>
      </p:pic>
    </p:spTree>
    <p:extLst>
      <p:ext uri="{BB962C8B-B14F-4D97-AF65-F5344CB8AC3E}">
        <p14:creationId xmlns:p14="http://schemas.microsoft.com/office/powerpoint/2010/main" val="3082599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494459-3F12-4994-AA93-49390B87386B}"/>
              </a:ext>
            </a:extLst>
          </p:cNvPr>
          <p:cNvPicPr>
            <a:picLocks noChangeAspect="1"/>
          </p:cNvPicPr>
          <p:nvPr/>
        </p:nvPicPr>
        <p:blipFill>
          <a:blip r:embed="rId2"/>
          <a:stretch>
            <a:fillRect/>
          </a:stretch>
        </p:blipFill>
        <p:spPr>
          <a:xfrm>
            <a:off x="540812" y="1073007"/>
            <a:ext cx="8259328" cy="5696745"/>
          </a:xfrm>
          <a:prstGeom prst="rect">
            <a:avLst/>
          </a:prstGeom>
        </p:spPr>
      </p:pic>
      <p:sp>
        <p:nvSpPr>
          <p:cNvPr id="4" name="Shape 243">
            <a:extLst>
              <a:ext uri="{FF2B5EF4-FFF2-40B4-BE49-F238E27FC236}">
                <a16:creationId xmlns:a16="http://schemas.microsoft.com/office/drawing/2014/main" id="{A978E52E-253F-44E3-A7C3-38F39E48DB6B}"/>
              </a:ext>
            </a:extLst>
          </p:cNvPr>
          <p:cNvSpPr txBox="1">
            <a:spLocks/>
          </p:cNvSpPr>
          <p:nvPr/>
        </p:nvSpPr>
        <p:spPr>
          <a:xfrm>
            <a:off x="2152149" y="383978"/>
            <a:ext cx="56224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Presupuesto</a:t>
            </a:r>
          </a:p>
        </p:txBody>
      </p:sp>
    </p:spTree>
    <p:extLst>
      <p:ext uri="{BB962C8B-B14F-4D97-AF65-F5344CB8AC3E}">
        <p14:creationId xmlns:p14="http://schemas.microsoft.com/office/powerpoint/2010/main" val="428587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F688636-643E-4C5F-A905-8F2BEE14BA4C}"/>
              </a:ext>
            </a:extLst>
          </p:cNvPr>
          <p:cNvPicPr>
            <a:picLocks noChangeAspect="1"/>
          </p:cNvPicPr>
          <p:nvPr/>
        </p:nvPicPr>
        <p:blipFill>
          <a:blip r:embed="rId2"/>
          <a:stretch>
            <a:fillRect/>
          </a:stretch>
        </p:blipFill>
        <p:spPr>
          <a:xfrm>
            <a:off x="399467" y="571101"/>
            <a:ext cx="8345065" cy="5715798"/>
          </a:xfrm>
          <a:prstGeom prst="rect">
            <a:avLst/>
          </a:prstGeom>
        </p:spPr>
      </p:pic>
    </p:spTree>
    <p:extLst>
      <p:ext uri="{BB962C8B-B14F-4D97-AF65-F5344CB8AC3E}">
        <p14:creationId xmlns:p14="http://schemas.microsoft.com/office/powerpoint/2010/main" val="3172515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B4143BC-1F96-441A-9D77-90E54D3FBC71}"/>
              </a:ext>
            </a:extLst>
          </p:cNvPr>
          <p:cNvPicPr>
            <a:picLocks noChangeAspect="1"/>
          </p:cNvPicPr>
          <p:nvPr/>
        </p:nvPicPr>
        <p:blipFill>
          <a:blip r:embed="rId2"/>
          <a:stretch>
            <a:fillRect/>
          </a:stretch>
        </p:blipFill>
        <p:spPr>
          <a:xfrm>
            <a:off x="168812" y="1824208"/>
            <a:ext cx="9144000" cy="4841436"/>
          </a:xfrm>
          <a:prstGeom prst="rect">
            <a:avLst/>
          </a:prstGeom>
        </p:spPr>
      </p:pic>
      <p:sp>
        <p:nvSpPr>
          <p:cNvPr id="4" name="Shape 243">
            <a:extLst>
              <a:ext uri="{FF2B5EF4-FFF2-40B4-BE49-F238E27FC236}">
                <a16:creationId xmlns:a16="http://schemas.microsoft.com/office/drawing/2014/main" id="{D5271E26-344E-46AD-A75F-D08624DB5379}"/>
              </a:ext>
            </a:extLst>
          </p:cNvPr>
          <p:cNvSpPr txBox="1">
            <a:spLocks/>
          </p:cNvSpPr>
          <p:nvPr/>
        </p:nvSpPr>
        <p:spPr>
          <a:xfrm>
            <a:off x="1223889" y="383978"/>
            <a:ext cx="7047914"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MODELO ENTIDAD-RELACION</a:t>
            </a:r>
          </a:p>
        </p:txBody>
      </p:sp>
    </p:spTree>
    <p:extLst>
      <p:ext uri="{BB962C8B-B14F-4D97-AF65-F5344CB8AC3E}">
        <p14:creationId xmlns:p14="http://schemas.microsoft.com/office/powerpoint/2010/main" val="371687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hape 243">
            <a:extLst>
              <a:ext uri="{FF2B5EF4-FFF2-40B4-BE49-F238E27FC236}">
                <a16:creationId xmlns:a16="http://schemas.microsoft.com/office/drawing/2014/main" id="{BD56059E-9AB9-4E2E-B186-84BEE5AF3A68}"/>
              </a:ext>
            </a:extLst>
          </p:cNvPr>
          <p:cNvSpPr txBox="1">
            <a:spLocks/>
          </p:cNvSpPr>
          <p:nvPr/>
        </p:nvSpPr>
        <p:spPr>
          <a:xfrm>
            <a:off x="1223889" y="383978"/>
            <a:ext cx="7047914"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MODELO RELACIONAL</a:t>
            </a:r>
          </a:p>
        </p:txBody>
      </p:sp>
      <p:pic>
        <p:nvPicPr>
          <p:cNvPr id="6" name="Imagen 5">
            <a:extLst>
              <a:ext uri="{FF2B5EF4-FFF2-40B4-BE49-F238E27FC236}">
                <a16:creationId xmlns:a16="http://schemas.microsoft.com/office/drawing/2014/main" id="{E1607E9F-F39C-44C6-98C5-5BE717D94921}"/>
              </a:ext>
            </a:extLst>
          </p:cNvPr>
          <p:cNvPicPr>
            <a:picLocks noChangeAspect="1"/>
          </p:cNvPicPr>
          <p:nvPr/>
        </p:nvPicPr>
        <p:blipFill>
          <a:blip r:embed="rId2"/>
          <a:stretch>
            <a:fillRect/>
          </a:stretch>
        </p:blipFill>
        <p:spPr>
          <a:xfrm>
            <a:off x="718208" y="1950909"/>
            <a:ext cx="8059275" cy="4505954"/>
          </a:xfrm>
          <a:prstGeom prst="rect">
            <a:avLst/>
          </a:prstGeom>
        </p:spPr>
      </p:pic>
    </p:spTree>
    <p:extLst>
      <p:ext uri="{BB962C8B-B14F-4D97-AF65-F5344CB8AC3E}">
        <p14:creationId xmlns:p14="http://schemas.microsoft.com/office/powerpoint/2010/main" val="152383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Shape 121">
            <a:extLst>
              <a:ext uri="{FF2B5EF4-FFF2-40B4-BE49-F238E27FC236}">
                <a16:creationId xmlns:a16="http://schemas.microsoft.com/office/drawing/2014/main" id="{D401B6C7-37D4-4E5B-A9D8-AD1E97473C8E}"/>
              </a:ext>
            </a:extLst>
          </p:cNvPr>
          <p:cNvPicPr preferRelativeResize="0"/>
          <p:nvPr/>
        </p:nvPicPr>
        <p:blipFill>
          <a:blip r:embed="rId2">
            <a:alphaModFix/>
          </a:blip>
          <a:stretch>
            <a:fillRect/>
          </a:stretch>
        </p:blipFill>
        <p:spPr>
          <a:xfrm>
            <a:off x="461299" y="1850200"/>
            <a:ext cx="4349742" cy="5142911"/>
          </a:xfrm>
          <a:prstGeom prst="rect">
            <a:avLst/>
          </a:prstGeom>
          <a:noFill/>
          <a:ln>
            <a:noFill/>
          </a:ln>
        </p:spPr>
      </p:pic>
      <p:pic>
        <p:nvPicPr>
          <p:cNvPr id="9" name="Shape 122" descr="Piece of duct tape sticking a note to the slide">
            <a:extLst>
              <a:ext uri="{FF2B5EF4-FFF2-40B4-BE49-F238E27FC236}">
                <a16:creationId xmlns:a16="http://schemas.microsoft.com/office/drawing/2014/main" id="{BD981EB3-DF5B-41F6-8642-5EB904002302}"/>
              </a:ext>
            </a:extLst>
          </p:cNvPr>
          <p:cNvPicPr preferRelativeResize="0"/>
          <p:nvPr/>
        </p:nvPicPr>
        <p:blipFill rotWithShape="1">
          <a:blip r:embed="rId3">
            <a:alphaModFix/>
          </a:blip>
          <a:srcRect l="9244" t="5926" r="2118" b="10011"/>
          <a:stretch/>
        </p:blipFill>
        <p:spPr>
          <a:xfrm rot="154828">
            <a:off x="1616397" y="1749701"/>
            <a:ext cx="2072000" cy="736050"/>
          </a:xfrm>
          <a:prstGeom prst="rect">
            <a:avLst/>
          </a:prstGeom>
          <a:noFill/>
          <a:ln>
            <a:noFill/>
          </a:ln>
        </p:spPr>
      </p:pic>
      <p:sp>
        <p:nvSpPr>
          <p:cNvPr id="10" name="Shape 123">
            <a:extLst>
              <a:ext uri="{FF2B5EF4-FFF2-40B4-BE49-F238E27FC236}">
                <a16:creationId xmlns:a16="http://schemas.microsoft.com/office/drawing/2014/main" id="{B8D041C7-2B08-4752-85F7-B4CE65CB6830}"/>
              </a:ext>
            </a:extLst>
          </p:cNvPr>
          <p:cNvSpPr txBox="1"/>
          <p:nvPr/>
        </p:nvSpPr>
        <p:spPr>
          <a:xfrm>
            <a:off x="860412" y="2459715"/>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Funcionales</a:t>
            </a:r>
            <a:endParaRPr sz="2400" b="1" dirty="0">
              <a:solidFill>
                <a:srgbClr val="002060"/>
              </a:solidFill>
              <a:latin typeface="Raleway"/>
              <a:ea typeface="Raleway"/>
              <a:cs typeface="Raleway"/>
              <a:sym typeface="Raleway"/>
            </a:endParaRPr>
          </a:p>
        </p:txBody>
      </p:sp>
      <p:sp>
        <p:nvSpPr>
          <p:cNvPr id="11" name="Shape 124">
            <a:extLst>
              <a:ext uri="{FF2B5EF4-FFF2-40B4-BE49-F238E27FC236}">
                <a16:creationId xmlns:a16="http://schemas.microsoft.com/office/drawing/2014/main" id="{2FAFAA61-B0FB-4045-AAB6-22E2C3670CDC}"/>
              </a:ext>
            </a:extLst>
          </p:cNvPr>
          <p:cNvSpPr txBox="1">
            <a:spLocks/>
          </p:cNvSpPr>
          <p:nvPr/>
        </p:nvSpPr>
        <p:spPr>
          <a:xfrm>
            <a:off x="872149" y="3058044"/>
            <a:ext cx="3432900" cy="33279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ü"/>
            </a:pPr>
            <a:r>
              <a:rPr lang="es-CO" sz="1400" dirty="0">
                <a:latin typeface="Raleway"/>
              </a:rPr>
              <a:t>El administrador del sistema podrá crear perfiles de acceso de acuerdo a las</a:t>
            </a:r>
            <a:r>
              <a:rPr lang="es-CO" sz="1400" b="1" dirty="0">
                <a:latin typeface="Raleway"/>
              </a:rPr>
              <a:t> </a:t>
            </a:r>
            <a:r>
              <a:rPr lang="es-CO" sz="1400" dirty="0">
                <a:latin typeface="Raleway"/>
              </a:rPr>
              <a:t>solicitudes enviadas por los directivos, con los permisos respectivos para cada perfil. Todo lo realizará a través de una interfaz a la que solo el administrador podrá ingresar.</a:t>
            </a:r>
          </a:p>
          <a:p>
            <a:pPr marL="425450" indent="-285750">
              <a:spcBef>
                <a:spcPts val="1600"/>
              </a:spcBef>
              <a:buClr>
                <a:schemeClr val="dk1"/>
              </a:buClr>
              <a:buSzPts val="1400"/>
              <a:buFont typeface="Wingdings" panose="05000000000000000000" pitchFamily="2" charset="2"/>
              <a:buChar char="ü"/>
            </a:pPr>
            <a:r>
              <a:rPr lang="es-CO" sz="1400" dirty="0">
                <a:latin typeface="Raleway"/>
              </a:rPr>
              <a:t>El administrador del sistema podrá desactivar perfiles de acceso de acuerdo</a:t>
            </a:r>
            <a:r>
              <a:rPr lang="es-CO" sz="1400" b="1" dirty="0">
                <a:latin typeface="Raleway"/>
              </a:rPr>
              <a:t> </a:t>
            </a:r>
            <a:r>
              <a:rPr lang="es-CO" sz="1400" dirty="0">
                <a:latin typeface="Raleway"/>
              </a:rPr>
              <a:t>a las solicitudes enviadas por los directivos. Todo lo realizará a través de una interfaz a la que solo el administrador podrá ingresar.</a:t>
            </a:r>
            <a:endParaRPr lang="es-CO" sz="1400" b="1" dirty="0">
              <a:solidFill>
                <a:schemeClr val="dk1"/>
              </a:solidFill>
              <a:latin typeface="Raleway"/>
              <a:ea typeface="Raleway"/>
              <a:cs typeface="Raleway"/>
              <a:sym typeface="Raleway"/>
            </a:endParaRPr>
          </a:p>
          <a:p>
            <a:pPr marL="139700" indent="0">
              <a:spcBef>
                <a:spcPts val="1600"/>
              </a:spcBef>
              <a:buClr>
                <a:schemeClr val="dk1"/>
              </a:buClr>
              <a:buSzPts val="1400"/>
              <a:buFont typeface="Arial"/>
              <a:buNone/>
            </a:pPr>
            <a:endParaRPr lang="es-CO" sz="1400" b="1" dirty="0">
              <a:solidFill>
                <a:schemeClr val="dk1"/>
              </a:solidFill>
              <a:latin typeface="Raleway"/>
              <a:ea typeface="Raleway"/>
              <a:cs typeface="Raleway"/>
              <a:sym typeface="Raleway"/>
            </a:endParaRPr>
          </a:p>
          <a:p>
            <a:pPr marL="139700" indent="0">
              <a:spcBef>
                <a:spcPts val="1600"/>
              </a:spcBef>
              <a:buClr>
                <a:schemeClr val="dk1"/>
              </a:buClr>
              <a:buSzPts val="1400"/>
              <a:buFont typeface="Arial"/>
              <a:buNone/>
            </a:pPr>
            <a:br>
              <a:rPr lang="es-CO" sz="1400" dirty="0">
                <a:latin typeface="Raleway"/>
                <a:ea typeface="Raleway"/>
                <a:cs typeface="Raleway"/>
                <a:sym typeface="Raleway"/>
              </a:rPr>
            </a:br>
            <a:endParaRPr lang="es-CO" sz="1200" dirty="0">
              <a:latin typeface="Raleway"/>
              <a:ea typeface="Raleway"/>
              <a:cs typeface="Raleway"/>
              <a:sym typeface="Raleway"/>
            </a:endParaRPr>
          </a:p>
        </p:txBody>
      </p:sp>
      <p:pic>
        <p:nvPicPr>
          <p:cNvPr id="12" name="Shape 121">
            <a:extLst>
              <a:ext uri="{FF2B5EF4-FFF2-40B4-BE49-F238E27FC236}">
                <a16:creationId xmlns:a16="http://schemas.microsoft.com/office/drawing/2014/main" id="{50A46A5A-588F-42DF-A2B7-CE4807B0D4E4}"/>
              </a:ext>
            </a:extLst>
          </p:cNvPr>
          <p:cNvPicPr preferRelativeResize="0"/>
          <p:nvPr/>
        </p:nvPicPr>
        <p:blipFill>
          <a:blip r:embed="rId2">
            <a:alphaModFix/>
          </a:blip>
          <a:stretch>
            <a:fillRect/>
          </a:stretch>
        </p:blipFill>
        <p:spPr>
          <a:xfrm>
            <a:off x="4895001" y="1801116"/>
            <a:ext cx="4254600" cy="5164176"/>
          </a:xfrm>
          <a:prstGeom prst="rect">
            <a:avLst/>
          </a:prstGeom>
          <a:noFill/>
          <a:ln>
            <a:noFill/>
          </a:ln>
        </p:spPr>
      </p:pic>
      <p:pic>
        <p:nvPicPr>
          <p:cNvPr id="13" name="Shape 122" descr="Piece of duct tape sticking a note to the slide">
            <a:extLst>
              <a:ext uri="{FF2B5EF4-FFF2-40B4-BE49-F238E27FC236}">
                <a16:creationId xmlns:a16="http://schemas.microsoft.com/office/drawing/2014/main" id="{3B7D253D-4AC9-4738-B098-745BB37A3B64}"/>
              </a:ext>
            </a:extLst>
          </p:cNvPr>
          <p:cNvPicPr preferRelativeResize="0"/>
          <p:nvPr/>
        </p:nvPicPr>
        <p:blipFill rotWithShape="1">
          <a:blip r:embed="rId3">
            <a:alphaModFix/>
          </a:blip>
          <a:srcRect l="9244" t="5926" r="2118" b="10011"/>
          <a:stretch/>
        </p:blipFill>
        <p:spPr>
          <a:xfrm rot="154828">
            <a:off x="5986301" y="1728435"/>
            <a:ext cx="2072000" cy="736050"/>
          </a:xfrm>
          <a:prstGeom prst="rect">
            <a:avLst/>
          </a:prstGeom>
          <a:noFill/>
          <a:ln>
            <a:noFill/>
          </a:ln>
        </p:spPr>
      </p:pic>
      <p:sp>
        <p:nvSpPr>
          <p:cNvPr id="14" name="Shape 123">
            <a:extLst>
              <a:ext uri="{FF2B5EF4-FFF2-40B4-BE49-F238E27FC236}">
                <a16:creationId xmlns:a16="http://schemas.microsoft.com/office/drawing/2014/main" id="{B754D985-75A1-441A-81B9-746FCFBCF8B4}"/>
              </a:ext>
            </a:extLst>
          </p:cNvPr>
          <p:cNvSpPr txBox="1"/>
          <p:nvPr/>
        </p:nvSpPr>
        <p:spPr>
          <a:xfrm>
            <a:off x="5326013" y="2438449"/>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Funcionales</a:t>
            </a:r>
            <a:endParaRPr sz="2400" b="1" dirty="0">
              <a:solidFill>
                <a:srgbClr val="002060"/>
              </a:solidFill>
              <a:latin typeface="Raleway"/>
              <a:ea typeface="Raleway"/>
              <a:cs typeface="Raleway"/>
              <a:sym typeface="Raleway"/>
            </a:endParaRPr>
          </a:p>
        </p:txBody>
      </p:sp>
      <p:sp>
        <p:nvSpPr>
          <p:cNvPr id="15" name="Shape 124">
            <a:extLst>
              <a:ext uri="{FF2B5EF4-FFF2-40B4-BE49-F238E27FC236}">
                <a16:creationId xmlns:a16="http://schemas.microsoft.com/office/drawing/2014/main" id="{9BB54F47-730D-46BB-A78C-E444D59F4B66}"/>
              </a:ext>
            </a:extLst>
          </p:cNvPr>
          <p:cNvSpPr txBox="1">
            <a:spLocks/>
          </p:cNvSpPr>
          <p:nvPr/>
        </p:nvSpPr>
        <p:spPr>
          <a:xfrm>
            <a:off x="5249801" y="2904916"/>
            <a:ext cx="3432900" cy="3126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El administrador del sistema podrá actualizar perfiles de acceso de acuerdo</a:t>
            </a:r>
            <a:r>
              <a:rPr lang="es-CO" sz="1200" b="1" dirty="0">
                <a:solidFill>
                  <a:srgbClr val="080808"/>
                </a:solidFill>
                <a:latin typeface="Raleway"/>
              </a:rPr>
              <a:t> </a:t>
            </a:r>
            <a:r>
              <a:rPr lang="es-CO" sz="1200" dirty="0">
                <a:solidFill>
                  <a:srgbClr val="080808"/>
                </a:solidFill>
                <a:latin typeface="Raleway"/>
              </a:rPr>
              <a:t>a las solicitudes enviadas por los directivos. Todo lo realizará a través de una interfaz a la que solo el administrador podrá ingresar.</a:t>
            </a:r>
            <a:endParaRPr lang="es-CO" sz="1400" b="1" dirty="0">
              <a:solidFill>
                <a:srgbClr val="080808"/>
              </a:solidFill>
              <a:latin typeface="Raleway"/>
              <a:ea typeface="Raleway"/>
              <a:cs typeface="Raleway"/>
              <a:sym typeface="Raleway"/>
            </a:endParaRPr>
          </a:p>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Los datos personales de los usuarios deben tener nombres, apellidos,</a:t>
            </a:r>
            <a:r>
              <a:rPr lang="es-CO" sz="1200" b="1" dirty="0">
                <a:solidFill>
                  <a:srgbClr val="080808"/>
                </a:solidFill>
                <a:latin typeface="Raleway"/>
              </a:rPr>
              <a:t> </a:t>
            </a:r>
            <a:r>
              <a:rPr lang="es-CO" sz="1200" dirty="0">
                <a:solidFill>
                  <a:srgbClr val="080808"/>
                </a:solidFill>
                <a:latin typeface="Raleway"/>
              </a:rPr>
              <a:t>número de cédula, o número de tarjeta de identidad y/o cédula de extranjería, correo electrónico, teléfono, tipo de usuario y cargo. Estos serán incluidos en el sistema por medio de la interfaz de registro. Podrán ser registrados por vigilantes y administradores</a:t>
            </a:r>
            <a:r>
              <a:rPr lang="es-CO" sz="1200" dirty="0">
                <a:latin typeface="Raleway"/>
              </a:rPr>
              <a:t>.</a:t>
            </a:r>
            <a:endParaRPr lang="es-CO" sz="1200" dirty="0">
              <a:latin typeface="Raleway"/>
              <a:ea typeface="Raleway"/>
              <a:cs typeface="Raleway"/>
              <a:sym typeface="Raleway"/>
            </a:endParaRPr>
          </a:p>
        </p:txBody>
      </p:sp>
    </p:spTree>
    <p:extLst>
      <p:ext uri="{BB962C8B-B14F-4D97-AF65-F5344CB8AC3E}">
        <p14:creationId xmlns:p14="http://schemas.microsoft.com/office/powerpoint/2010/main" val="107965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Shape 121">
            <a:extLst>
              <a:ext uri="{FF2B5EF4-FFF2-40B4-BE49-F238E27FC236}">
                <a16:creationId xmlns:a16="http://schemas.microsoft.com/office/drawing/2014/main" id="{D401B6C7-37D4-4E5B-A9D8-AD1E97473C8E}"/>
              </a:ext>
            </a:extLst>
          </p:cNvPr>
          <p:cNvPicPr preferRelativeResize="0"/>
          <p:nvPr/>
        </p:nvPicPr>
        <p:blipFill>
          <a:blip r:embed="rId2">
            <a:alphaModFix/>
          </a:blip>
          <a:stretch>
            <a:fillRect/>
          </a:stretch>
        </p:blipFill>
        <p:spPr>
          <a:xfrm>
            <a:off x="461299" y="1850200"/>
            <a:ext cx="4349742" cy="5142911"/>
          </a:xfrm>
          <a:prstGeom prst="rect">
            <a:avLst/>
          </a:prstGeom>
          <a:noFill/>
          <a:ln>
            <a:noFill/>
          </a:ln>
        </p:spPr>
      </p:pic>
      <p:pic>
        <p:nvPicPr>
          <p:cNvPr id="9" name="Shape 122" descr="Piece of duct tape sticking a note to the slide">
            <a:extLst>
              <a:ext uri="{FF2B5EF4-FFF2-40B4-BE49-F238E27FC236}">
                <a16:creationId xmlns:a16="http://schemas.microsoft.com/office/drawing/2014/main" id="{BD981EB3-DF5B-41F6-8642-5EB904002302}"/>
              </a:ext>
            </a:extLst>
          </p:cNvPr>
          <p:cNvPicPr preferRelativeResize="0"/>
          <p:nvPr/>
        </p:nvPicPr>
        <p:blipFill rotWithShape="1">
          <a:blip r:embed="rId3">
            <a:alphaModFix/>
          </a:blip>
          <a:srcRect l="9244" t="5926" r="2118" b="10011"/>
          <a:stretch/>
        </p:blipFill>
        <p:spPr>
          <a:xfrm rot="154828">
            <a:off x="1616397" y="1749701"/>
            <a:ext cx="2072000" cy="736050"/>
          </a:xfrm>
          <a:prstGeom prst="rect">
            <a:avLst/>
          </a:prstGeom>
          <a:noFill/>
          <a:ln>
            <a:noFill/>
          </a:ln>
        </p:spPr>
      </p:pic>
      <p:sp>
        <p:nvSpPr>
          <p:cNvPr id="10" name="Shape 123">
            <a:extLst>
              <a:ext uri="{FF2B5EF4-FFF2-40B4-BE49-F238E27FC236}">
                <a16:creationId xmlns:a16="http://schemas.microsoft.com/office/drawing/2014/main" id="{B8D041C7-2B08-4752-85F7-B4CE65CB6830}"/>
              </a:ext>
            </a:extLst>
          </p:cNvPr>
          <p:cNvSpPr txBox="1"/>
          <p:nvPr/>
        </p:nvSpPr>
        <p:spPr>
          <a:xfrm>
            <a:off x="995201" y="2411602"/>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Funcionales</a:t>
            </a:r>
            <a:endParaRPr sz="2400" b="1" dirty="0">
              <a:solidFill>
                <a:srgbClr val="002060"/>
              </a:solidFill>
              <a:latin typeface="Raleway"/>
              <a:ea typeface="Raleway"/>
              <a:cs typeface="Raleway"/>
              <a:sym typeface="Raleway"/>
            </a:endParaRPr>
          </a:p>
        </p:txBody>
      </p:sp>
      <p:sp>
        <p:nvSpPr>
          <p:cNvPr id="11" name="Shape 124">
            <a:extLst>
              <a:ext uri="{FF2B5EF4-FFF2-40B4-BE49-F238E27FC236}">
                <a16:creationId xmlns:a16="http://schemas.microsoft.com/office/drawing/2014/main" id="{2FAFAA61-B0FB-4045-AAB6-22E2C3670CDC}"/>
              </a:ext>
            </a:extLst>
          </p:cNvPr>
          <p:cNvSpPr txBox="1">
            <a:spLocks/>
          </p:cNvSpPr>
          <p:nvPr/>
        </p:nvSpPr>
        <p:spPr>
          <a:xfrm>
            <a:off x="866559" y="2938406"/>
            <a:ext cx="3432900" cy="33279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s-CO" sz="1200" dirty="0">
                <a:latin typeface="Raleway"/>
              </a:rPr>
              <a:t>Los datos de los equipos de cómputo deben ser registrados en el sistema</a:t>
            </a:r>
            <a:r>
              <a:rPr lang="es-CO" sz="1200" b="1" dirty="0">
                <a:latin typeface="Raleway"/>
              </a:rPr>
              <a:t> </a:t>
            </a:r>
            <a:r>
              <a:rPr lang="es-CO" sz="1200" dirty="0">
                <a:latin typeface="Raleway"/>
              </a:rPr>
              <a:t>luego de hacer el registro de usuario y necesitan los siguientes datos: Tipo de equipo, Número serial, marca, modelo, número serial del cargador. Todo se realizará a través de una interfaz gráfica a la que podrán tener acceso los vigilantes y administradores del sistema.</a:t>
            </a:r>
          </a:p>
          <a:p>
            <a:pPr algn="just">
              <a:buFont typeface="Wingdings" panose="05000000000000000000" pitchFamily="2" charset="2"/>
              <a:buChar char="ü"/>
            </a:pPr>
            <a:r>
              <a:rPr lang="es-CO" sz="1200" dirty="0">
                <a:latin typeface="Raleway"/>
              </a:rPr>
              <a:t>El sistema debe permitir a los vigilantes y administradores el registro de</a:t>
            </a:r>
            <a:r>
              <a:rPr lang="es-CO" sz="1200" b="1" dirty="0">
                <a:latin typeface="Raleway"/>
              </a:rPr>
              <a:t> </a:t>
            </a:r>
            <a:r>
              <a:rPr lang="es-CO" sz="1200" dirty="0">
                <a:latin typeface="Raleway"/>
              </a:rPr>
              <a:t>entrada y salida de los equipos de cómputo de los usuarios creados, usando su número de documento de identidad, nombre, correo, cargo o teléfono, como dato de validación a través de una nueva interfaz de registro, la cual mostrará en una tabla inicial el nombre del usuario y en una tabla adyacente los equipos registrados para el mismo.</a:t>
            </a:r>
          </a:p>
          <a:p>
            <a:pPr>
              <a:buFont typeface="Wingdings" panose="05000000000000000000" pitchFamily="2" charset="2"/>
              <a:buChar char="ü"/>
            </a:pPr>
            <a:endParaRPr lang="es-CO" sz="1200" b="1" dirty="0">
              <a:solidFill>
                <a:schemeClr val="dk1"/>
              </a:solidFill>
              <a:latin typeface="Raleway"/>
              <a:ea typeface="Raleway"/>
              <a:cs typeface="Raleway"/>
              <a:sym typeface="Raleway"/>
            </a:endParaRPr>
          </a:p>
          <a:p>
            <a:pPr marL="139700" indent="0">
              <a:spcBef>
                <a:spcPts val="1600"/>
              </a:spcBef>
              <a:buClr>
                <a:schemeClr val="dk1"/>
              </a:buClr>
              <a:buSzPts val="1400"/>
              <a:buFont typeface="Arial"/>
              <a:buNone/>
            </a:pPr>
            <a:br>
              <a:rPr lang="es-CO" sz="1400" dirty="0">
                <a:latin typeface="Raleway"/>
                <a:ea typeface="Raleway"/>
                <a:cs typeface="Raleway"/>
                <a:sym typeface="Raleway"/>
              </a:rPr>
            </a:br>
            <a:endParaRPr lang="es-CO" sz="1200" dirty="0">
              <a:latin typeface="Raleway"/>
              <a:ea typeface="Raleway"/>
              <a:cs typeface="Raleway"/>
              <a:sym typeface="Raleway"/>
            </a:endParaRPr>
          </a:p>
        </p:txBody>
      </p:sp>
      <p:pic>
        <p:nvPicPr>
          <p:cNvPr id="12" name="Shape 121">
            <a:extLst>
              <a:ext uri="{FF2B5EF4-FFF2-40B4-BE49-F238E27FC236}">
                <a16:creationId xmlns:a16="http://schemas.microsoft.com/office/drawing/2014/main" id="{50A46A5A-588F-42DF-A2B7-CE4807B0D4E4}"/>
              </a:ext>
            </a:extLst>
          </p:cNvPr>
          <p:cNvPicPr preferRelativeResize="0"/>
          <p:nvPr/>
        </p:nvPicPr>
        <p:blipFill>
          <a:blip r:embed="rId2">
            <a:alphaModFix/>
          </a:blip>
          <a:stretch>
            <a:fillRect/>
          </a:stretch>
        </p:blipFill>
        <p:spPr>
          <a:xfrm>
            <a:off x="4895001" y="1801116"/>
            <a:ext cx="4254600" cy="5164176"/>
          </a:xfrm>
          <a:prstGeom prst="rect">
            <a:avLst/>
          </a:prstGeom>
          <a:noFill/>
          <a:ln>
            <a:noFill/>
          </a:ln>
        </p:spPr>
      </p:pic>
      <p:pic>
        <p:nvPicPr>
          <p:cNvPr id="13" name="Shape 122" descr="Piece of duct tape sticking a note to the slide">
            <a:extLst>
              <a:ext uri="{FF2B5EF4-FFF2-40B4-BE49-F238E27FC236}">
                <a16:creationId xmlns:a16="http://schemas.microsoft.com/office/drawing/2014/main" id="{3B7D253D-4AC9-4738-B098-745BB37A3B64}"/>
              </a:ext>
            </a:extLst>
          </p:cNvPr>
          <p:cNvPicPr preferRelativeResize="0"/>
          <p:nvPr/>
        </p:nvPicPr>
        <p:blipFill rotWithShape="1">
          <a:blip r:embed="rId3">
            <a:alphaModFix/>
          </a:blip>
          <a:srcRect l="9244" t="5926" r="2118" b="10011"/>
          <a:stretch/>
        </p:blipFill>
        <p:spPr>
          <a:xfrm rot="154828">
            <a:off x="5986301" y="1728435"/>
            <a:ext cx="2072000" cy="736050"/>
          </a:xfrm>
          <a:prstGeom prst="rect">
            <a:avLst/>
          </a:prstGeom>
          <a:noFill/>
          <a:ln>
            <a:noFill/>
          </a:ln>
        </p:spPr>
      </p:pic>
      <p:sp>
        <p:nvSpPr>
          <p:cNvPr id="14" name="Shape 123">
            <a:extLst>
              <a:ext uri="{FF2B5EF4-FFF2-40B4-BE49-F238E27FC236}">
                <a16:creationId xmlns:a16="http://schemas.microsoft.com/office/drawing/2014/main" id="{B754D985-75A1-441A-81B9-746FCFBCF8B4}"/>
              </a:ext>
            </a:extLst>
          </p:cNvPr>
          <p:cNvSpPr txBox="1"/>
          <p:nvPr/>
        </p:nvSpPr>
        <p:spPr>
          <a:xfrm>
            <a:off x="5326013" y="2348966"/>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Funcionales</a:t>
            </a:r>
            <a:endParaRPr sz="2400" b="1" dirty="0">
              <a:solidFill>
                <a:srgbClr val="002060"/>
              </a:solidFill>
              <a:latin typeface="Raleway"/>
              <a:ea typeface="Raleway"/>
              <a:cs typeface="Raleway"/>
              <a:sym typeface="Raleway"/>
            </a:endParaRPr>
          </a:p>
        </p:txBody>
      </p:sp>
      <p:sp>
        <p:nvSpPr>
          <p:cNvPr id="15" name="Shape 124">
            <a:extLst>
              <a:ext uri="{FF2B5EF4-FFF2-40B4-BE49-F238E27FC236}">
                <a16:creationId xmlns:a16="http://schemas.microsoft.com/office/drawing/2014/main" id="{9BB54F47-730D-46BB-A78C-E444D59F4B66}"/>
              </a:ext>
            </a:extLst>
          </p:cNvPr>
          <p:cNvSpPr txBox="1">
            <a:spLocks/>
          </p:cNvSpPr>
          <p:nvPr/>
        </p:nvSpPr>
        <p:spPr>
          <a:xfrm>
            <a:off x="5216301" y="2636679"/>
            <a:ext cx="3432900" cy="3126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El directivo y el administrador podrán realizar consultas de entradas y salidas</a:t>
            </a:r>
            <a:r>
              <a:rPr lang="es-CO" sz="1200" b="1" dirty="0">
                <a:solidFill>
                  <a:srgbClr val="080808"/>
                </a:solidFill>
                <a:latin typeface="Raleway"/>
              </a:rPr>
              <a:t> </a:t>
            </a:r>
            <a:r>
              <a:rPr lang="es-CO" sz="1200" dirty="0">
                <a:solidFill>
                  <a:srgbClr val="080808"/>
                </a:solidFill>
                <a:latin typeface="Raleway"/>
              </a:rPr>
              <a:t>de equipos en intervalos de tiempo definidos por fecha inicial y final del reporte requerido, a través de una interfaz de consulta de movimientos, a su vez también tendrá la opción de filtrar por tipo de usuario, número de documento de identidad y permitirá realizar una consulta adicional por estado de usuario o de equipo.</a:t>
            </a:r>
          </a:p>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El directivo y el administrador tendrán la opción de exportar los resultados</a:t>
            </a:r>
            <a:r>
              <a:rPr lang="es-CO" sz="1200" b="1" dirty="0">
                <a:solidFill>
                  <a:srgbClr val="080808"/>
                </a:solidFill>
                <a:latin typeface="Raleway"/>
              </a:rPr>
              <a:t> </a:t>
            </a:r>
            <a:r>
              <a:rPr lang="es-CO" sz="1200" dirty="0">
                <a:solidFill>
                  <a:srgbClr val="080808"/>
                </a:solidFill>
                <a:latin typeface="Raleway"/>
              </a:rPr>
              <a:t>de la consulta generada a una hoja de cálculo de Microsoft Excel. Esta acción será realizable dentro del Interfaz de consulta de movimientos.</a:t>
            </a:r>
          </a:p>
          <a:p>
            <a:pPr marL="425450" indent="-285750" algn="just">
              <a:spcBef>
                <a:spcPts val="1600"/>
              </a:spcBef>
              <a:buClr>
                <a:schemeClr val="dk1"/>
              </a:buClr>
              <a:buSzPts val="1400"/>
              <a:buFont typeface="Wingdings" panose="05000000000000000000" pitchFamily="2" charset="2"/>
              <a:buChar char="ü"/>
            </a:pPr>
            <a:endParaRPr lang="es-CO" sz="1200" dirty="0">
              <a:solidFill>
                <a:srgbClr val="080808"/>
              </a:solidFill>
              <a:latin typeface="Raleway"/>
              <a:ea typeface="Raleway"/>
              <a:cs typeface="Raleway"/>
              <a:sym typeface="Raleway"/>
            </a:endParaRPr>
          </a:p>
        </p:txBody>
      </p:sp>
    </p:spTree>
    <p:extLst>
      <p:ext uri="{BB962C8B-B14F-4D97-AF65-F5344CB8AC3E}">
        <p14:creationId xmlns:p14="http://schemas.microsoft.com/office/powerpoint/2010/main" val="3109251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Shape 121">
            <a:extLst>
              <a:ext uri="{FF2B5EF4-FFF2-40B4-BE49-F238E27FC236}">
                <a16:creationId xmlns:a16="http://schemas.microsoft.com/office/drawing/2014/main" id="{D401B6C7-37D4-4E5B-A9D8-AD1E97473C8E}"/>
              </a:ext>
            </a:extLst>
          </p:cNvPr>
          <p:cNvPicPr preferRelativeResize="0"/>
          <p:nvPr/>
        </p:nvPicPr>
        <p:blipFill>
          <a:blip r:embed="rId2">
            <a:alphaModFix/>
          </a:blip>
          <a:stretch>
            <a:fillRect/>
          </a:stretch>
        </p:blipFill>
        <p:spPr>
          <a:xfrm>
            <a:off x="461299" y="1850200"/>
            <a:ext cx="4349742" cy="5142911"/>
          </a:xfrm>
          <a:prstGeom prst="rect">
            <a:avLst/>
          </a:prstGeom>
          <a:noFill/>
          <a:ln>
            <a:noFill/>
          </a:ln>
        </p:spPr>
      </p:pic>
      <p:pic>
        <p:nvPicPr>
          <p:cNvPr id="9" name="Shape 122" descr="Piece of duct tape sticking a note to the slide">
            <a:extLst>
              <a:ext uri="{FF2B5EF4-FFF2-40B4-BE49-F238E27FC236}">
                <a16:creationId xmlns:a16="http://schemas.microsoft.com/office/drawing/2014/main" id="{BD981EB3-DF5B-41F6-8642-5EB904002302}"/>
              </a:ext>
            </a:extLst>
          </p:cNvPr>
          <p:cNvPicPr preferRelativeResize="0"/>
          <p:nvPr/>
        </p:nvPicPr>
        <p:blipFill rotWithShape="1">
          <a:blip r:embed="rId3">
            <a:alphaModFix/>
          </a:blip>
          <a:srcRect l="9244" t="5926" r="2118" b="10011"/>
          <a:stretch/>
        </p:blipFill>
        <p:spPr>
          <a:xfrm rot="154828">
            <a:off x="1616397" y="1749701"/>
            <a:ext cx="2072000" cy="736050"/>
          </a:xfrm>
          <a:prstGeom prst="rect">
            <a:avLst/>
          </a:prstGeom>
          <a:noFill/>
          <a:ln>
            <a:noFill/>
          </a:ln>
        </p:spPr>
      </p:pic>
      <p:sp>
        <p:nvSpPr>
          <p:cNvPr id="10" name="Shape 123">
            <a:extLst>
              <a:ext uri="{FF2B5EF4-FFF2-40B4-BE49-F238E27FC236}">
                <a16:creationId xmlns:a16="http://schemas.microsoft.com/office/drawing/2014/main" id="{B8D041C7-2B08-4752-85F7-B4CE65CB6830}"/>
              </a:ext>
            </a:extLst>
          </p:cNvPr>
          <p:cNvSpPr txBox="1"/>
          <p:nvPr/>
        </p:nvSpPr>
        <p:spPr>
          <a:xfrm>
            <a:off x="995201" y="2411602"/>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No Funcionales</a:t>
            </a:r>
            <a:endParaRPr sz="2400" b="1" dirty="0">
              <a:solidFill>
                <a:srgbClr val="002060"/>
              </a:solidFill>
              <a:latin typeface="Raleway"/>
              <a:ea typeface="Raleway"/>
              <a:cs typeface="Raleway"/>
              <a:sym typeface="Raleway"/>
            </a:endParaRPr>
          </a:p>
        </p:txBody>
      </p:sp>
      <p:sp>
        <p:nvSpPr>
          <p:cNvPr id="11" name="Shape 124">
            <a:extLst>
              <a:ext uri="{FF2B5EF4-FFF2-40B4-BE49-F238E27FC236}">
                <a16:creationId xmlns:a16="http://schemas.microsoft.com/office/drawing/2014/main" id="{2FAFAA61-B0FB-4045-AAB6-22E2C3670CDC}"/>
              </a:ext>
            </a:extLst>
          </p:cNvPr>
          <p:cNvSpPr txBox="1">
            <a:spLocks/>
          </p:cNvSpPr>
          <p:nvPr/>
        </p:nvSpPr>
        <p:spPr>
          <a:xfrm>
            <a:off x="866559" y="2938406"/>
            <a:ext cx="3432900" cy="33279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s-CO" sz="1200" dirty="0">
                <a:latin typeface="Raleway"/>
              </a:rPr>
              <a:t>Las interfaces a las que accederán los distintos actores deben ser</a:t>
            </a:r>
            <a:r>
              <a:rPr lang="es-CO" sz="1200" b="1" dirty="0">
                <a:latin typeface="Raleway"/>
              </a:rPr>
              <a:t> </a:t>
            </a:r>
            <a:r>
              <a:rPr lang="es-CO" sz="1200" dirty="0">
                <a:latin typeface="Raleway"/>
              </a:rPr>
              <a:t>desarrolladas sobre los lenguajes aprendidos en la etapa lectiva</a:t>
            </a:r>
          </a:p>
          <a:p>
            <a:pPr algn="just">
              <a:buFont typeface="Wingdings" panose="05000000000000000000" pitchFamily="2" charset="2"/>
              <a:buChar char="ü"/>
            </a:pPr>
            <a:r>
              <a:rPr lang="es-CO" sz="1200" dirty="0">
                <a:latin typeface="Raleway"/>
              </a:rPr>
              <a:t>Las distintas interfaces que manejara el sistema deben ser instintivas y de</a:t>
            </a:r>
            <a:r>
              <a:rPr lang="es-CO" sz="1200" b="1" dirty="0">
                <a:latin typeface="Raleway"/>
              </a:rPr>
              <a:t> </a:t>
            </a:r>
            <a:r>
              <a:rPr lang="es-CO" sz="1200" dirty="0">
                <a:latin typeface="Raleway"/>
              </a:rPr>
              <a:t>fácil uso para los actores del sistema.</a:t>
            </a:r>
          </a:p>
          <a:p>
            <a:pPr algn="just">
              <a:buFont typeface="Wingdings" panose="05000000000000000000" pitchFamily="2" charset="2"/>
              <a:buChar char="ü"/>
            </a:pPr>
            <a:r>
              <a:rPr lang="es-CO" sz="1200" dirty="0">
                <a:latin typeface="Raleway"/>
              </a:rPr>
              <a:t>El aplicativo solo podrá ser ejecutado y visualizado en los equipos de los</a:t>
            </a:r>
            <a:r>
              <a:rPr lang="es-CO" sz="1200" b="1" dirty="0">
                <a:latin typeface="Raleway"/>
              </a:rPr>
              <a:t> </a:t>
            </a:r>
            <a:r>
              <a:rPr lang="es-CO" sz="1200" dirty="0">
                <a:latin typeface="Raleway"/>
              </a:rPr>
              <a:t>distintos puntos de acceso de la entidad.</a:t>
            </a:r>
          </a:p>
          <a:p>
            <a:pPr algn="just">
              <a:buFont typeface="Wingdings" panose="05000000000000000000" pitchFamily="2" charset="2"/>
              <a:buChar char="ü"/>
            </a:pPr>
            <a:r>
              <a:rPr lang="es-CO" sz="1200" dirty="0">
                <a:latin typeface="Raleway"/>
              </a:rPr>
              <a:t>Los únicos usuarios que podrán acceder al sistema, son los actores que</a:t>
            </a:r>
            <a:r>
              <a:rPr lang="es-CO" sz="1200" b="1" dirty="0">
                <a:latin typeface="Raleway"/>
              </a:rPr>
              <a:t> </a:t>
            </a:r>
            <a:r>
              <a:rPr lang="es-CO" sz="1200" dirty="0">
                <a:latin typeface="Raleway"/>
              </a:rPr>
              <a:t>tienen acciones dentro de este. Además el actor deberá contar con un perfil dentro del aplicativo.</a:t>
            </a:r>
          </a:p>
          <a:p>
            <a:pPr>
              <a:buFont typeface="Wingdings" panose="05000000000000000000" pitchFamily="2" charset="2"/>
              <a:buChar char="ü"/>
            </a:pPr>
            <a:endParaRPr lang="es-CO" sz="1200" b="1" dirty="0">
              <a:solidFill>
                <a:schemeClr val="dk1"/>
              </a:solidFill>
              <a:latin typeface="Raleway"/>
              <a:ea typeface="Raleway"/>
              <a:cs typeface="Raleway"/>
              <a:sym typeface="Raleway"/>
            </a:endParaRPr>
          </a:p>
          <a:p>
            <a:pPr marL="139700" indent="0">
              <a:spcBef>
                <a:spcPts val="1600"/>
              </a:spcBef>
              <a:buClr>
                <a:schemeClr val="dk1"/>
              </a:buClr>
              <a:buSzPts val="1400"/>
              <a:buNone/>
            </a:pPr>
            <a:br>
              <a:rPr lang="es-CO" sz="1400" dirty="0">
                <a:latin typeface="Raleway"/>
                <a:ea typeface="Raleway"/>
                <a:cs typeface="Raleway"/>
                <a:sym typeface="Raleway"/>
              </a:rPr>
            </a:br>
            <a:endParaRPr lang="es-CO" sz="1200" dirty="0">
              <a:latin typeface="Raleway"/>
              <a:ea typeface="Raleway"/>
              <a:cs typeface="Raleway"/>
              <a:sym typeface="Raleway"/>
            </a:endParaRPr>
          </a:p>
        </p:txBody>
      </p:sp>
      <p:pic>
        <p:nvPicPr>
          <p:cNvPr id="12" name="Shape 121">
            <a:extLst>
              <a:ext uri="{FF2B5EF4-FFF2-40B4-BE49-F238E27FC236}">
                <a16:creationId xmlns:a16="http://schemas.microsoft.com/office/drawing/2014/main" id="{50A46A5A-588F-42DF-A2B7-CE4807B0D4E4}"/>
              </a:ext>
            </a:extLst>
          </p:cNvPr>
          <p:cNvPicPr preferRelativeResize="0"/>
          <p:nvPr/>
        </p:nvPicPr>
        <p:blipFill>
          <a:blip r:embed="rId2">
            <a:alphaModFix/>
          </a:blip>
          <a:stretch>
            <a:fillRect/>
          </a:stretch>
        </p:blipFill>
        <p:spPr>
          <a:xfrm>
            <a:off x="4895001" y="1801116"/>
            <a:ext cx="4254600" cy="5164176"/>
          </a:xfrm>
          <a:prstGeom prst="rect">
            <a:avLst/>
          </a:prstGeom>
          <a:noFill/>
          <a:ln>
            <a:noFill/>
          </a:ln>
        </p:spPr>
      </p:pic>
      <p:pic>
        <p:nvPicPr>
          <p:cNvPr id="13" name="Shape 122" descr="Piece of duct tape sticking a note to the slide">
            <a:extLst>
              <a:ext uri="{FF2B5EF4-FFF2-40B4-BE49-F238E27FC236}">
                <a16:creationId xmlns:a16="http://schemas.microsoft.com/office/drawing/2014/main" id="{3B7D253D-4AC9-4738-B098-745BB37A3B64}"/>
              </a:ext>
            </a:extLst>
          </p:cNvPr>
          <p:cNvPicPr preferRelativeResize="0"/>
          <p:nvPr/>
        </p:nvPicPr>
        <p:blipFill rotWithShape="1">
          <a:blip r:embed="rId3">
            <a:alphaModFix/>
          </a:blip>
          <a:srcRect l="9244" t="5926" r="2118" b="10011"/>
          <a:stretch/>
        </p:blipFill>
        <p:spPr>
          <a:xfrm rot="154828">
            <a:off x="5986301" y="1728435"/>
            <a:ext cx="2072000" cy="736050"/>
          </a:xfrm>
          <a:prstGeom prst="rect">
            <a:avLst/>
          </a:prstGeom>
          <a:noFill/>
          <a:ln>
            <a:noFill/>
          </a:ln>
        </p:spPr>
      </p:pic>
      <p:sp>
        <p:nvSpPr>
          <p:cNvPr id="14" name="Shape 123">
            <a:extLst>
              <a:ext uri="{FF2B5EF4-FFF2-40B4-BE49-F238E27FC236}">
                <a16:creationId xmlns:a16="http://schemas.microsoft.com/office/drawing/2014/main" id="{B754D985-75A1-441A-81B9-746FCFBCF8B4}"/>
              </a:ext>
            </a:extLst>
          </p:cNvPr>
          <p:cNvSpPr txBox="1"/>
          <p:nvPr/>
        </p:nvSpPr>
        <p:spPr>
          <a:xfrm>
            <a:off x="5326013" y="2348966"/>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2400" b="1" dirty="0">
                <a:solidFill>
                  <a:srgbClr val="002060"/>
                </a:solidFill>
                <a:latin typeface="Raleway"/>
                <a:ea typeface="Raleway"/>
                <a:cs typeface="Raleway"/>
                <a:sym typeface="Raleway"/>
              </a:rPr>
              <a:t>+Requerimientos No Funcionales</a:t>
            </a:r>
            <a:endParaRPr sz="2400" b="1" dirty="0">
              <a:solidFill>
                <a:srgbClr val="002060"/>
              </a:solidFill>
              <a:latin typeface="Raleway"/>
              <a:ea typeface="Raleway"/>
              <a:cs typeface="Raleway"/>
              <a:sym typeface="Raleway"/>
            </a:endParaRPr>
          </a:p>
        </p:txBody>
      </p:sp>
      <p:sp>
        <p:nvSpPr>
          <p:cNvPr id="15" name="Shape 124">
            <a:extLst>
              <a:ext uri="{FF2B5EF4-FFF2-40B4-BE49-F238E27FC236}">
                <a16:creationId xmlns:a16="http://schemas.microsoft.com/office/drawing/2014/main" id="{9BB54F47-730D-46BB-A78C-E444D59F4B66}"/>
              </a:ext>
            </a:extLst>
          </p:cNvPr>
          <p:cNvSpPr txBox="1">
            <a:spLocks/>
          </p:cNvSpPr>
          <p:nvPr/>
        </p:nvSpPr>
        <p:spPr>
          <a:xfrm>
            <a:off x="5216301" y="2636679"/>
            <a:ext cx="3432900" cy="3126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No será necesario que las especificaciones técnicas de los equipos sobre</a:t>
            </a:r>
            <a:r>
              <a:rPr lang="es-CO" sz="1200" b="1" dirty="0">
                <a:solidFill>
                  <a:srgbClr val="080808"/>
                </a:solidFill>
                <a:latin typeface="Raleway"/>
              </a:rPr>
              <a:t> </a:t>
            </a:r>
            <a:r>
              <a:rPr lang="es-CO" sz="1200" dirty="0">
                <a:solidFill>
                  <a:srgbClr val="080808"/>
                </a:solidFill>
                <a:latin typeface="Raleway"/>
              </a:rPr>
              <a:t>los cuales se ejecutara la aplicación sean robustas. Esto debido a que la aplicación es ligera y el almacenamiento de datos se realizarán directamente sobre la base de datos. </a:t>
            </a:r>
          </a:p>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rPr>
              <a:t>La aplicación desarrollada deberá contar con los colores, escudos, símbolos</a:t>
            </a:r>
            <a:r>
              <a:rPr lang="es-CO" sz="1200" b="1" dirty="0">
                <a:solidFill>
                  <a:srgbClr val="080808"/>
                </a:solidFill>
              </a:rPr>
              <a:t> </a:t>
            </a:r>
            <a:r>
              <a:rPr lang="es-CO" sz="1200" dirty="0">
                <a:solidFill>
                  <a:srgbClr val="080808"/>
                </a:solidFill>
              </a:rPr>
              <a:t>y lemas de la institución.</a:t>
            </a:r>
          </a:p>
          <a:p>
            <a:pPr marL="425450" indent="-285750" algn="just">
              <a:spcBef>
                <a:spcPts val="1600"/>
              </a:spcBef>
              <a:buClr>
                <a:schemeClr val="dk1"/>
              </a:buClr>
              <a:buSzPts val="1400"/>
              <a:buFont typeface="Wingdings" panose="05000000000000000000" pitchFamily="2" charset="2"/>
              <a:buChar char="ü"/>
            </a:pPr>
            <a:r>
              <a:rPr lang="es-CO" sz="1200" dirty="0">
                <a:solidFill>
                  <a:srgbClr val="080808"/>
                </a:solidFill>
                <a:latin typeface="Raleway"/>
              </a:rPr>
              <a:t>La aplicación debe contar con un sistema de almacenamiento a partir del</a:t>
            </a:r>
            <a:r>
              <a:rPr lang="es-CO" sz="1200" b="1" dirty="0">
                <a:solidFill>
                  <a:srgbClr val="080808"/>
                </a:solidFill>
                <a:latin typeface="Raleway"/>
              </a:rPr>
              <a:t> </a:t>
            </a:r>
            <a:r>
              <a:rPr lang="es-CO" sz="1200" dirty="0">
                <a:solidFill>
                  <a:srgbClr val="080808"/>
                </a:solidFill>
                <a:latin typeface="Raleway"/>
              </a:rPr>
              <a:t>cual se podrán generar </a:t>
            </a:r>
            <a:r>
              <a:rPr lang="es-CO" sz="1200" dirty="0" err="1">
                <a:solidFill>
                  <a:srgbClr val="080808"/>
                </a:solidFill>
                <a:latin typeface="Raleway"/>
              </a:rPr>
              <a:t>backups</a:t>
            </a:r>
            <a:r>
              <a:rPr lang="es-CO" sz="1200" dirty="0">
                <a:solidFill>
                  <a:srgbClr val="080808"/>
                </a:solidFill>
                <a:latin typeface="Raleway"/>
              </a:rPr>
              <a:t> de la información almacenada.</a:t>
            </a:r>
          </a:p>
          <a:p>
            <a:pPr marL="425450" indent="-285750" algn="just">
              <a:spcBef>
                <a:spcPts val="1600"/>
              </a:spcBef>
              <a:buClr>
                <a:schemeClr val="dk1"/>
              </a:buClr>
              <a:buSzPts val="1400"/>
              <a:buFont typeface="Wingdings" panose="05000000000000000000" pitchFamily="2" charset="2"/>
              <a:buChar char="ü"/>
            </a:pPr>
            <a:endParaRPr lang="es-CO" sz="1200" dirty="0">
              <a:solidFill>
                <a:srgbClr val="080808"/>
              </a:solidFill>
              <a:latin typeface="Raleway"/>
              <a:ea typeface="Raleway"/>
              <a:cs typeface="Raleway"/>
              <a:sym typeface="Raleway"/>
            </a:endParaRPr>
          </a:p>
        </p:txBody>
      </p:sp>
    </p:spTree>
    <p:extLst>
      <p:ext uri="{BB962C8B-B14F-4D97-AF65-F5344CB8AC3E}">
        <p14:creationId xmlns:p14="http://schemas.microsoft.com/office/powerpoint/2010/main" val="247549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641151" y="647114"/>
            <a:ext cx="7433704" cy="43746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dirty="0">
                <a:solidFill>
                  <a:schemeClr val="bg1"/>
                </a:solidFill>
              </a:rPr>
              <a:t>Formulando el Problema</a:t>
            </a:r>
            <a:endParaRPr lang="es-CO" sz="5400" b="1" dirty="0">
              <a:solidFill>
                <a:schemeClr val="bg1"/>
              </a:solidFill>
            </a:endParaRPr>
          </a:p>
        </p:txBody>
      </p:sp>
      <p:sp>
        <p:nvSpPr>
          <p:cNvPr id="12" name="Shape 79">
            <a:extLst>
              <a:ext uri="{FF2B5EF4-FFF2-40B4-BE49-F238E27FC236}">
                <a16:creationId xmlns:a16="http://schemas.microsoft.com/office/drawing/2014/main" id="{0F05B59E-492A-43DC-81F0-B050C9C1AE68}"/>
              </a:ext>
            </a:extLst>
          </p:cNvPr>
          <p:cNvSpPr txBox="1">
            <a:spLocks/>
          </p:cNvSpPr>
          <p:nvPr/>
        </p:nvSpPr>
        <p:spPr>
          <a:xfrm>
            <a:off x="474037" y="2052677"/>
            <a:ext cx="6696563" cy="2586251"/>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lnSpc>
                <a:spcPct val="115000"/>
              </a:lnSpc>
              <a:spcAft>
                <a:spcPts val="1600"/>
              </a:spcAft>
            </a:pPr>
            <a:r>
              <a:rPr lang="es-CO" dirty="0">
                <a:latin typeface="Lato"/>
                <a:ea typeface="Lato"/>
                <a:cs typeface="Lato"/>
                <a:sym typeface="Lato"/>
              </a:rPr>
              <a:t>¿Qué nivel de seguridad predomina en la entrada y salida de equipos de cómputo en la sede de formación del Sena del barrio Colombia?</a:t>
            </a:r>
          </a:p>
        </p:txBody>
      </p:sp>
      <p:pic>
        <p:nvPicPr>
          <p:cNvPr id="13" name="Imagen 12">
            <a:extLst>
              <a:ext uri="{FF2B5EF4-FFF2-40B4-BE49-F238E27FC236}">
                <a16:creationId xmlns:a16="http://schemas.microsoft.com/office/drawing/2014/main" id="{D2A1698F-A793-46FC-AD08-1CD064C1E394}"/>
              </a:ext>
            </a:extLst>
          </p:cNvPr>
          <p:cNvPicPr>
            <a:picLocks noChangeAspect="1"/>
          </p:cNvPicPr>
          <p:nvPr/>
        </p:nvPicPr>
        <p:blipFill>
          <a:blip r:embed="rId2"/>
          <a:stretch>
            <a:fillRect/>
          </a:stretch>
        </p:blipFill>
        <p:spPr>
          <a:xfrm>
            <a:off x="6019800" y="5275999"/>
            <a:ext cx="3124200" cy="1466850"/>
          </a:xfrm>
          <a:prstGeom prst="rect">
            <a:avLst/>
          </a:prstGeom>
        </p:spPr>
      </p:pic>
    </p:spTree>
    <p:extLst>
      <p:ext uri="{BB962C8B-B14F-4D97-AF65-F5344CB8AC3E}">
        <p14:creationId xmlns:p14="http://schemas.microsoft.com/office/powerpoint/2010/main" val="2201805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BD7CCDD-B55D-4AB9-AF81-0604D526CC83}"/>
              </a:ext>
            </a:extLst>
          </p:cNvPr>
          <p:cNvPicPr>
            <a:picLocks noChangeAspect="1"/>
          </p:cNvPicPr>
          <p:nvPr/>
        </p:nvPicPr>
        <p:blipFill>
          <a:blip r:embed="rId2"/>
          <a:stretch>
            <a:fillRect/>
          </a:stretch>
        </p:blipFill>
        <p:spPr>
          <a:xfrm>
            <a:off x="776360" y="2610876"/>
            <a:ext cx="8055297" cy="3311622"/>
          </a:xfrm>
          <a:prstGeom prst="rect">
            <a:avLst/>
          </a:prstGeom>
        </p:spPr>
      </p:pic>
      <p:sp>
        <p:nvSpPr>
          <p:cNvPr id="4" name="Shape 243">
            <a:extLst>
              <a:ext uri="{FF2B5EF4-FFF2-40B4-BE49-F238E27FC236}">
                <a16:creationId xmlns:a16="http://schemas.microsoft.com/office/drawing/2014/main" id="{8844C387-5D0F-491F-A538-04DD24DB2323}"/>
              </a:ext>
            </a:extLst>
          </p:cNvPr>
          <p:cNvSpPr txBox="1">
            <a:spLocks/>
          </p:cNvSpPr>
          <p:nvPr/>
        </p:nvSpPr>
        <p:spPr>
          <a:xfrm>
            <a:off x="2152149" y="383978"/>
            <a:ext cx="56224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Actores del Sistema</a:t>
            </a:r>
          </a:p>
        </p:txBody>
      </p:sp>
    </p:spTree>
    <p:extLst>
      <p:ext uri="{BB962C8B-B14F-4D97-AF65-F5344CB8AC3E}">
        <p14:creationId xmlns:p14="http://schemas.microsoft.com/office/powerpoint/2010/main" val="418470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A94AB5F4-5EAD-47F2-B75B-5C6144AA93AC}"/>
              </a:ext>
            </a:extLst>
          </p:cNvPr>
          <p:cNvSpPr txBox="1">
            <a:spLocks/>
          </p:cNvSpPr>
          <p:nvPr/>
        </p:nvSpPr>
        <p:spPr>
          <a:xfrm>
            <a:off x="2152149" y="383978"/>
            <a:ext cx="5622400"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Diagrama de Clases</a:t>
            </a:r>
          </a:p>
        </p:txBody>
      </p:sp>
      <p:pic>
        <p:nvPicPr>
          <p:cNvPr id="4" name="Imagen 3">
            <a:extLst>
              <a:ext uri="{FF2B5EF4-FFF2-40B4-BE49-F238E27FC236}">
                <a16:creationId xmlns:a16="http://schemas.microsoft.com/office/drawing/2014/main" id="{9ECD5D93-78B9-41AB-B865-990CC8FAF992}"/>
              </a:ext>
            </a:extLst>
          </p:cNvPr>
          <p:cNvPicPr>
            <a:picLocks noChangeAspect="1"/>
          </p:cNvPicPr>
          <p:nvPr/>
        </p:nvPicPr>
        <p:blipFill>
          <a:blip r:embed="rId2"/>
          <a:stretch>
            <a:fillRect/>
          </a:stretch>
        </p:blipFill>
        <p:spPr>
          <a:xfrm>
            <a:off x="1369451" y="62218"/>
            <a:ext cx="6464280" cy="6795782"/>
          </a:xfrm>
          <a:prstGeom prst="rect">
            <a:avLst/>
          </a:prstGeom>
        </p:spPr>
      </p:pic>
      <p:sp>
        <p:nvSpPr>
          <p:cNvPr id="5" name="Rectángulo 4">
            <a:extLst>
              <a:ext uri="{FF2B5EF4-FFF2-40B4-BE49-F238E27FC236}">
                <a16:creationId xmlns:a16="http://schemas.microsoft.com/office/drawing/2014/main" id="{443FB0EC-A052-431E-9C0F-E6A2C7529519}"/>
              </a:ext>
            </a:extLst>
          </p:cNvPr>
          <p:cNvSpPr/>
          <p:nvPr/>
        </p:nvSpPr>
        <p:spPr>
          <a:xfrm rot="16200000">
            <a:off x="-1206425" y="3227088"/>
            <a:ext cx="3737177" cy="1754326"/>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Diagrama de</a:t>
            </a:r>
          </a:p>
          <a:p>
            <a:pPr algn="ctr"/>
            <a:r>
              <a:rPr lang="es-ES" sz="5400" b="0" cap="none" spc="0" dirty="0">
                <a:ln w="0"/>
                <a:solidFill>
                  <a:schemeClr val="tx1"/>
                </a:solidFill>
                <a:effectLst>
                  <a:outerShdw blurRad="38100" dist="19050" dir="2700000" algn="tl" rotWithShape="0">
                    <a:schemeClr val="dk1">
                      <a:alpha val="40000"/>
                    </a:schemeClr>
                  </a:outerShdw>
                </a:effectLst>
              </a:rPr>
              <a:t>Clases</a:t>
            </a:r>
          </a:p>
        </p:txBody>
      </p:sp>
    </p:spTree>
    <p:extLst>
      <p:ext uri="{BB962C8B-B14F-4D97-AF65-F5344CB8AC3E}">
        <p14:creationId xmlns:p14="http://schemas.microsoft.com/office/powerpoint/2010/main" val="940289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43">
            <a:extLst>
              <a:ext uri="{FF2B5EF4-FFF2-40B4-BE49-F238E27FC236}">
                <a16:creationId xmlns:a16="http://schemas.microsoft.com/office/drawing/2014/main" id="{03A34FFC-0139-4C1A-80F6-F6AEFF139F29}"/>
              </a:ext>
            </a:extLst>
          </p:cNvPr>
          <p:cNvSpPr txBox="1">
            <a:spLocks/>
          </p:cNvSpPr>
          <p:nvPr/>
        </p:nvSpPr>
        <p:spPr>
          <a:xfrm>
            <a:off x="1223889" y="383978"/>
            <a:ext cx="7047914" cy="1019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Lista de Casos de Uso</a:t>
            </a:r>
          </a:p>
        </p:txBody>
      </p:sp>
      <p:pic>
        <p:nvPicPr>
          <p:cNvPr id="9" name="Imagen 8">
            <a:extLst>
              <a:ext uri="{FF2B5EF4-FFF2-40B4-BE49-F238E27FC236}">
                <a16:creationId xmlns:a16="http://schemas.microsoft.com/office/drawing/2014/main" id="{3A79BF3C-625C-4149-B8E3-18431F184989}"/>
              </a:ext>
            </a:extLst>
          </p:cNvPr>
          <p:cNvPicPr>
            <a:picLocks noChangeAspect="1"/>
          </p:cNvPicPr>
          <p:nvPr/>
        </p:nvPicPr>
        <p:blipFill>
          <a:blip r:embed="rId2"/>
          <a:stretch>
            <a:fillRect/>
          </a:stretch>
        </p:blipFill>
        <p:spPr>
          <a:xfrm>
            <a:off x="1086730" y="2003800"/>
            <a:ext cx="3200400" cy="4352925"/>
          </a:xfrm>
          <a:prstGeom prst="rect">
            <a:avLst/>
          </a:prstGeom>
        </p:spPr>
      </p:pic>
      <p:pic>
        <p:nvPicPr>
          <p:cNvPr id="11" name="Imagen 10">
            <a:extLst>
              <a:ext uri="{FF2B5EF4-FFF2-40B4-BE49-F238E27FC236}">
                <a16:creationId xmlns:a16="http://schemas.microsoft.com/office/drawing/2014/main" id="{04BA35A5-D981-416C-BAD9-E8FC9DC0A4C6}"/>
              </a:ext>
            </a:extLst>
          </p:cNvPr>
          <p:cNvPicPr>
            <a:picLocks noChangeAspect="1"/>
          </p:cNvPicPr>
          <p:nvPr/>
        </p:nvPicPr>
        <p:blipFill>
          <a:blip r:embed="rId3"/>
          <a:stretch>
            <a:fillRect/>
          </a:stretch>
        </p:blipFill>
        <p:spPr>
          <a:xfrm>
            <a:off x="4719711" y="2003800"/>
            <a:ext cx="2952750" cy="3752850"/>
          </a:xfrm>
          <a:prstGeom prst="rect">
            <a:avLst/>
          </a:prstGeom>
        </p:spPr>
      </p:pic>
    </p:spTree>
    <p:extLst>
      <p:ext uri="{BB962C8B-B14F-4D97-AF65-F5344CB8AC3E}">
        <p14:creationId xmlns:p14="http://schemas.microsoft.com/office/powerpoint/2010/main" val="4181821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7EF862-AFEB-4CC2-A5D4-19BD096645D1}"/>
              </a:ext>
            </a:extLst>
          </p:cNvPr>
          <p:cNvPicPr>
            <a:picLocks noChangeAspect="1"/>
          </p:cNvPicPr>
          <p:nvPr/>
        </p:nvPicPr>
        <p:blipFill>
          <a:blip r:embed="rId2"/>
          <a:stretch>
            <a:fillRect/>
          </a:stretch>
        </p:blipFill>
        <p:spPr>
          <a:xfrm>
            <a:off x="209550" y="2309592"/>
            <a:ext cx="4362450" cy="4095750"/>
          </a:xfrm>
          <a:prstGeom prst="rect">
            <a:avLst/>
          </a:prstGeom>
        </p:spPr>
      </p:pic>
      <p:pic>
        <p:nvPicPr>
          <p:cNvPr id="4" name="Imagen 3">
            <a:extLst>
              <a:ext uri="{FF2B5EF4-FFF2-40B4-BE49-F238E27FC236}">
                <a16:creationId xmlns:a16="http://schemas.microsoft.com/office/drawing/2014/main" id="{E9F8CCF7-EEFF-4D39-93E4-5EEAFFD2B737}"/>
              </a:ext>
            </a:extLst>
          </p:cNvPr>
          <p:cNvPicPr>
            <a:picLocks noChangeAspect="1"/>
          </p:cNvPicPr>
          <p:nvPr/>
        </p:nvPicPr>
        <p:blipFill>
          <a:blip r:embed="rId3"/>
          <a:stretch>
            <a:fillRect/>
          </a:stretch>
        </p:blipFill>
        <p:spPr>
          <a:xfrm>
            <a:off x="4572001" y="2309592"/>
            <a:ext cx="4362450" cy="4076700"/>
          </a:xfrm>
          <a:prstGeom prst="rect">
            <a:avLst/>
          </a:prstGeom>
        </p:spPr>
      </p:pic>
      <p:sp>
        <p:nvSpPr>
          <p:cNvPr id="5" name="Shape 243">
            <a:extLst>
              <a:ext uri="{FF2B5EF4-FFF2-40B4-BE49-F238E27FC236}">
                <a16:creationId xmlns:a16="http://schemas.microsoft.com/office/drawing/2014/main" id="{9EDF859B-FB8E-43B3-B704-A94F92FFFF61}"/>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Especificación caso Uso (Creación de Perfil)</a:t>
            </a:r>
          </a:p>
        </p:txBody>
      </p:sp>
    </p:spTree>
    <p:extLst>
      <p:ext uri="{BB962C8B-B14F-4D97-AF65-F5344CB8AC3E}">
        <p14:creationId xmlns:p14="http://schemas.microsoft.com/office/powerpoint/2010/main" val="2623254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3">
            <a:extLst>
              <a:ext uri="{FF2B5EF4-FFF2-40B4-BE49-F238E27FC236}">
                <a16:creationId xmlns:a16="http://schemas.microsoft.com/office/drawing/2014/main" id="{9EDF859B-FB8E-43B3-B704-A94F92FFFF61}"/>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Caso Uso  (Creación de Perfiles)</a:t>
            </a:r>
          </a:p>
        </p:txBody>
      </p:sp>
      <p:pic>
        <p:nvPicPr>
          <p:cNvPr id="6" name="Imagen 5">
            <a:extLst>
              <a:ext uri="{FF2B5EF4-FFF2-40B4-BE49-F238E27FC236}">
                <a16:creationId xmlns:a16="http://schemas.microsoft.com/office/drawing/2014/main" id="{21680E0B-D725-4DEF-AE05-CBA8DF77916F}"/>
              </a:ext>
            </a:extLst>
          </p:cNvPr>
          <p:cNvPicPr>
            <a:picLocks noChangeAspect="1"/>
          </p:cNvPicPr>
          <p:nvPr/>
        </p:nvPicPr>
        <p:blipFill>
          <a:blip r:embed="rId2"/>
          <a:stretch>
            <a:fillRect/>
          </a:stretch>
        </p:blipFill>
        <p:spPr>
          <a:xfrm>
            <a:off x="1819275" y="2079747"/>
            <a:ext cx="6185242" cy="4612179"/>
          </a:xfrm>
          <a:prstGeom prst="rect">
            <a:avLst/>
          </a:prstGeom>
        </p:spPr>
      </p:pic>
    </p:spTree>
    <p:extLst>
      <p:ext uri="{BB962C8B-B14F-4D97-AF65-F5344CB8AC3E}">
        <p14:creationId xmlns:p14="http://schemas.microsoft.com/office/powerpoint/2010/main" val="129006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3">
            <a:extLst>
              <a:ext uri="{FF2B5EF4-FFF2-40B4-BE49-F238E27FC236}">
                <a16:creationId xmlns:a16="http://schemas.microsoft.com/office/drawing/2014/main" id="{9EDF859B-FB8E-43B3-B704-A94F92FFFF61}"/>
              </a:ext>
            </a:extLst>
          </p:cNvPr>
          <p:cNvSpPr txBox="1">
            <a:spLocks/>
          </p:cNvSpPr>
          <p:nvPr/>
        </p:nvSpPr>
        <p:spPr>
          <a:xfrm>
            <a:off x="126610" y="172962"/>
            <a:ext cx="8468750" cy="875375"/>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sz="3200" dirty="0">
                <a:solidFill>
                  <a:schemeClr val="bg1"/>
                </a:solidFill>
              </a:rPr>
              <a:t>Especificación caso Uso -Actualización Perfil</a:t>
            </a:r>
          </a:p>
          <a:p>
            <a:pPr>
              <a:spcBef>
                <a:spcPts val="0"/>
              </a:spcBef>
            </a:pPr>
            <a:endParaRPr lang="es-CO" dirty="0">
              <a:solidFill>
                <a:schemeClr val="bg1"/>
              </a:solidFill>
            </a:endParaRPr>
          </a:p>
        </p:txBody>
      </p:sp>
      <p:pic>
        <p:nvPicPr>
          <p:cNvPr id="6" name="Imagen 5">
            <a:extLst>
              <a:ext uri="{FF2B5EF4-FFF2-40B4-BE49-F238E27FC236}">
                <a16:creationId xmlns:a16="http://schemas.microsoft.com/office/drawing/2014/main" id="{FA50C3EA-F691-4587-A311-8516C6FD62B0}"/>
              </a:ext>
            </a:extLst>
          </p:cNvPr>
          <p:cNvPicPr>
            <a:picLocks noChangeAspect="1"/>
          </p:cNvPicPr>
          <p:nvPr/>
        </p:nvPicPr>
        <p:blipFill>
          <a:blip r:embed="rId2"/>
          <a:stretch>
            <a:fillRect/>
          </a:stretch>
        </p:blipFill>
        <p:spPr>
          <a:xfrm>
            <a:off x="-13003" y="1099918"/>
            <a:ext cx="5133975" cy="1733550"/>
          </a:xfrm>
          <a:prstGeom prst="rect">
            <a:avLst/>
          </a:prstGeom>
        </p:spPr>
      </p:pic>
      <p:pic>
        <p:nvPicPr>
          <p:cNvPr id="7" name="Imagen 6">
            <a:extLst>
              <a:ext uri="{FF2B5EF4-FFF2-40B4-BE49-F238E27FC236}">
                <a16:creationId xmlns:a16="http://schemas.microsoft.com/office/drawing/2014/main" id="{3732763B-384E-4513-A8F6-CBCD5F424E01}"/>
              </a:ext>
            </a:extLst>
          </p:cNvPr>
          <p:cNvPicPr>
            <a:picLocks noChangeAspect="1"/>
          </p:cNvPicPr>
          <p:nvPr/>
        </p:nvPicPr>
        <p:blipFill>
          <a:blip r:embed="rId3"/>
          <a:stretch>
            <a:fillRect/>
          </a:stretch>
        </p:blipFill>
        <p:spPr>
          <a:xfrm>
            <a:off x="-13003" y="2819400"/>
            <a:ext cx="5105400" cy="4038600"/>
          </a:xfrm>
          <a:prstGeom prst="rect">
            <a:avLst/>
          </a:prstGeom>
        </p:spPr>
      </p:pic>
      <p:pic>
        <p:nvPicPr>
          <p:cNvPr id="8" name="Imagen 7">
            <a:extLst>
              <a:ext uri="{FF2B5EF4-FFF2-40B4-BE49-F238E27FC236}">
                <a16:creationId xmlns:a16="http://schemas.microsoft.com/office/drawing/2014/main" id="{2270B7F8-D3ED-4680-8D69-9796F008A52A}"/>
              </a:ext>
            </a:extLst>
          </p:cNvPr>
          <p:cNvPicPr>
            <a:picLocks noChangeAspect="1"/>
          </p:cNvPicPr>
          <p:nvPr/>
        </p:nvPicPr>
        <p:blipFill>
          <a:blip r:embed="rId4"/>
          <a:stretch>
            <a:fillRect/>
          </a:stretch>
        </p:blipFill>
        <p:spPr>
          <a:xfrm>
            <a:off x="5092397" y="1180074"/>
            <a:ext cx="4063887" cy="1352111"/>
          </a:xfrm>
          <a:prstGeom prst="rect">
            <a:avLst/>
          </a:prstGeom>
        </p:spPr>
      </p:pic>
    </p:spTree>
    <p:extLst>
      <p:ext uri="{BB962C8B-B14F-4D97-AF65-F5344CB8AC3E}">
        <p14:creationId xmlns:p14="http://schemas.microsoft.com/office/powerpoint/2010/main" val="3864988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43">
            <a:extLst>
              <a:ext uri="{FF2B5EF4-FFF2-40B4-BE49-F238E27FC236}">
                <a16:creationId xmlns:a16="http://schemas.microsoft.com/office/drawing/2014/main" id="{9EDF859B-FB8E-43B3-B704-A94F92FFFF61}"/>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Caso Uso (Actualización Perfil)</a:t>
            </a:r>
          </a:p>
        </p:txBody>
      </p:sp>
      <p:pic>
        <p:nvPicPr>
          <p:cNvPr id="7" name="Imagen 6">
            <a:extLst>
              <a:ext uri="{FF2B5EF4-FFF2-40B4-BE49-F238E27FC236}">
                <a16:creationId xmlns:a16="http://schemas.microsoft.com/office/drawing/2014/main" id="{3841E8A7-2B2B-4444-BB28-5CD2391CA3FF}"/>
              </a:ext>
            </a:extLst>
          </p:cNvPr>
          <p:cNvPicPr>
            <a:picLocks noChangeAspect="1"/>
          </p:cNvPicPr>
          <p:nvPr/>
        </p:nvPicPr>
        <p:blipFill>
          <a:blip r:embed="rId2"/>
          <a:stretch>
            <a:fillRect/>
          </a:stretch>
        </p:blipFill>
        <p:spPr>
          <a:xfrm>
            <a:off x="1786389" y="1652506"/>
            <a:ext cx="6263451" cy="5032532"/>
          </a:xfrm>
          <a:prstGeom prst="rect">
            <a:avLst/>
          </a:prstGeom>
        </p:spPr>
      </p:pic>
    </p:spTree>
    <p:extLst>
      <p:ext uri="{BB962C8B-B14F-4D97-AF65-F5344CB8AC3E}">
        <p14:creationId xmlns:p14="http://schemas.microsoft.com/office/powerpoint/2010/main" val="2922562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
            <a:extLst>
              <a:ext uri="{FF2B5EF4-FFF2-40B4-BE49-F238E27FC236}">
                <a16:creationId xmlns:a16="http://schemas.microsoft.com/office/drawing/2014/main" id="{3098F355-41CF-4D2B-BE1D-F0BE610787EC}"/>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Especificación caso Uso (Registro de Equipo)</a:t>
            </a:r>
          </a:p>
        </p:txBody>
      </p:sp>
      <p:pic>
        <p:nvPicPr>
          <p:cNvPr id="3" name="Imagen 2">
            <a:extLst>
              <a:ext uri="{FF2B5EF4-FFF2-40B4-BE49-F238E27FC236}">
                <a16:creationId xmlns:a16="http://schemas.microsoft.com/office/drawing/2014/main" id="{E6AFAA4F-1A46-44B3-8BD3-456150816B0F}"/>
              </a:ext>
            </a:extLst>
          </p:cNvPr>
          <p:cNvPicPr>
            <a:picLocks noChangeAspect="1"/>
          </p:cNvPicPr>
          <p:nvPr/>
        </p:nvPicPr>
        <p:blipFill>
          <a:blip r:embed="rId2"/>
          <a:stretch>
            <a:fillRect/>
          </a:stretch>
        </p:blipFill>
        <p:spPr>
          <a:xfrm>
            <a:off x="1131173" y="2194560"/>
            <a:ext cx="6536299" cy="5136905"/>
          </a:xfrm>
          <a:prstGeom prst="rect">
            <a:avLst/>
          </a:prstGeom>
        </p:spPr>
      </p:pic>
    </p:spTree>
    <p:extLst>
      <p:ext uri="{BB962C8B-B14F-4D97-AF65-F5344CB8AC3E}">
        <p14:creationId xmlns:p14="http://schemas.microsoft.com/office/powerpoint/2010/main" val="3576045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
            <a:extLst>
              <a:ext uri="{FF2B5EF4-FFF2-40B4-BE49-F238E27FC236}">
                <a16:creationId xmlns:a16="http://schemas.microsoft.com/office/drawing/2014/main" id="{3098F355-41CF-4D2B-BE1D-F0BE610787EC}"/>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Diagrama de Estado </a:t>
            </a:r>
          </a:p>
          <a:p>
            <a:pPr>
              <a:spcBef>
                <a:spcPts val="0"/>
              </a:spcBef>
            </a:pPr>
            <a:r>
              <a:rPr lang="es-CO" dirty="0">
                <a:solidFill>
                  <a:schemeClr val="bg1"/>
                </a:solidFill>
              </a:rPr>
              <a:t>Registro de Equipo</a:t>
            </a:r>
          </a:p>
        </p:txBody>
      </p:sp>
      <p:pic>
        <p:nvPicPr>
          <p:cNvPr id="10" name="Imagen 9">
            <a:extLst>
              <a:ext uri="{FF2B5EF4-FFF2-40B4-BE49-F238E27FC236}">
                <a16:creationId xmlns:a16="http://schemas.microsoft.com/office/drawing/2014/main" id="{CCEF2EEA-18CA-44F6-8799-E607D9E547CC}"/>
              </a:ext>
            </a:extLst>
          </p:cNvPr>
          <p:cNvPicPr>
            <a:picLocks noChangeAspect="1"/>
          </p:cNvPicPr>
          <p:nvPr/>
        </p:nvPicPr>
        <p:blipFill>
          <a:blip r:embed="rId2"/>
          <a:stretch>
            <a:fillRect/>
          </a:stretch>
        </p:blipFill>
        <p:spPr>
          <a:xfrm>
            <a:off x="300037" y="2364838"/>
            <a:ext cx="8543925" cy="3619500"/>
          </a:xfrm>
          <a:prstGeom prst="rect">
            <a:avLst/>
          </a:prstGeom>
        </p:spPr>
      </p:pic>
    </p:spTree>
    <p:extLst>
      <p:ext uri="{BB962C8B-B14F-4D97-AF65-F5344CB8AC3E}">
        <p14:creationId xmlns:p14="http://schemas.microsoft.com/office/powerpoint/2010/main" val="1287552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
            <a:extLst>
              <a:ext uri="{FF2B5EF4-FFF2-40B4-BE49-F238E27FC236}">
                <a16:creationId xmlns:a16="http://schemas.microsoft.com/office/drawing/2014/main" id="{3098F355-41CF-4D2B-BE1D-F0BE610787EC}"/>
              </a:ext>
            </a:extLst>
          </p:cNvPr>
          <p:cNvSpPr txBox="1">
            <a:spLocks/>
          </p:cNvSpPr>
          <p:nvPr/>
        </p:nvSpPr>
        <p:spPr>
          <a:xfrm>
            <a:off x="1786389" y="172962"/>
            <a:ext cx="5852368" cy="152922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CO" dirty="0">
                <a:solidFill>
                  <a:schemeClr val="bg1"/>
                </a:solidFill>
              </a:rPr>
              <a:t>Diagrama de Secuencia </a:t>
            </a:r>
          </a:p>
          <a:p>
            <a:pPr>
              <a:spcBef>
                <a:spcPts val="0"/>
              </a:spcBef>
            </a:pPr>
            <a:r>
              <a:rPr lang="es-CO" dirty="0">
                <a:solidFill>
                  <a:schemeClr val="bg1"/>
                </a:solidFill>
              </a:rPr>
              <a:t>Registro de Equipo</a:t>
            </a:r>
          </a:p>
        </p:txBody>
      </p:sp>
      <p:pic>
        <p:nvPicPr>
          <p:cNvPr id="4" name="Picture 270">
            <a:extLst>
              <a:ext uri="{FF2B5EF4-FFF2-40B4-BE49-F238E27FC236}">
                <a16:creationId xmlns:a16="http://schemas.microsoft.com/office/drawing/2014/main" id="{A901FC37-7303-421B-B54D-BAE6F2C751BC}"/>
              </a:ext>
            </a:extLst>
          </p:cNvPr>
          <p:cNvPicPr/>
          <p:nvPr/>
        </p:nvPicPr>
        <p:blipFill>
          <a:blip r:embed="rId2">
            <a:clrChange>
              <a:clrFrom>
                <a:srgbClr val="FFFFFF"/>
              </a:clrFrom>
              <a:clrTo>
                <a:srgbClr val="FFFFFF">
                  <a:alpha val="0"/>
                </a:srgbClr>
              </a:clrTo>
            </a:clrChange>
            <a:extLst/>
          </a:blip>
          <a:srcRect/>
          <a:stretch>
            <a:fillRect/>
          </a:stretch>
        </p:blipFill>
        <p:spPr bwMode="auto">
          <a:xfrm>
            <a:off x="506438" y="1702190"/>
            <a:ext cx="8285870" cy="5155810"/>
          </a:xfrm>
          <a:prstGeom prst="rect">
            <a:avLst/>
          </a:prstGeom>
          <a:noFill/>
        </p:spPr>
      </p:pic>
    </p:spTree>
    <p:extLst>
      <p:ext uri="{BB962C8B-B14F-4D97-AF65-F5344CB8AC3E}">
        <p14:creationId xmlns:p14="http://schemas.microsoft.com/office/powerpoint/2010/main" val="63038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635DF87-9EB2-44FA-B7BE-0D57BCE3BD75}"/>
              </a:ext>
            </a:extLst>
          </p:cNvPr>
          <p:cNvPicPr>
            <a:picLocks noChangeAspect="1"/>
          </p:cNvPicPr>
          <p:nvPr/>
        </p:nvPicPr>
        <p:blipFill>
          <a:blip r:embed="rId2">
            <a:grayscl/>
          </a:blip>
          <a:stretch>
            <a:fillRect/>
          </a:stretch>
        </p:blipFill>
        <p:spPr>
          <a:xfrm>
            <a:off x="0" y="2166425"/>
            <a:ext cx="9144000" cy="4417255"/>
          </a:xfrm>
          <a:prstGeom prst="rect">
            <a:avLst/>
          </a:prstGeom>
        </p:spPr>
      </p:pic>
      <p:sp>
        <p:nvSpPr>
          <p:cNvPr id="3" name="Rectángulo 2">
            <a:extLst>
              <a:ext uri="{FF2B5EF4-FFF2-40B4-BE49-F238E27FC236}">
                <a16:creationId xmlns:a16="http://schemas.microsoft.com/office/drawing/2014/main" id="{D5842298-1318-4056-98CC-FF0A176CC799}"/>
              </a:ext>
            </a:extLst>
          </p:cNvPr>
          <p:cNvSpPr/>
          <p:nvPr/>
        </p:nvSpPr>
        <p:spPr>
          <a:xfrm>
            <a:off x="2222382" y="687889"/>
            <a:ext cx="4699235" cy="769441"/>
          </a:xfrm>
          <a:prstGeom prst="rect">
            <a:avLst/>
          </a:prstGeom>
        </p:spPr>
        <p:txBody>
          <a:bodyPr wrap="none">
            <a:spAutoFit/>
          </a:bodyPr>
          <a:lstStyle/>
          <a:p>
            <a:pPr algn="just"/>
            <a:r>
              <a:rPr lang="es-CO" sz="4400" dirty="0">
                <a:solidFill>
                  <a:schemeClr val="bg1"/>
                </a:solidFill>
              </a:rPr>
              <a:t>Árbol de problemas</a:t>
            </a:r>
          </a:p>
        </p:txBody>
      </p:sp>
    </p:spTree>
    <p:extLst>
      <p:ext uri="{BB962C8B-B14F-4D97-AF65-F5344CB8AC3E}">
        <p14:creationId xmlns:p14="http://schemas.microsoft.com/office/powerpoint/2010/main" val="2731412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1" name="Marcador de contenido 2"/>
          <p:cNvSpPr>
            <a:spLocks noGrp="1"/>
          </p:cNvSpPr>
          <p:nvPr>
            <p:ph idx="4294967295"/>
          </p:nvPr>
        </p:nvSpPr>
        <p:spPr>
          <a:xfrm>
            <a:off x="93681" y="2445374"/>
            <a:ext cx="6754511" cy="2200513"/>
          </a:xfrm>
          <a:prstGeom prst="rect">
            <a:avLst/>
          </a:prstGeom>
        </p:spPr>
        <p:txBody>
          <a:bodyPr>
            <a:noAutofit/>
          </a:bodyPr>
          <a:lstStyle/>
          <a:p>
            <a:pPr marL="0" indent="0">
              <a:buNone/>
            </a:pPr>
            <a:r>
              <a:rPr lang="es-CO" sz="4400" dirty="0"/>
              <a:t>¿Como llegar a construir objetivos </a:t>
            </a:r>
            <a:r>
              <a:rPr lang="es-CO" sz="4400" dirty="0">
                <a:solidFill>
                  <a:schemeClr val="accent5"/>
                </a:solidFill>
              </a:rPr>
              <a:t>relacionando la situación problemática con elementos de solución</a:t>
            </a:r>
            <a:r>
              <a:rPr lang="en" sz="4400" dirty="0">
                <a:solidFill>
                  <a:schemeClr val="accent5"/>
                </a:solidFill>
              </a:rPr>
              <a:t>?</a:t>
            </a:r>
            <a:endParaRPr lang="es-CO" sz="4400" dirty="0">
              <a:solidFill>
                <a:schemeClr val="tx1">
                  <a:lumMod val="75000"/>
                  <a:lumOff val="25000"/>
                </a:schemeClr>
              </a:solidFill>
            </a:endParaRPr>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6600" dirty="0">
              <a:solidFill>
                <a:schemeClr val="bg1"/>
              </a:solidFill>
            </a:endParaRPr>
          </a:p>
        </p:txBody>
      </p:sp>
      <p:pic>
        <p:nvPicPr>
          <p:cNvPr id="9" name="Shape 95">
            <a:extLst>
              <a:ext uri="{FF2B5EF4-FFF2-40B4-BE49-F238E27FC236}">
                <a16:creationId xmlns:a16="http://schemas.microsoft.com/office/drawing/2014/main" id="{34FEBD82-A2E9-4B6D-A13A-9D409602B809}"/>
              </a:ext>
            </a:extLst>
          </p:cNvPr>
          <p:cNvPicPr preferRelativeResize="0"/>
          <p:nvPr/>
        </p:nvPicPr>
        <p:blipFill>
          <a:blip r:embed="rId2">
            <a:alphaModFix/>
          </a:blip>
          <a:stretch>
            <a:fillRect/>
          </a:stretch>
        </p:blipFill>
        <p:spPr>
          <a:xfrm>
            <a:off x="6398620" y="2445374"/>
            <a:ext cx="2212050" cy="2504994"/>
          </a:xfrm>
          <a:prstGeom prst="rect">
            <a:avLst/>
          </a:prstGeom>
          <a:noFill/>
          <a:ln>
            <a:noFill/>
          </a:ln>
        </p:spPr>
      </p:pic>
      <p:pic>
        <p:nvPicPr>
          <p:cNvPr id="10" name="Shape 96" descr="Piece of duct tape sticking a note to the slide">
            <a:extLst>
              <a:ext uri="{FF2B5EF4-FFF2-40B4-BE49-F238E27FC236}">
                <a16:creationId xmlns:a16="http://schemas.microsoft.com/office/drawing/2014/main" id="{9F0D899A-2F1F-43F0-93BB-E69262AEDBDC}"/>
              </a:ext>
            </a:extLst>
          </p:cNvPr>
          <p:cNvPicPr preferRelativeResize="0"/>
          <p:nvPr/>
        </p:nvPicPr>
        <p:blipFill rotWithShape="1">
          <a:blip r:embed="rId3">
            <a:alphaModFix/>
          </a:blip>
          <a:srcRect l="9244" t="5926" r="2118" b="10011"/>
          <a:stretch/>
        </p:blipFill>
        <p:spPr>
          <a:xfrm rot="154826">
            <a:off x="6966008" y="2405449"/>
            <a:ext cx="1077273" cy="382687"/>
          </a:xfrm>
          <a:prstGeom prst="rect">
            <a:avLst/>
          </a:prstGeom>
          <a:noFill/>
          <a:ln>
            <a:noFill/>
          </a:ln>
        </p:spPr>
      </p:pic>
      <p:sp>
        <p:nvSpPr>
          <p:cNvPr id="12" name="Shape 97">
            <a:extLst>
              <a:ext uri="{FF2B5EF4-FFF2-40B4-BE49-F238E27FC236}">
                <a16:creationId xmlns:a16="http://schemas.microsoft.com/office/drawing/2014/main" id="{A036A943-91D5-49D1-8224-2458991FDAB8}"/>
              </a:ext>
            </a:extLst>
          </p:cNvPr>
          <p:cNvSpPr txBox="1"/>
          <p:nvPr/>
        </p:nvSpPr>
        <p:spPr>
          <a:xfrm>
            <a:off x="6540145" y="2670261"/>
            <a:ext cx="1929000" cy="200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b="1" dirty="0">
                <a:solidFill>
                  <a:schemeClr val="dk1"/>
                </a:solidFill>
                <a:latin typeface="Raleway"/>
                <a:ea typeface="Raleway"/>
                <a:cs typeface="Raleway"/>
                <a:sym typeface="Raleway"/>
              </a:rPr>
              <a:t>Tip</a:t>
            </a:r>
          </a:p>
          <a:p>
            <a:pPr marL="0" lvl="0" indent="0" rtl="0">
              <a:spcBef>
                <a:spcPts val="0"/>
              </a:spcBef>
              <a:spcAft>
                <a:spcPts val="0"/>
              </a:spcAft>
              <a:buClr>
                <a:schemeClr val="dk2"/>
              </a:buClr>
              <a:buSzPts val="1100"/>
              <a:buFont typeface="Arial"/>
              <a:buNone/>
            </a:pPr>
            <a:endParaRPr lang="en" b="1" dirty="0">
              <a:solidFill>
                <a:schemeClr val="dk1"/>
              </a:solidFill>
              <a:latin typeface="Raleway"/>
              <a:ea typeface="Raleway"/>
              <a:cs typeface="Raleway"/>
              <a:sym typeface="Raleway"/>
            </a:endParaRPr>
          </a:p>
          <a:p>
            <a:pPr marL="285750" lvl="0" indent="-285750" rtl="0">
              <a:spcBef>
                <a:spcPts val="0"/>
              </a:spcBef>
              <a:spcAft>
                <a:spcPts val="0"/>
              </a:spcAft>
              <a:buClr>
                <a:schemeClr val="dk2"/>
              </a:buClr>
              <a:buSzPts val="1100"/>
              <a:buFont typeface="Arial" panose="020B0604020202020204" pitchFamily="34" charset="0"/>
              <a:buChar char="•"/>
            </a:pPr>
            <a:r>
              <a:rPr lang="en" b="1" dirty="0">
                <a:solidFill>
                  <a:srgbClr val="002060"/>
                </a:solidFill>
                <a:latin typeface="Raleway"/>
                <a:ea typeface="Raleway"/>
                <a:cs typeface="Raleway"/>
                <a:sym typeface="Raleway"/>
              </a:rPr>
              <a:t>Co</a:t>
            </a:r>
            <a:r>
              <a:rPr lang="es-CO" b="1" dirty="0">
                <a:solidFill>
                  <a:srgbClr val="002060"/>
                </a:solidFill>
                <a:latin typeface="Raleway"/>
                <a:ea typeface="Raleway"/>
                <a:cs typeface="Raleway"/>
                <a:sym typeface="Raleway"/>
              </a:rPr>
              <a:t>ncreto</a:t>
            </a:r>
          </a:p>
          <a:p>
            <a:pPr marL="285750" lvl="0" indent="-285750" rtl="0">
              <a:spcBef>
                <a:spcPts val="0"/>
              </a:spcBef>
              <a:spcAft>
                <a:spcPts val="0"/>
              </a:spcAft>
              <a:buClr>
                <a:schemeClr val="dk2"/>
              </a:buClr>
              <a:buSzPts val="1100"/>
              <a:buFont typeface="Arial" panose="020B0604020202020204" pitchFamily="34" charset="0"/>
              <a:buChar char="•"/>
            </a:pPr>
            <a:r>
              <a:rPr lang="es-CO" b="1" dirty="0">
                <a:solidFill>
                  <a:srgbClr val="002060"/>
                </a:solidFill>
                <a:latin typeface="Raleway"/>
                <a:ea typeface="Raleway"/>
                <a:cs typeface="Raleway"/>
                <a:sym typeface="Raleway"/>
              </a:rPr>
              <a:t>Medible</a:t>
            </a:r>
          </a:p>
          <a:p>
            <a:pPr marL="285750" lvl="0" indent="-285750" rtl="0">
              <a:spcBef>
                <a:spcPts val="0"/>
              </a:spcBef>
              <a:spcAft>
                <a:spcPts val="0"/>
              </a:spcAft>
              <a:buClr>
                <a:schemeClr val="dk2"/>
              </a:buClr>
              <a:buSzPts val="1100"/>
              <a:buFont typeface="Arial" panose="020B0604020202020204" pitchFamily="34" charset="0"/>
              <a:buChar char="•"/>
            </a:pPr>
            <a:r>
              <a:rPr lang="es-CO" b="1" dirty="0">
                <a:solidFill>
                  <a:srgbClr val="002060"/>
                </a:solidFill>
                <a:latin typeface="Raleway"/>
                <a:ea typeface="Raleway"/>
                <a:cs typeface="Raleway"/>
                <a:sym typeface="Raleway"/>
              </a:rPr>
              <a:t>Alcanzable</a:t>
            </a:r>
          </a:p>
          <a:p>
            <a:pPr marL="285750" lvl="0" indent="-285750" rtl="0">
              <a:spcBef>
                <a:spcPts val="0"/>
              </a:spcBef>
              <a:spcAft>
                <a:spcPts val="0"/>
              </a:spcAft>
              <a:buClr>
                <a:schemeClr val="dk2"/>
              </a:buClr>
              <a:buSzPts val="1100"/>
              <a:buFont typeface="Arial" panose="020B0604020202020204" pitchFamily="34" charset="0"/>
              <a:buChar char="•"/>
            </a:pPr>
            <a:r>
              <a:rPr lang="es-CO" b="1" dirty="0">
                <a:solidFill>
                  <a:srgbClr val="002060"/>
                </a:solidFill>
                <a:latin typeface="Raleway"/>
                <a:ea typeface="Raleway"/>
                <a:cs typeface="Raleway"/>
                <a:sym typeface="Raleway"/>
              </a:rPr>
              <a:t>Realista</a:t>
            </a:r>
          </a:p>
          <a:p>
            <a:pPr marL="285750" lvl="0" indent="-285750" rtl="0">
              <a:spcBef>
                <a:spcPts val="0"/>
              </a:spcBef>
              <a:spcAft>
                <a:spcPts val="0"/>
              </a:spcAft>
              <a:buClr>
                <a:schemeClr val="dk2"/>
              </a:buClr>
              <a:buSzPts val="1100"/>
              <a:buFont typeface="Arial" panose="020B0604020202020204" pitchFamily="34" charset="0"/>
              <a:buChar char="•"/>
            </a:pPr>
            <a:r>
              <a:rPr lang="es-CO" b="1" dirty="0">
                <a:solidFill>
                  <a:srgbClr val="002060"/>
                </a:solidFill>
                <a:latin typeface="Raleway"/>
                <a:ea typeface="Raleway"/>
                <a:cs typeface="Raleway"/>
                <a:sym typeface="Raleway"/>
              </a:rPr>
              <a:t>Tiempo</a:t>
            </a:r>
            <a:endParaRPr lang="en" b="1" dirty="0">
              <a:solidFill>
                <a:srgbClr val="002060"/>
              </a:solidFill>
              <a:latin typeface="Raleway"/>
              <a:ea typeface="Raleway"/>
              <a:cs typeface="Raleway"/>
              <a:sym typeface="Raleway"/>
            </a:endParaRPr>
          </a:p>
          <a:p>
            <a:pPr marL="0" lvl="0" indent="0" rtl="0">
              <a:spcBef>
                <a:spcPts val="0"/>
              </a:spcBef>
              <a:spcAft>
                <a:spcPts val="0"/>
              </a:spcAft>
              <a:buClr>
                <a:schemeClr val="dk2"/>
              </a:buClr>
              <a:buSzPts val="1100"/>
              <a:buFont typeface="Arial"/>
              <a:buNone/>
            </a:pPr>
            <a:endParaRPr b="1"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06997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a:solidFill>
                  <a:schemeClr val="bg1"/>
                </a:solidFill>
              </a:rPr>
              <a:t>Objetivos</a:t>
            </a:r>
          </a:p>
        </p:txBody>
      </p:sp>
      <p:graphicFrame>
        <p:nvGraphicFramePr>
          <p:cNvPr id="13" name="12 Gráfico"/>
          <p:cNvGraphicFramePr>
            <a:graphicFrameLocks/>
          </p:cNvGraphicFramePr>
          <p:nvPr>
            <p:extLst>
              <p:ext uri="{D42A27DB-BD31-4B8C-83A1-F6EECF244321}">
                <p14:modId xmlns:p14="http://schemas.microsoft.com/office/powerpoint/2010/main" val="2731366613"/>
              </p:ext>
            </p:extLst>
          </p:nvPr>
        </p:nvGraphicFramePr>
        <p:xfrm>
          <a:off x="555052" y="2718754"/>
          <a:ext cx="8164891" cy="4004441"/>
        </p:xfrm>
        <a:graphic>
          <a:graphicData uri="http://schemas.openxmlformats.org/drawingml/2006/chart">
            <c:chart xmlns:c="http://schemas.openxmlformats.org/drawingml/2006/chart" xmlns:r="http://schemas.openxmlformats.org/officeDocument/2006/relationships" r:id="rId2"/>
          </a:graphicData>
        </a:graphic>
      </p:graphicFrame>
      <p:pic>
        <p:nvPicPr>
          <p:cNvPr id="5" name="Shape 85">
            <a:extLst>
              <a:ext uri="{FF2B5EF4-FFF2-40B4-BE49-F238E27FC236}">
                <a16:creationId xmlns:a16="http://schemas.microsoft.com/office/drawing/2014/main" id="{BE957E35-3D99-4B51-A574-50A6BA6CB025}"/>
              </a:ext>
            </a:extLst>
          </p:cNvPr>
          <p:cNvPicPr preferRelativeResize="0"/>
          <p:nvPr/>
        </p:nvPicPr>
        <p:blipFill>
          <a:blip r:embed="rId3">
            <a:alphaModFix/>
          </a:blip>
          <a:stretch>
            <a:fillRect/>
          </a:stretch>
        </p:blipFill>
        <p:spPr>
          <a:xfrm>
            <a:off x="555052" y="2039962"/>
            <a:ext cx="4254600" cy="4818038"/>
          </a:xfrm>
          <a:prstGeom prst="rect">
            <a:avLst/>
          </a:prstGeom>
          <a:noFill/>
          <a:ln>
            <a:noFill/>
          </a:ln>
        </p:spPr>
      </p:pic>
      <p:pic>
        <p:nvPicPr>
          <p:cNvPr id="6" name="Shape 86" descr="Piece of duct tape sticking a note to the slide">
            <a:extLst>
              <a:ext uri="{FF2B5EF4-FFF2-40B4-BE49-F238E27FC236}">
                <a16:creationId xmlns:a16="http://schemas.microsoft.com/office/drawing/2014/main" id="{50A2AD97-B58F-4B81-BC7B-077F21E34271}"/>
              </a:ext>
            </a:extLst>
          </p:cNvPr>
          <p:cNvPicPr preferRelativeResize="0"/>
          <p:nvPr/>
        </p:nvPicPr>
        <p:blipFill rotWithShape="1">
          <a:blip r:embed="rId4">
            <a:alphaModFix/>
          </a:blip>
          <a:srcRect l="9244" t="5926" r="2118" b="10011"/>
          <a:stretch/>
        </p:blipFill>
        <p:spPr>
          <a:xfrm rot="154828">
            <a:off x="1646352" y="2024526"/>
            <a:ext cx="2072000" cy="736050"/>
          </a:xfrm>
          <a:prstGeom prst="rect">
            <a:avLst/>
          </a:prstGeom>
          <a:noFill/>
          <a:ln>
            <a:noFill/>
          </a:ln>
        </p:spPr>
      </p:pic>
      <p:sp>
        <p:nvSpPr>
          <p:cNvPr id="8" name="Shape 87">
            <a:extLst>
              <a:ext uri="{FF2B5EF4-FFF2-40B4-BE49-F238E27FC236}">
                <a16:creationId xmlns:a16="http://schemas.microsoft.com/office/drawing/2014/main" id="{CBAA5FB9-E068-4A95-B731-B67D3329B2BA}"/>
              </a:ext>
            </a:extLst>
          </p:cNvPr>
          <p:cNvSpPr txBox="1"/>
          <p:nvPr/>
        </p:nvSpPr>
        <p:spPr>
          <a:xfrm>
            <a:off x="965902" y="2564622"/>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s-CO" sz="3000" b="1" dirty="0">
                <a:solidFill>
                  <a:srgbClr val="002060"/>
                </a:solidFill>
                <a:latin typeface="Raleway"/>
                <a:ea typeface="Raleway"/>
                <a:cs typeface="Raleway"/>
                <a:sym typeface="Raleway"/>
              </a:rPr>
              <a:t>Objetivo General</a:t>
            </a:r>
            <a:endParaRPr sz="3000" b="1" dirty="0">
              <a:solidFill>
                <a:srgbClr val="002060"/>
              </a:solidFill>
              <a:latin typeface="Raleway"/>
              <a:ea typeface="Raleway"/>
              <a:cs typeface="Raleway"/>
              <a:sym typeface="Raleway"/>
            </a:endParaRPr>
          </a:p>
        </p:txBody>
      </p:sp>
      <p:sp>
        <p:nvSpPr>
          <p:cNvPr id="9" name="Shape 88">
            <a:extLst>
              <a:ext uri="{FF2B5EF4-FFF2-40B4-BE49-F238E27FC236}">
                <a16:creationId xmlns:a16="http://schemas.microsoft.com/office/drawing/2014/main" id="{684130DC-9EFE-482E-96DE-972E2651DF4A}"/>
              </a:ext>
            </a:extLst>
          </p:cNvPr>
          <p:cNvSpPr txBox="1">
            <a:spLocks/>
          </p:cNvSpPr>
          <p:nvPr/>
        </p:nvSpPr>
        <p:spPr>
          <a:xfrm>
            <a:off x="965902" y="3254705"/>
            <a:ext cx="3432900" cy="33279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just">
              <a:buFont typeface="Arial"/>
              <a:buNone/>
            </a:pPr>
            <a:r>
              <a:rPr lang="es-CO" sz="1500" dirty="0"/>
              <a:t>Mejorar el nivel de seguridad del registro de entrada y salida de equipos de cómputo de los aprendices, funcionarios y visitantes de la sede de formación del Sena barrio Colombia, implementando un sistema de información que permita su control, a desarrollarse en el periodo de formación lectiva comprendida entre los años 2017 a 2019.</a:t>
            </a:r>
            <a:endParaRPr lang="es-CO" sz="1500" dirty="0">
              <a:solidFill>
                <a:schemeClr val="dk2"/>
              </a:solidFill>
              <a:latin typeface="Raleway"/>
              <a:ea typeface="Raleway"/>
              <a:cs typeface="Raleway"/>
              <a:sym typeface="Raleway"/>
            </a:endParaRPr>
          </a:p>
        </p:txBody>
      </p:sp>
      <p:pic>
        <p:nvPicPr>
          <p:cNvPr id="10" name="Shape 85">
            <a:extLst>
              <a:ext uri="{FF2B5EF4-FFF2-40B4-BE49-F238E27FC236}">
                <a16:creationId xmlns:a16="http://schemas.microsoft.com/office/drawing/2014/main" id="{C403F0DC-5AE2-40A3-9F90-F72A35342BD1}"/>
              </a:ext>
            </a:extLst>
          </p:cNvPr>
          <p:cNvPicPr preferRelativeResize="0"/>
          <p:nvPr/>
        </p:nvPicPr>
        <p:blipFill>
          <a:blip r:embed="rId3">
            <a:alphaModFix/>
          </a:blip>
          <a:stretch>
            <a:fillRect/>
          </a:stretch>
        </p:blipFill>
        <p:spPr>
          <a:xfrm>
            <a:off x="4702538" y="2039962"/>
            <a:ext cx="4254600" cy="4818038"/>
          </a:xfrm>
          <a:prstGeom prst="rect">
            <a:avLst/>
          </a:prstGeom>
          <a:noFill/>
          <a:ln>
            <a:noFill/>
          </a:ln>
        </p:spPr>
      </p:pic>
      <p:pic>
        <p:nvPicPr>
          <p:cNvPr id="11" name="Shape 86" descr="Piece of duct tape sticking a note to the slide">
            <a:extLst>
              <a:ext uri="{FF2B5EF4-FFF2-40B4-BE49-F238E27FC236}">
                <a16:creationId xmlns:a16="http://schemas.microsoft.com/office/drawing/2014/main" id="{F07D8B14-5BDD-42DC-81AC-74F9CEB27994}"/>
              </a:ext>
            </a:extLst>
          </p:cNvPr>
          <p:cNvPicPr preferRelativeResize="0"/>
          <p:nvPr/>
        </p:nvPicPr>
        <p:blipFill rotWithShape="1">
          <a:blip r:embed="rId4">
            <a:alphaModFix/>
          </a:blip>
          <a:srcRect l="9244" t="5926" r="2118" b="10011"/>
          <a:stretch/>
        </p:blipFill>
        <p:spPr>
          <a:xfrm rot="154828">
            <a:off x="5783205" y="2024526"/>
            <a:ext cx="2072000" cy="736050"/>
          </a:xfrm>
          <a:prstGeom prst="rect">
            <a:avLst/>
          </a:prstGeom>
          <a:noFill/>
          <a:ln>
            <a:noFill/>
          </a:ln>
        </p:spPr>
      </p:pic>
      <p:pic>
        <p:nvPicPr>
          <p:cNvPr id="12" name="Imagen 11">
            <a:extLst>
              <a:ext uri="{FF2B5EF4-FFF2-40B4-BE49-F238E27FC236}">
                <a16:creationId xmlns:a16="http://schemas.microsoft.com/office/drawing/2014/main" id="{846395AD-0A63-43FB-868B-BDC26D8E65DE}"/>
              </a:ext>
            </a:extLst>
          </p:cNvPr>
          <p:cNvPicPr>
            <a:picLocks noChangeAspect="1" noChangeArrowheads="1"/>
            <a:extLst>
              <a:ext uri="{84589F7E-364E-4C9E-8A38-B11213B215E9}">
                <a14:cameraTool xmlns:a14="http://schemas.microsoft.com/office/drawing/2010/main" cellRange="$A$1:$B$6"/>
              </a:ext>
            </a:extLst>
          </p:cNvPicPr>
          <p:nvPr/>
        </p:nvPicPr>
        <p:blipFill>
          <a:blip r:embed="rId5"/>
          <a:srcRect/>
          <a:stretch>
            <a:fillRect/>
          </a:stretch>
        </p:blipFill>
        <p:spPr bwMode="auto">
          <a:xfrm>
            <a:off x="4951219" y="3327222"/>
            <a:ext cx="3735972" cy="1775249"/>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Tree>
    <p:extLst>
      <p:ext uri="{BB962C8B-B14F-4D97-AF65-F5344CB8AC3E}">
        <p14:creationId xmlns:p14="http://schemas.microsoft.com/office/powerpoint/2010/main" val="165897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6AF6F86-0E7A-4239-AEC7-796ADF954288}"/>
              </a:ext>
            </a:extLst>
          </p:cNvPr>
          <p:cNvSpPr/>
          <p:nvPr/>
        </p:nvSpPr>
        <p:spPr>
          <a:xfrm>
            <a:off x="4024670" y="3244334"/>
            <a:ext cx="1094659" cy="369332"/>
          </a:xfrm>
          <a:prstGeom prst="rect">
            <a:avLst/>
          </a:prstGeom>
        </p:spPr>
        <p:txBody>
          <a:bodyPr wrap="none">
            <a:spAutoFit/>
          </a:bodyPr>
          <a:lstStyle/>
          <a:p>
            <a:r>
              <a:rPr lang="es-CO" b="1" dirty="0">
                <a:solidFill>
                  <a:schemeClr val="bg1"/>
                </a:solidFill>
              </a:rPr>
              <a:t>Objetivos</a:t>
            </a:r>
            <a:endParaRPr lang="es-CO" dirty="0"/>
          </a:p>
        </p:txBody>
      </p:sp>
      <p:sp>
        <p:nvSpPr>
          <p:cNvPr id="3" name="Título 1">
            <a:extLst>
              <a:ext uri="{FF2B5EF4-FFF2-40B4-BE49-F238E27FC236}">
                <a16:creationId xmlns:a16="http://schemas.microsoft.com/office/drawing/2014/main" id="{EB4B66F6-D7A0-4073-A33B-0260194269A8}"/>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a:solidFill>
                  <a:schemeClr val="bg1"/>
                </a:solidFill>
              </a:rPr>
              <a:t>Objetivos Específicos</a:t>
            </a:r>
          </a:p>
        </p:txBody>
      </p:sp>
      <p:sp>
        <p:nvSpPr>
          <p:cNvPr id="4" name="Shape 88">
            <a:extLst>
              <a:ext uri="{FF2B5EF4-FFF2-40B4-BE49-F238E27FC236}">
                <a16:creationId xmlns:a16="http://schemas.microsoft.com/office/drawing/2014/main" id="{63941273-D37B-4443-8E36-568EF3EFFE6D}"/>
              </a:ext>
            </a:extLst>
          </p:cNvPr>
          <p:cNvSpPr txBox="1">
            <a:spLocks/>
          </p:cNvSpPr>
          <p:nvPr/>
        </p:nvSpPr>
        <p:spPr>
          <a:xfrm>
            <a:off x="887192" y="1881139"/>
            <a:ext cx="3432900" cy="4159172"/>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1400" dirty="0"/>
              <a:t>Recolectar información necesaria para el análisis de la situación actual y la elaboración del sistema de información, de tal forma que se cubran los requerimientos solicitados por la entidad .</a:t>
            </a:r>
          </a:p>
          <a:p>
            <a:r>
              <a:rPr lang="es-CO" sz="1400" dirty="0"/>
              <a:t>Construir una interfaz de gestión de equipos que permita registrar, modificar y activar/desactivar los mismos. </a:t>
            </a:r>
          </a:p>
          <a:p>
            <a:r>
              <a:rPr lang="es-CO" sz="1400" dirty="0"/>
              <a:t>Construir una interfaz de gestión de usuarios que permita registrar, modificar y activar/desactivar los mismos. </a:t>
            </a:r>
          </a:p>
          <a:p>
            <a:r>
              <a:rPr lang="es-CO" sz="1400" dirty="0"/>
              <a:t>Construir una interfaz de gestión de movimientos que permita registrar, generar reportes y consultar los mismos. </a:t>
            </a:r>
          </a:p>
          <a:p>
            <a:r>
              <a:rPr lang="es-CO" sz="1400" dirty="0"/>
              <a:t>Construir una interfaz de gestión de perfiles que permita registrar, modificar y activar/desactivar los mismos. </a:t>
            </a:r>
          </a:p>
          <a:p>
            <a:endParaRPr lang="es-CO" sz="1200" dirty="0"/>
          </a:p>
          <a:p>
            <a:endParaRPr lang="es-CO" sz="1200" dirty="0"/>
          </a:p>
        </p:txBody>
      </p:sp>
      <p:sp>
        <p:nvSpPr>
          <p:cNvPr id="5" name="Shape 88">
            <a:extLst>
              <a:ext uri="{FF2B5EF4-FFF2-40B4-BE49-F238E27FC236}">
                <a16:creationId xmlns:a16="http://schemas.microsoft.com/office/drawing/2014/main" id="{A2043BFE-E8D2-4D87-9895-1836435B4EC9}"/>
              </a:ext>
            </a:extLst>
          </p:cNvPr>
          <p:cNvSpPr txBox="1">
            <a:spLocks/>
          </p:cNvSpPr>
          <p:nvPr/>
        </p:nvSpPr>
        <p:spPr>
          <a:xfrm>
            <a:off x="4339792" y="2033538"/>
            <a:ext cx="3432900" cy="4159172"/>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1400" dirty="0"/>
              <a:t>Desarrollar una base de datos que permita el almacenamiento de información sobre usuarios y sus equipos de cómputo, permitiendo que estén disponibles para su consulta y posterior uso en el sistema de información. </a:t>
            </a:r>
          </a:p>
          <a:p>
            <a:endParaRPr lang="es-CO" sz="1200" dirty="0"/>
          </a:p>
          <a:p>
            <a:endParaRPr lang="es-CO" sz="1200" dirty="0"/>
          </a:p>
        </p:txBody>
      </p:sp>
    </p:spTree>
    <p:extLst>
      <p:ext uri="{BB962C8B-B14F-4D97-AF65-F5344CB8AC3E}">
        <p14:creationId xmlns:p14="http://schemas.microsoft.com/office/powerpoint/2010/main" val="190286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txBox="1">
            <a:spLocks/>
          </p:cNvSpPr>
          <p:nvPr/>
        </p:nvSpPr>
        <p:spPr>
          <a:xfrm>
            <a:off x="460460" y="204716"/>
            <a:ext cx="8431292" cy="14827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O" sz="4800" b="1" dirty="0">
              <a:solidFill>
                <a:schemeClr val="bg1"/>
              </a:solidFill>
            </a:endParaRPr>
          </a:p>
        </p:txBody>
      </p:sp>
      <p:sp>
        <p:nvSpPr>
          <p:cNvPr id="2" name="Rectángulo 1">
            <a:extLst>
              <a:ext uri="{FF2B5EF4-FFF2-40B4-BE49-F238E27FC236}">
                <a16:creationId xmlns:a16="http://schemas.microsoft.com/office/drawing/2014/main" id="{A55CB002-6C8B-46CD-B2C4-4C73FD0EB18E}"/>
              </a:ext>
            </a:extLst>
          </p:cNvPr>
          <p:cNvSpPr/>
          <p:nvPr/>
        </p:nvSpPr>
        <p:spPr>
          <a:xfrm>
            <a:off x="3211631" y="560018"/>
            <a:ext cx="5471909" cy="769441"/>
          </a:xfrm>
          <a:prstGeom prst="rect">
            <a:avLst/>
          </a:prstGeom>
        </p:spPr>
        <p:txBody>
          <a:bodyPr wrap="square">
            <a:spAutoFit/>
          </a:bodyPr>
          <a:lstStyle/>
          <a:p>
            <a:r>
              <a:rPr lang="en" sz="4400" dirty="0">
                <a:solidFill>
                  <a:schemeClr val="bg1"/>
                </a:solidFill>
              </a:rPr>
              <a:t>Ju</a:t>
            </a:r>
            <a:r>
              <a:rPr lang="es-CO" sz="4400" dirty="0">
                <a:solidFill>
                  <a:schemeClr val="bg1"/>
                </a:solidFill>
              </a:rPr>
              <a:t>stificación</a:t>
            </a:r>
          </a:p>
        </p:txBody>
      </p:sp>
      <p:sp>
        <p:nvSpPr>
          <p:cNvPr id="6" name="Shape 102">
            <a:extLst>
              <a:ext uri="{FF2B5EF4-FFF2-40B4-BE49-F238E27FC236}">
                <a16:creationId xmlns:a16="http://schemas.microsoft.com/office/drawing/2014/main" id="{F8D3F5CD-F3ED-44DC-932A-D66239CA80EF}"/>
              </a:ext>
            </a:extLst>
          </p:cNvPr>
          <p:cNvSpPr txBox="1">
            <a:spLocks/>
          </p:cNvSpPr>
          <p:nvPr/>
        </p:nvSpPr>
        <p:spPr>
          <a:xfrm>
            <a:off x="208212" y="1872799"/>
            <a:ext cx="8622300" cy="4120038"/>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spcBef>
                <a:spcPts val="1000"/>
              </a:spcBef>
              <a:spcAft>
                <a:spcPts val="1000"/>
              </a:spcAft>
            </a:pPr>
            <a:r>
              <a:rPr lang="es-CO" sz="2800" dirty="0"/>
              <a:t>Con el sistema de información se pretende aliviar el traumatismo generado actualmente por el alto movimiento de ingreso y salida de equipos de cómputo personales de funcionarios, visitantes y aprendices, también garantizar la disponibilidad de la información, ya que el sistema permitirá llevar a cabo un registro detallado, consistente y veraz de los movimientos realizados al interior de la sede.</a:t>
            </a:r>
          </a:p>
        </p:txBody>
      </p:sp>
    </p:spTree>
    <p:extLst>
      <p:ext uri="{BB962C8B-B14F-4D97-AF65-F5344CB8AC3E}">
        <p14:creationId xmlns:p14="http://schemas.microsoft.com/office/powerpoint/2010/main" val="55030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58670"/>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Alcance</a:t>
            </a:r>
            <a:endParaRPr lang="es-ES" sz="6600" dirty="0">
              <a:solidFill>
                <a:schemeClr val="bg1"/>
              </a:solidFill>
            </a:endParaRPr>
          </a:p>
        </p:txBody>
      </p:sp>
      <p:sp>
        <p:nvSpPr>
          <p:cNvPr id="2" name="Rectángulo 1">
            <a:extLst>
              <a:ext uri="{FF2B5EF4-FFF2-40B4-BE49-F238E27FC236}">
                <a16:creationId xmlns:a16="http://schemas.microsoft.com/office/drawing/2014/main" id="{48DC6104-D79B-4223-8D0F-A888C63E1BA4}"/>
              </a:ext>
            </a:extLst>
          </p:cNvPr>
          <p:cNvSpPr/>
          <p:nvPr/>
        </p:nvSpPr>
        <p:spPr>
          <a:xfrm>
            <a:off x="890388" y="1624082"/>
            <a:ext cx="6527409" cy="5078313"/>
          </a:xfrm>
          <a:prstGeom prst="rect">
            <a:avLst/>
          </a:prstGeom>
        </p:spPr>
        <p:txBody>
          <a:bodyPr wrap="square">
            <a:spAutoFit/>
          </a:bodyPr>
          <a:lstStyle/>
          <a:p>
            <a:pPr algn="just"/>
            <a:r>
              <a:rPr lang="es-CO" sz="3600" dirty="0"/>
              <a:t>El sistema de información como entregable de este proyecto que se habrá de implementar, permite identificar los siguientes componentes diferenciadores que en el contexto de la ingeniería de software determinan la cadena de valor, su usabilidad y nivel de interacción.</a:t>
            </a:r>
          </a:p>
        </p:txBody>
      </p:sp>
    </p:spTree>
    <p:extLst>
      <p:ext uri="{BB962C8B-B14F-4D97-AF65-F5344CB8AC3E}">
        <p14:creationId xmlns:p14="http://schemas.microsoft.com/office/powerpoint/2010/main" val="39148745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1111</Words>
  <Application>Microsoft Office PowerPoint</Application>
  <PresentationFormat>Presentación en pantalla (4:3)</PresentationFormat>
  <Paragraphs>95</Paragraphs>
  <Slides>40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Calibri</vt:lpstr>
      <vt:lpstr>Lato</vt:lpstr>
      <vt:lpstr>Raleway</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Carlos Andres Diaz</cp:lastModifiedBy>
  <cp:revision>181</cp:revision>
  <dcterms:created xsi:type="dcterms:W3CDTF">2014-06-25T16:18:26Z</dcterms:created>
  <dcterms:modified xsi:type="dcterms:W3CDTF">2018-06-25T23:23:40Z</dcterms:modified>
</cp:coreProperties>
</file>