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6858000" cx="9144000"/>
  <p:notesSz cx="6858000" cy="9144000"/>
  <p:embeddedFontLst>
    <p:embeddedFont>
      <p:font typeface="Garamond"/>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8AC68F7-EE4B-4B30-9786-F4E10515F9C5}">
  <a:tblStyle styleId="{48AC68F7-EE4B-4B30-9786-F4E10515F9C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Garamond-bold.fntdata"/><Relationship Id="rId63" Type="http://schemas.openxmlformats.org/officeDocument/2006/relationships/font" Target="fonts/Garamond-regular.fntdata"/><Relationship Id="rId22" Type="http://schemas.openxmlformats.org/officeDocument/2006/relationships/slide" Target="slides/slide16.xml"/><Relationship Id="rId66" Type="http://schemas.openxmlformats.org/officeDocument/2006/relationships/font" Target="fonts/Garamond-boldItalic.fntdata"/><Relationship Id="rId21" Type="http://schemas.openxmlformats.org/officeDocument/2006/relationships/slide" Target="slides/slide15.xml"/><Relationship Id="rId65" Type="http://schemas.openxmlformats.org/officeDocument/2006/relationships/font" Target="fonts/Garamon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9" name="Google Shape;29;p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4" name="Google Shape;84;p1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0" name="Google Shape;90;p1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1" name="Google Shape;101;p1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7" name="Google Shape;107;p1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 name="Google Shape;114;p1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0" name="Google Shape;120;p1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5" name="Google Shape;125;p16: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1" name="Google Shape;131;p1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7" name="Google Shape;137;p1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3" name="Google Shape;143;p19: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4" name="Google Shape;34;p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a3b71c467_1_1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9" name="Google Shape;149;g3a3b71c467_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0" name="Google Shape;150;g3a3b71c467_1_1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7" name="Google Shape;157;p2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3" name="Google Shape;163;p2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9" name="Google Shape;169;p2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5" name="Google Shape;175;p2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a3b71c467_1_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1" name="Google Shape;181;g3a3b71c467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2" name="Google Shape;182;g3a3b71c467_1_1: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9" name="Google Shape;189;p2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 name="Google Shape;202;p2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8" name="Google Shape;208;p26: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4" name="Google Shape;214;p2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0" name="Google Shape;40;p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0" name="Google Shape;220;p2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6" name="Google Shape;226;p29: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2" name="Google Shape;232;p3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8" name="Google Shape;238;p3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4" name="Google Shape;244;p3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56" name="Google Shape;256;p3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63" name="Google Shape;263;p3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0" name="Google Shape;270;p3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7" name="Google Shape;277;p36: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83" name="Google Shape;283;p3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6" name="Google Shape;46;p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89" name="Google Shape;289;p3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95" name="Google Shape;295;p39: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02" name="Google Shape;302;p4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1" name="Google Shape;311;p4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7" name="Google Shape;317;p4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23" name="Google Shape;323;p4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29" name="Google Shape;329;p4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39" name="Google Shape;339;p4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45" name="Google Shape;345;p46: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51" name="Google Shape;351;p4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2" name="Google Shape;52;p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57" name="Google Shape;357;p4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63" name="Google Shape;363;p49: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74" name="Google Shape;374;p5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80" name="Google Shape;380;p5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86" name="Google Shape;386;p5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2" name="Google Shape;392;p5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8" name="Google Shape;398;p5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8" name="Google Shape;58;p6: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4" name="Google Shape;64;p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2" name="Google Shape;72;p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8" name="Google Shape;78;p9: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Arial"/>
                <a:ea typeface="Arial"/>
                <a:cs typeface="Arial"/>
                <a:sym typeface="Arial"/>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28.jpg"/><Relationship Id="rId5" Type="http://schemas.openxmlformats.org/officeDocument/2006/relationships/image" Target="../media/image15.jpg"/><Relationship Id="rId6" Type="http://schemas.openxmlformats.org/officeDocument/2006/relationships/image" Target="../media/image11.jpg"/><Relationship Id="rId7" Type="http://schemas.openxmlformats.org/officeDocument/2006/relationships/image" Target="../media/image12.jpg"/><Relationship Id="rId8"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7.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 name="Shape 30"/>
        <p:cNvGrpSpPr/>
        <p:nvPr/>
      </p:nvGrpSpPr>
      <p:grpSpPr>
        <a:xfrm>
          <a:off x="0" y="0"/>
          <a:ext cx="0" cy="0"/>
          <a:chOff x="0" y="0"/>
          <a:chExt cx="0" cy="0"/>
        </a:xfrm>
      </p:grpSpPr>
      <p:sp>
        <p:nvSpPr>
          <p:cNvPr id="31" name="Google Shape;31;p4"/>
          <p:cNvSpPr txBox="1"/>
          <p:nvPr/>
        </p:nvSpPr>
        <p:spPr>
          <a:xfrm>
            <a:off x="76200" y="152400"/>
            <a:ext cx="5105400" cy="1600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Proyectos Segundo</a:t>
            </a:r>
            <a:endParaRPr/>
          </a:p>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Trimestre ADSI Nocturno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nvSpPr>
        <p:spPr>
          <a:xfrm>
            <a:off x="2700337" y="836612"/>
            <a:ext cx="3311525"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3600"/>
              <a:buFont typeface="Garamond"/>
              <a:buNone/>
            </a:pPr>
            <a:r>
              <a:rPr b="0" i="0" lang="en-US" sz="3600" u="none" cap="none" strike="noStrike">
                <a:solidFill>
                  <a:srgbClr val="262626"/>
                </a:solidFill>
                <a:latin typeface="Garamond"/>
                <a:ea typeface="Garamond"/>
                <a:cs typeface="Garamond"/>
                <a:sym typeface="Garamond"/>
              </a:rPr>
              <a:t>ENTREVISTA</a:t>
            </a:r>
            <a:endParaRPr/>
          </a:p>
        </p:txBody>
      </p:sp>
      <p:sp>
        <p:nvSpPr>
          <p:cNvPr id="87" name="Google Shape;87;p13"/>
          <p:cNvSpPr txBox="1"/>
          <p:nvPr/>
        </p:nvSpPr>
        <p:spPr>
          <a:xfrm>
            <a:off x="900112" y="1844675"/>
            <a:ext cx="7559675" cy="2779712"/>
          </a:xfrm>
          <a:prstGeom prst="rect">
            <a:avLst/>
          </a:prstGeom>
          <a:noFill/>
          <a:ln>
            <a:noFill/>
          </a:ln>
        </p:spPr>
        <p:txBody>
          <a:bodyPr anchorCtr="0" anchor="t" bIns="45700" lIns="91425" spcFirstLastPara="1" rIns="91425" wrap="square" tIns="45700">
            <a:noAutofit/>
          </a:bodyPr>
          <a:lstStyle/>
          <a:p>
            <a:pPr indent="-285750" lvl="0" marL="285750" marR="0" rtl="0" algn="l">
              <a:lnSpc>
                <a:spcPct val="80000"/>
              </a:lnSpc>
              <a:spcBef>
                <a:spcPts val="0"/>
              </a:spcBef>
              <a:spcAft>
                <a:spcPts val="0"/>
              </a:spcAft>
              <a:buClr>
                <a:schemeClr val="accent1"/>
              </a:buClr>
              <a:buSzPts val="200"/>
              <a:buFont typeface="Arial"/>
              <a:buChar char="•"/>
            </a:pPr>
            <a:r>
              <a:rPr b="0" i="0" lang="en-US" sz="1800" u="none" cap="none" strike="noStrike">
                <a:solidFill>
                  <a:srgbClr val="262626"/>
                </a:solidFill>
                <a:latin typeface="Arial"/>
                <a:ea typeface="Arial"/>
                <a:cs typeface="Arial"/>
                <a:sym typeface="Arial"/>
              </a:rPr>
              <a:t>Usted ha manejado algún equipo de computo?  </a:t>
            </a:r>
            <a:endParaRPr b="0" i="0" sz="1800" u="none" cap="none" strike="noStrike">
              <a:solidFill>
                <a:schemeClr val="dk1"/>
              </a:solidFill>
              <a:latin typeface="Arial"/>
              <a:ea typeface="Arial"/>
              <a:cs typeface="Arial"/>
              <a:sym typeface="Arial"/>
            </a:endParaRPr>
          </a:p>
          <a:p>
            <a:pPr indent="-285750" lvl="0" marL="285750" marR="0" rtl="0" algn="l">
              <a:lnSpc>
                <a:spcPct val="80000"/>
              </a:lnSpc>
              <a:spcBef>
                <a:spcPts val="900"/>
              </a:spcBef>
              <a:spcAft>
                <a:spcPts val="0"/>
              </a:spcAft>
              <a:buClr>
                <a:schemeClr val="accent1"/>
              </a:buClr>
              <a:buSzPts val="200"/>
              <a:buFont typeface="Arial"/>
              <a:buChar char="•"/>
            </a:pPr>
            <a:r>
              <a:rPr b="0" i="0" lang="en-US" sz="1800" u="none" cap="none" strike="noStrike">
                <a:solidFill>
                  <a:srgbClr val="262626"/>
                </a:solidFill>
                <a:latin typeface="Arial"/>
                <a:ea typeface="Arial"/>
                <a:cs typeface="Arial"/>
                <a:sym typeface="Arial"/>
              </a:rPr>
              <a:t>Actualmente cómo están manejando el ingreso y salida  de los vehículos del parqueadero </a:t>
            </a:r>
            <a:endParaRPr b="0" i="0" sz="1800" u="none" cap="none" strike="noStrike">
              <a:solidFill>
                <a:schemeClr val="dk1"/>
              </a:solidFill>
              <a:latin typeface="Arial"/>
              <a:ea typeface="Arial"/>
              <a:cs typeface="Arial"/>
              <a:sym typeface="Arial"/>
            </a:endParaRPr>
          </a:p>
          <a:p>
            <a:pPr indent="-285750" lvl="0" marL="285750" marR="0" rtl="0" algn="l">
              <a:lnSpc>
                <a:spcPct val="80000"/>
              </a:lnSpc>
              <a:spcBef>
                <a:spcPts val="900"/>
              </a:spcBef>
              <a:spcAft>
                <a:spcPts val="0"/>
              </a:spcAft>
              <a:buClr>
                <a:schemeClr val="accent1"/>
              </a:buClr>
              <a:buSzPts val="200"/>
              <a:buFont typeface="Arial"/>
              <a:buChar char="•"/>
            </a:pPr>
            <a:r>
              <a:rPr b="0" i="0" lang="en-US" sz="1800" u="none" cap="none" strike="noStrike">
                <a:solidFill>
                  <a:srgbClr val="262626"/>
                </a:solidFill>
                <a:latin typeface="Arial"/>
                <a:ea typeface="Arial"/>
                <a:cs typeface="Arial"/>
                <a:sym typeface="Arial"/>
              </a:rPr>
              <a:t>Ha Tenido algún sistema  organizado ?</a:t>
            </a:r>
            <a:endParaRPr b="0" i="0" sz="1800" u="none" cap="none" strike="noStrike">
              <a:solidFill>
                <a:schemeClr val="dk1"/>
              </a:solidFill>
              <a:latin typeface="Arial"/>
              <a:ea typeface="Arial"/>
              <a:cs typeface="Arial"/>
              <a:sym typeface="Arial"/>
            </a:endParaRPr>
          </a:p>
          <a:p>
            <a:pPr indent="-285750" lvl="0" marL="285750" marR="0" rtl="0" algn="l">
              <a:lnSpc>
                <a:spcPct val="80000"/>
              </a:lnSpc>
              <a:spcBef>
                <a:spcPts val="900"/>
              </a:spcBef>
              <a:spcAft>
                <a:spcPts val="0"/>
              </a:spcAft>
              <a:buClr>
                <a:schemeClr val="accent1"/>
              </a:buClr>
              <a:buSzPts val="200"/>
              <a:buFont typeface="Arial"/>
              <a:buChar char="•"/>
            </a:pPr>
            <a:r>
              <a:rPr b="0" i="0" lang="en-US" sz="1800" u="none" cap="none" strike="noStrike">
                <a:solidFill>
                  <a:srgbClr val="262626"/>
                </a:solidFill>
                <a:latin typeface="Arial"/>
                <a:ea typeface="Arial"/>
                <a:cs typeface="Arial"/>
                <a:sym typeface="Arial"/>
              </a:rPr>
              <a:t>Ha tenido algún inconveniente  con algún estudiante al momento de la salida de los vehículos? </a:t>
            </a:r>
            <a:endParaRPr b="0" i="0" sz="1800" u="none" cap="none" strike="noStrike">
              <a:solidFill>
                <a:schemeClr val="dk1"/>
              </a:solidFill>
              <a:latin typeface="Arial"/>
              <a:ea typeface="Arial"/>
              <a:cs typeface="Arial"/>
              <a:sym typeface="Arial"/>
            </a:endParaRPr>
          </a:p>
          <a:p>
            <a:pPr indent="-285750" lvl="0" marL="285750" marR="0" rtl="0" algn="l">
              <a:lnSpc>
                <a:spcPct val="80000"/>
              </a:lnSpc>
              <a:spcBef>
                <a:spcPts val="900"/>
              </a:spcBef>
              <a:spcAft>
                <a:spcPts val="0"/>
              </a:spcAft>
              <a:buClr>
                <a:schemeClr val="accent1"/>
              </a:buClr>
              <a:buSzPts val="200"/>
              <a:buFont typeface="Arial"/>
              <a:buChar char="•"/>
            </a:pPr>
            <a:r>
              <a:rPr b="0" i="0" lang="en-US" sz="1800" u="none" cap="none" strike="noStrike">
                <a:solidFill>
                  <a:srgbClr val="262626"/>
                </a:solidFill>
                <a:latin typeface="Arial"/>
                <a:ea typeface="Arial"/>
                <a:cs typeface="Arial"/>
                <a:sym typeface="Arial"/>
              </a:rPr>
              <a:t>Cuál cree usted que es el problema más grande  en el parqueadero?</a:t>
            </a:r>
            <a:endParaRPr b="0" i="0" sz="1800" u="none" cap="none" strike="noStrike">
              <a:solidFill>
                <a:schemeClr val="dk1"/>
              </a:solidFill>
              <a:latin typeface="Arial"/>
              <a:ea typeface="Arial"/>
              <a:cs typeface="Arial"/>
              <a:sym typeface="Arial"/>
            </a:endParaRPr>
          </a:p>
          <a:p>
            <a:pPr indent="-285750" lvl="0" marL="285750" marR="0" rtl="0" algn="l">
              <a:lnSpc>
                <a:spcPct val="80000"/>
              </a:lnSpc>
              <a:spcBef>
                <a:spcPts val="900"/>
              </a:spcBef>
              <a:spcAft>
                <a:spcPts val="0"/>
              </a:spcAft>
              <a:buClr>
                <a:schemeClr val="accent1"/>
              </a:buClr>
              <a:buSzPts val="200"/>
              <a:buFont typeface="Arial"/>
              <a:buChar char="•"/>
            </a:pPr>
            <a:r>
              <a:rPr b="0" i="0" lang="en-US" sz="1800" u="none" cap="none" strike="noStrike">
                <a:solidFill>
                  <a:srgbClr val="262626"/>
                </a:solidFill>
                <a:latin typeface="Arial"/>
                <a:ea typeface="Arial"/>
                <a:cs typeface="Arial"/>
                <a:sym typeface="Arial"/>
              </a:rPr>
              <a:t>Tienen algún medio de vigilancia de los  vehículos?</a:t>
            </a:r>
            <a:endParaRPr b="0" i="0" sz="1800" u="none" cap="none" strike="noStrike">
              <a:solidFill>
                <a:schemeClr val="dk1"/>
              </a:solidFill>
              <a:latin typeface="Arial"/>
              <a:ea typeface="Arial"/>
              <a:cs typeface="Arial"/>
              <a:sym typeface="Arial"/>
            </a:endParaRPr>
          </a:p>
          <a:p>
            <a:pPr indent="-285750" lvl="0" marL="285750" marR="0" rtl="0" algn="l">
              <a:lnSpc>
                <a:spcPct val="80000"/>
              </a:lnSpc>
              <a:spcBef>
                <a:spcPts val="900"/>
              </a:spcBef>
              <a:spcAft>
                <a:spcPts val="0"/>
              </a:spcAft>
              <a:buClr>
                <a:schemeClr val="accent1"/>
              </a:buClr>
              <a:buSzPts val="200"/>
              <a:buFont typeface="Arial"/>
              <a:buChar char="•"/>
            </a:pPr>
            <a:r>
              <a:rPr b="0" i="0" lang="en-US" sz="1800" u="none" cap="none" strike="noStrike">
                <a:solidFill>
                  <a:srgbClr val="262626"/>
                </a:solidFill>
                <a:latin typeface="Arial"/>
                <a:ea typeface="Arial"/>
                <a:cs typeface="Arial"/>
                <a:sym typeface="Arial"/>
              </a:rPr>
              <a:t>Tienen algún plan en caso de que un robo suceda?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nvSpPr>
        <p:spPr>
          <a:xfrm>
            <a:off x="2411412" y="333375"/>
            <a:ext cx="4032250"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3600"/>
              <a:buFont typeface="Garamond"/>
              <a:buNone/>
            </a:pPr>
            <a:r>
              <a:rPr b="0" i="0" lang="en-US" sz="3600" u="none" cap="none" strike="noStrike">
                <a:solidFill>
                  <a:srgbClr val="262626"/>
                </a:solidFill>
                <a:latin typeface="Garamond"/>
                <a:ea typeface="Garamond"/>
                <a:cs typeface="Garamond"/>
                <a:sym typeface="Garamond"/>
              </a:rPr>
              <a:t>OBSERVACIÓN</a:t>
            </a:r>
            <a:endParaRPr/>
          </a:p>
        </p:txBody>
      </p:sp>
      <p:pic>
        <p:nvPicPr>
          <p:cNvPr id="93" name="Google Shape;93;p14"/>
          <p:cNvPicPr preferRelativeResize="0"/>
          <p:nvPr/>
        </p:nvPicPr>
        <p:blipFill rotWithShape="1">
          <a:blip r:embed="rId3">
            <a:alphaModFix/>
          </a:blip>
          <a:srcRect b="0" l="0" r="0" t="0"/>
          <a:stretch/>
        </p:blipFill>
        <p:spPr>
          <a:xfrm>
            <a:off x="684212" y="1412875"/>
            <a:ext cx="2303462" cy="2225675"/>
          </a:xfrm>
          <a:prstGeom prst="rect">
            <a:avLst/>
          </a:prstGeom>
          <a:noFill/>
          <a:ln>
            <a:noFill/>
          </a:ln>
        </p:spPr>
      </p:pic>
      <p:pic>
        <p:nvPicPr>
          <p:cNvPr id="94" name="Google Shape;94;p14"/>
          <p:cNvPicPr preferRelativeResize="0"/>
          <p:nvPr/>
        </p:nvPicPr>
        <p:blipFill rotWithShape="1">
          <a:blip r:embed="rId4">
            <a:alphaModFix/>
          </a:blip>
          <a:srcRect b="0" l="0" r="0" t="0"/>
          <a:stretch/>
        </p:blipFill>
        <p:spPr>
          <a:xfrm>
            <a:off x="3062287" y="1412875"/>
            <a:ext cx="2362200" cy="2225675"/>
          </a:xfrm>
          <a:prstGeom prst="rect">
            <a:avLst/>
          </a:prstGeom>
          <a:noFill/>
          <a:ln>
            <a:noFill/>
          </a:ln>
        </p:spPr>
      </p:pic>
      <p:pic>
        <p:nvPicPr>
          <p:cNvPr id="95" name="Google Shape;95;p14"/>
          <p:cNvPicPr preferRelativeResize="0"/>
          <p:nvPr/>
        </p:nvPicPr>
        <p:blipFill rotWithShape="1">
          <a:blip r:embed="rId5">
            <a:alphaModFix/>
          </a:blip>
          <a:srcRect b="0" l="0" r="0" t="0"/>
          <a:stretch/>
        </p:blipFill>
        <p:spPr>
          <a:xfrm>
            <a:off x="3175000" y="3816350"/>
            <a:ext cx="2027237" cy="2225675"/>
          </a:xfrm>
          <a:prstGeom prst="rect">
            <a:avLst/>
          </a:prstGeom>
          <a:noFill/>
          <a:ln>
            <a:noFill/>
          </a:ln>
        </p:spPr>
      </p:pic>
      <p:pic>
        <p:nvPicPr>
          <p:cNvPr id="96" name="Google Shape;96;p14"/>
          <p:cNvPicPr preferRelativeResize="0"/>
          <p:nvPr/>
        </p:nvPicPr>
        <p:blipFill rotWithShape="1">
          <a:blip r:embed="rId6">
            <a:alphaModFix/>
          </a:blip>
          <a:srcRect b="0" l="0" r="0" t="0"/>
          <a:stretch/>
        </p:blipFill>
        <p:spPr>
          <a:xfrm>
            <a:off x="684212" y="3789362"/>
            <a:ext cx="2159000" cy="1793875"/>
          </a:xfrm>
          <a:prstGeom prst="rect">
            <a:avLst/>
          </a:prstGeom>
          <a:noFill/>
          <a:ln>
            <a:noFill/>
          </a:ln>
        </p:spPr>
      </p:pic>
      <p:pic>
        <p:nvPicPr>
          <p:cNvPr id="97" name="Google Shape;97;p14"/>
          <p:cNvPicPr preferRelativeResize="0"/>
          <p:nvPr/>
        </p:nvPicPr>
        <p:blipFill rotWithShape="1">
          <a:blip r:embed="rId7">
            <a:alphaModFix/>
          </a:blip>
          <a:srcRect b="0" l="0" r="0" t="0"/>
          <a:stretch/>
        </p:blipFill>
        <p:spPr>
          <a:xfrm>
            <a:off x="5580062" y="1416050"/>
            <a:ext cx="3400425" cy="1520825"/>
          </a:xfrm>
          <a:prstGeom prst="rect">
            <a:avLst/>
          </a:prstGeom>
          <a:noFill/>
          <a:ln>
            <a:noFill/>
          </a:ln>
        </p:spPr>
      </p:pic>
      <p:pic>
        <p:nvPicPr>
          <p:cNvPr id="98" name="Google Shape;98;p14"/>
          <p:cNvPicPr preferRelativeResize="0"/>
          <p:nvPr/>
        </p:nvPicPr>
        <p:blipFill rotWithShape="1">
          <a:blip r:embed="rId8">
            <a:alphaModFix/>
          </a:blip>
          <a:srcRect b="0" l="0" r="0" t="0"/>
          <a:stretch/>
        </p:blipFill>
        <p:spPr>
          <a:xfrm>
            <a:off x="5580062" y="3976687"/>
            <a:ext cx="3400425" cy="152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nvSpPr>
        <p:spPr>
          <a:xfrm>
            <a:off x="2230437" y="981075"/>
            <a:ext cx="4752975"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2400"/>
              <a:buFont typeface="Garamond"/>
              <a:buNone/>
            </a:pPr>
            <a:r>
              <a:rPr b="0" i="0" lang="en-US" sz="2400" u="none" cap="none" strike="noStrike">
                <a:solidFill>
                  <a:srgbClr val="262626"/>
                </a:solidFill>
                <a:latin typeface="Garamond"/>
                <a:ea typeface="Garamond"/>
                <a:cs typeface="Garamond"/>
                <a:sym typeface="Garamond"/>
              </a:rPr>
              <a:t>VIABILIDAD</a:t>
            </a:r>
            <a:endParaRPr/>
          </a:p>
        </p:txBody>
      </p:sp>
      <p:sp>
        <p:nvSpPr>
          <p:cNvPr id="104" name="Google Shape;104;p15"/>
          <p:cNvSpPr txBox="1"/>
          <p:nvPr/>
        </p:nvSpPr>
        <p:spPr>
          <a:xfrm>
            <a:off x="611187" y="1916112"/>
            <a:ext cx="7993062" cy="2309812"/>
          </a:xfrm>
          <a:prstGeom prst="rect">
            <a:avLst/>
          </a:prstGeom>
          <a:noFill/>
          <a:ln>
            <a:noFill/>
          </a:ln>
        </p:spPr>
        <p:txBody>
          <a:bodyPr anchorCtr="0" anchor="t" bIns="45700" lIns="91425" spcFirstLastPara="1" rIns="91425" wrap="square" tIns="45700">
            <a:noAutofit/>
          </a:bodyPr>
          <a:lstStyle/>
          <a:p>
            <a:pPr indent="-109537" lvl="0" marL="28575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Técnica</a:t>
            </a:r>
            <a:r>
              <a:rPr b="0" i="0" lang="en-US" sz="1800" u="none" cap="none" strike="noStrike">
                <a:solidFill>
                  <a:schemeClr val="dk1"/>
                </a:solidFill>
                <a:latin typeface="Arial"/>
                <a:ea typeface="Arial"/>
                <a:cs typeface="Arial"/>
                <a:sym typeface="Arial"/>
              </a:rPr>
              <a:t>: Se cuenta con equipos para desarrollar, los conocimientos se darán a medida que avance nuestro programa de información.</a:t>
            </a:r>
            <a:endParaRPr/>
          </a:p>
          <a:p>
            <a:pPr indent="-109537" lvl="0" marL="28575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09537" lvl="0" marL="28575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Financiera</a:t>
            </a:r>
            <a:r>
              <a:rPr b="0" i="0" lang="en-US" sz="1800" u="none" cap="none" strike="noStrike">
                <a:solidFill>
                  <a:schemeClr val="dk1"/>
                </a:solidFill>
                <a:latin typeface="Arial"/>
                <a:ea typeface="Arial"/>
                <a:cs typeface="Arial"/>
                <a:sym typeface="Arial"/>
              </a:rPr>
              <a:t>: Tenemos los software y hardware necesarios para</a:t>
            </a:r>
            <a:endParaRPr/>
          </a:p>
          <a:p>
            <a:pPr indent="-109537" lvl="0" marL="28575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diseñar e implementar un aplicativo.</a:t>
            </a:r>
            <a:endParaRPr/>
          </a:p>
          <a:p>
            <a:pPr indent="-109537" lvl="0" marL="28575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09537" lvl="0" marL="28575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Legal</a:t>
            </a:r>
            <a:r>
              <a:rPr b="0" i="0" lang="en-US" sz="1800" u="none" cap="none" strike="noStrike">
                <a:solidFill>
                  <a:schemeClr val="dk1"/>
                </a:solidFill>
                <a:latin typeface="Arial"/>
                <a:ea typeface="Arial"/>
                <a:cs typeface="Arial"/>
                <a:sym typeface="Arial"/>
              </a:rPr>
              <a:t>: El Sena posee las licencias necesarias para llevar a cabo el</a:t>
            </a:r>
            <a:endParaRPr/>
          </a:p>
          <a:p>
            <a:pPr indent="-109537" lvl="0" marL="28575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desarrollo del aplicativo.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nvSpPr>
        <p:spPr>
          <a:xfrm>
            <a:off x="1258887" y="549275"/>
            <a:ext cx="6265862" cy="9540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2800"/>
              <a:buFont typeface="Garamond"/>
              <a:buNone/>
            </a:pPr>
            <a:r>
              <a:rPr b="1" i="0" lang="en-US" sz="2800" u="none" cap="none" strike="noStrike">
                <a:solidFill>
                  <a:srgbClr val="262626"/>
                </a:solidFill>
                <a:latin typeface="Garamond"/>
                <a:ea typeface="Garamond"/>
                <a:cs typeface="Garamond"/>
                <a:sym typeface="Garamond"/>
              </a:rPr>
              <a:t>DIAGRAMA DE FLUJO DE PROCESO ACTUAL</a:t>
            </a:r>
            <a:endParaRPr/>
          </a:p>
        </p:txBody>
      </p:sp>
      <p:pic>
        <p:nvPicPr>
          <p:cNvPr id="110" name="Google Shape;110;p16"/>
          <p:cNvPicPr preferRelativeResize="0"/>
          <p:nvPr/>
        </p:nvPicPr>
        <p:blipFill rotWithShape="1">
          <a:blip r:embed="rId3">
            <a:alphaModFix/>
          </a:blip>
          <a:srcRect b="0" l="0" r="0" t="0"/>
          <a:stretch/>
        </p:blipFill>
        <p:spPr>
          <a:xfrm>
            <a:off x="395287" y="1773237"/>
            <a:ext cx="4392612" cy="4176712"/>
          </a:xfrm>
          <a:prstGeom prst="rect">
            <a:avLst/>
          </a:prstGeom>
          <a:noFill/>
          <a:ln>
            <a:noFill/>
          </a:ln>
        </p:spPr>
      </p:pic>
      <p:pic>
        <p:nvPicPr>
          <p:cNvPr id="111" name="Google Shape;111;p16"/>
          <p:cNvPicPr preferRelativeResize="0"/>
          <p:nvPr/>
        </p:nvPicPr>
        <p:blipFill rotWithShape="1">
          <a:blip r:embed="rId4">
            <a:alphaModFix/>
          </a:blip>
          <a:srcRect b="0" l="0" r="0" t="0"/>
          <a:stretch/>
        </p:blipFill>
        <p:spPr>
          <a:xfrm>
            <a:off x="4500562" y="1773237"/>
            <a:ext cx="4392612" cy="41767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7"/>
          <p:cNvPicPr preferRelativeResize="0"/>
          <p:nvPr/>
        </p:nvPicPr>
        <p:blipFill rotWithShape="1">
          <a:blip r:embed="rId3">
            <a:alphaModFix/>
          </a:blip>
          <a:srcRect b="0" l="0" r="0" t="0"/>
          <a:stretch/>
        </p:blipFill>
        <p:spPr>
          <a:xfrm>
            <a:off x="674687" y="1566862"/>
            <a:ext cx="7794625" cy="4751387"/>
          </a:xfrm>
          <a:prstGeom prst="rect">
            <a:avLst/>
          </a:prstGeom>
          <a:noFill/>
          <a:ln>
            <a:noFill/>
          </a:ln>
        </p:spPr>
      </p:pic>
      <p:sp>
        <p:nvSpPr>
          <p:cNvPr id="117" name="Google Shape;117;p17"/>
          <p:cNvSpPr txBox="1"/>
          <p:nvPr/>
        </p:nvSpPr>
        <p:spPr>
          <a:xfrm>
            <a:off x="1103312" y="173037"/>
            <a:ext cx="6937375" cy="10763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DIAGRAMA DE PROCESO DEL NUEVO SISTEMA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18"/>
          <p:cNvPicPr preferRelativeResize="0"/>
          <p:nvPr/>
        </p:nvPicPr>
        <p:blipFill rotWithShape="1">
          <a:blip r:embed="rId3">
            <a:alphaModFix/>
          </a:blip>
          <a:srcRect b="0" l="0" r="0" t="0"/>
          <a:stretch/>
        </p:blipFill>
        <p:spPr>
          <a:xfrm>
            <a:off x="1258887" y="836612"/>
            <a:ext cx="6624637" cy="58531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nvSpPr>
        <p:spPr>
          <a:xfrm>
            <a:off x="2051050" y="908050"/>
            <a:ext cx="5400675"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ESPECIFICACIÓN DE ACTORES </a:t>
            </a:r>
            <a:endParaRPr/>
          </a:p>
        </p:txBody>
      </p:sp>
      <p:pic>
        <p:nvPicPr>
          <p:cNvPr id="128" name="Google Shape;128;p19"/>
          <p:cNvPicPr preferRelativeResize="0"/>
          <p:nvPr/>
        </p:nvPicPr>
        <p:blipFill rotWithShape="1">
          <a:blip r:embed="rId3">
            <a:alphaModFix/>
          </a:blip>
          <a:srcRect b="0" l="0" r="0" t="0"/>
          <a:stretch/>
        </p:blipFill>
        <p:spPr>
          <a:xfrm>
            <a:off x="900112" y="1484312"/>
            <a:ext cx="7200900" cy="46815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CASO DE </a:t>
            </a:r>
            <a:r>
              <a:rPr lang="en-US"/>
              <a:t>USO 1</a:t>
            </a:r>
            <a:endParaRPr/>
          </a:p>
        </p:txBody>
      </p:sp>
      <p:pic>
        <p:nvPicPr>
          <p:cNvPr id="134" name="Google Shape;134;p20"/>
          <p:cNvPicPr preferRelativeResize="0"/>
          <p:nvPr>
            <p:ph idx="1" type="body"/>
          </p:nvPr>
        </p:nvPicPr>
        <p:blipFill rotWithShape="1">
          <a:blip r:embed="rId3">
            <a:alphaModFix/>
          </a:blip>
          <a:srcRect b="0" l="0" r="0" t="0"/>
          <a:stretch/>
        </p:blipFill>
        <p:spPr>
          <a:xfrm>
            <a:off x="611187" y="1417637"/>
            <a:ext cx="7632700" cy="4708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CASO DE USO 2</a:t>
            </a:r>
            <a:endParaRPr/>
          </a:p>
        </p:txBody>
      </p:sp>
      <p:pic>
        <p:nvPicPr>
          <p:cNvPr id="140" name="Google Shape;140;p21"/>
          <p:cNvPicPr preferRelativeResize="0"/>
          <p:nvPr>
            <p:ph idx="1" type="body"/>
          </p:nvPr>
        </p:nvPicPr>
        <p:blipFill rotWithShape="1">
          <a:blip r:embed="rId3">
            <a:alphaModFix/>
          </a:blip>
          <a:srcRect b="0" l="0" r="0" t="0"/>
          <a:stretch/>
        </p:blipFill>
        <p:spPr>
          <a:xfrm>
            <a:off x="539750" y="1417637"/>
            <a:ext cx="7920037" cy="4819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CASO DE USO 3</a:t>
            </a:r>
            <a:endParaRPr/>
          </a:p>
        </p:txBody>
      </p:sp>
      <p:pic>
        <p:nvPicPr>
          <p:cNvPr id="146" name="Google Shape;146;p22"/>
          <p:cNvPicPr preferRelativeResize="0"/>
          <p:nvPr>
            <p:ph idx="1" type="body"/>
          </p:nvPr>
        </p:nvPicPr>
        <p:blipFill rotWithShape="1">
          <a:blip r:embed="rId3">
            <a:alphaModFix/>
          </a:blip>
          <a:srcRect b="0" l="0" r="0" t="0"/>
          <a:stretch/>
        </p:blipFill>
        <p:spPr>
          <a:xfrm>
            <a:off x="755650" y="1417637"/>
            <a:ext cx="7704000" cy="470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Google Shape;36;p5"/>
          <p:cNvSpPr txBox="1"/>
          <p:nvPr>
            <p:ph idx="1" type="body"/>
          </p:nvPr>
        </p:nvSpPr>
        <p:spPr>
          <a:xfrm>
            <a:off x="633412" y="2565400"/>
            <a:ext cx="8237537" cy="37830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Alfredo Correa Narvaez</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Edward Armando Rodríguez Cadena</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Edinson Andrés De Armas Malaver</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36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Rosember Moreno De La Ossa</a:t>
            </a:r>
            <a:endParaRPr/>
          </a:p>
          <a:p>
            <a:pPr indent="0" lvl="0" marL="0" marR="0" rtl="0" algn="ctr">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36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CENTRO DE ELECTRICIDAD ELECTRONICA Y TELECOMUNICACIONES</a:t>
            </a:r>
            <a:endParaRPr b="0" i="0" sz="1800" u="none" cap="none" strike="noStrike">
              <a:solidFill>
                <a:schemeClr val="dk1"/>
              </a:solidFill>
              <a:latin typeface="Arial"/>
              <a:ea typeface="Arial"/>
              <a:cs typeface="Arial"/>
              <a:sym typeface="Arial"/>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37" name="Google Shape;37;p5"/>
          <p:cNvSpPr txBox="1"/>
          <p:nvPr/>
        </p:nvSpPr>
        <p:spPr>
          <a:xfrm>
            <a:off x="1547812" y="836612"/>
            <a:ext cx="6408737" cy="7080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2000"/>
              <a:buFont typeface="Garamond"/>
              <a:buNone/>
            </a:pPr>
            <a:r>
              <a:rPr b="1" i="0" lang="en-US" sz="2000" u="none" cap="none" strike="noStrike">
                <a:solidFill>
                  <a:srgbClr val="262626"/>
                </a:solidFill>
                <a:latin typeface="Garamond"/>
                <a:ea typeface="Garamond"/>
                <a:cs typeface="Garamond"/>
                <a:sym typeface="Garamond"/>
              </a:rPr>
              <a:t>REGISTRO AUTOMATIZADO DE INGRESO DE MOTOCICLETAS Y BICICLETAS (RAIMB)</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chemeClr val="dk1"/>
              </a:buClr>
              <a:buSzPts val="4400"/>
              <a:buFont typeface="Arial"/>
              <a:buNone/>
            </a:pPr>
            <a:r>
              <a:rPr lang="en-US"/>
              <a:t>CASO DE USO 4</a:t>
            </a:r>
            <a:endParaRPr/>
          </a:p>
          <a:p>
            <a:pPr indent="0" lvl="0" marL="0">
              <a:spcBef>
                <a:spcPts val="0"/>
              </a:spcBef>
              <a:spcAft>
                <a:spcPts val="0"/>
              </a:spcAft>
              <a:buNone/>
            </a:pPr>
            <a:r>
              <a:t/>
            </a:r>
            <a:endParaRPr/>
          </a:p>
        </p:txBody>
      </p:sp>
      <p:sp>
        <p:nvSpPr>
          <p:cNvPr id="153" name="Google Shape;153;p2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a:spcBef>
                <a:spcPts val="640"/>
              </a:spcBef>
              <a:spcAft>
                <a:spcPts val="0"/>
              </a:spcAft>
              <a:buNone/>
            </a:pPr>
            <a:r>
              <a:t/>
            </a:r>
            <a:endParaRPr/>
          </a:p>
        </p:txBody>
      </p:sp>
      <p:pic>
        <p:nvPicPr>
          <p:cNvPr id="154" name="Google Shape;154;p23"/>
          <p:cNvPicPr preferRelativeResize="0"/>
          <p:nvPr/>
        </p:nvPicPr>
        <p:blipFill>
          <a:blip r:embed="rId3">
            <a:alphaModFix/>
          </a:blip>
          <a:stretch>
            <a:fillRect/>
          </a:stretch>
        </p:blipFill>
        <p:spPr>
          <a:xfrm>
            <a:off x="457200" y="1600200"/>
            <a:ext cx="8229600" cy="4526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457200" y="15875"/>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CASO DE USO GENERAL</a:t>
            </a:r>
            <a:endParaRPr/>
          </a:p>
        </p:txBody>
      </p:sp>
      <p:pic>
        <p:nvPicPr>
          <p:cNvPr id="160" name="Google Shape;160;p24"/>
          <p:cNvPicPr preferRelativeResize="0"/>
          <p:nvPr/>
        </p:nvPicPr>
        <p:blipFill>
          <a:blip r:embed="rId3">
            <a:alphaModFix/>
          </a:blip>
          <a:stretch>
            <a:fillRect/>
          </a:stretch>
        </p:blipFill>
        <p:spPr>
          <a:xfrm>
            <a:off x="1224150" y="949600"/>
            <a:ext cx="6691074" cy="53943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333375"/>
            <a:ext cx="7715250" cy="10842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CASO DE USO DE </a:t>
            </a:r>
            <a:r>
              <a:rPr lang="en-US"/>
              <a:t>CREACIÓN</a:t>
            </a:r>
            <a:endParaRPr/>
          </a:p>
        </p:txBody>
      </p:sp>
      <p:pic>
        <p:nvPicPr>
          <p:cNvPr id="166" name="Google Shape;166;p25"/>
          <p:cNvPicPr preferRelativeResize="0"/>
          <p:nvPr>
            <p:ph idx="1" type="body"/>
          </p:nvPr>
        </p:nvPicPr>
        <p:blipFill rotWithShape="1">
          <a:blip r:embed="rId3">
            <a:alphaModFix/>
          </a:blip>
          <a:srcRect b="0" l="0" r="0" t="0"/>
          <a:stretch/>
        </p:blipFill>
        <p:spPr>
          <a:xfrm>
            <a:off x="1763712" y="1600200"/>
            <a:ext cx="4916487" cy="45259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0" y="498475"/>
            <a:ext cx="8362950" cy="14271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CASO DE USO RECOLECCION DE INFORMACION</a:t>
            </a:r>
            <a:endParaRPr/>
          </a:p>
        </p:txBody>
      </p:sp>
      <p:pic>
        <p:nvPicPr>
          <p:cNvPr id="172" name="Google Shape;172;p26"/>
          <p:cNvPicPr preferRelativeResize="0"/>
          <p:nvPr>
            <p:ph idx="1" type="body"/>
          </p:nvPr>
        </p:nvPicPr>
        <p:blipFill rotWithShape="1">
          <a:blip r:embed="rId3">
            <a:alphaModFix/>
          </a:blip>
          <a:srcRect b="0" l="0" r="0" t="0"/>
          <a:stretch/>
        </p:blipFill>
        <p:spPr>
          <a:xfrm>
            <a:off x="1038225" y="1943100"/>
            <a:ext cx="7067550" cy="38401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CASO DE USO DE MODIFICACION</a:t>
            </a:r>
            <a:endParaRPr/>
          </a:p>
        </p:txBody>
      </p:sp>
      <p:pic>
        <p:nvPicPr>
          <p:cNvPr id="178" name="Google Shape;178;p27"/>
          <p:cNvPicPr preferRelativeResize="0"/>
          <p:nvPr>
            <p:ph idx="1" type="body"/>
          </p:nvPr>
        </p:nvPicPr>
        <p:blipFill rotWithShape="1">
          <a:blip r:embed="rId3">
            <a:alphaModFix/>
          </a:blip>
          <a:srcRect b="0" l="0" r="0" t="0"/>
          <a:stretch/>
        </p:blipFill>
        <p:spPr>
          <a:xfrm>
            <a:off x="1763712" y="1417637"/>
            <a:ext cx="6346825" cy="49958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chemeClr val="dk1"/>
              </a:buClr>
              <a:buSzPts val="4400"/>
              <a:buFont typeface="Arial"/>
              <a:buNone/>
            </a:pPr>
            <a:r>
              <a:rPr lang="en-US"/>
              <a:t>CASO DE USO DE ASIGNACIÓN DE BAHÍAS</a:t>
            </a:r>
            <a:endParaRPr/>
          </a:p>
        </p:txBody>
      </p:sp>
      <p:sp>
        <p:nvSpPr>
          <p:cNvPr id="185" name="Google Shape;185;p2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a:spcBef>
                <a:spcPts val="640"/>
              </a:spcBef>
              <a:spcAft>
                <a:spcPts val="0"/>
              </a:spcAft>
              <a:buNone/>
            </a:pPr>
            <a:r>
              <a:t/>
            </a:r>
            <a:endParaRPr/>
          </a:p>
        </p:txBody>
      </p:sp>
      <p:pic>
        <p:nvPicPr>
          <p:cNvPr id="186" name="Google Shape;186;p28"/>
          <p:cNvPicPr preferRelativeResize="0"/>
          <p:nvPr/>
        </p:nvPicPr>
        <p:blipFill>
          <a:blip r:embed="rId3">
            <a:alphaModFix/>
          </a:blip>
          <a:stretch>
            <a:fillRect/>
          </a:stretch>
        </p:blipFill>
        <p:spPr>
          <a:xfrm>
            <a:off x="457200" y="1600200"/>
            <a:ext cx="8229600" cy="4614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REQUERIMIENTOS FUNCIONALES</a:t>
            </a:r>
            <a:endParaRPr/>
          </a:p>
        </p:txBody>
      </p:sp>
      <p:graphicFrame>
        <p:nvGraphicFramePr>
          <p:cNvPr id="192" name="Google Shape;192;p29"/>
          <p:cNvGraphicFramePr/>
          <p:nvPr/>
        </p:nvGraphicFramePr>
        <p:xfrm>
          <a:off x="457200" y="1435100"/>
          <a:ext cx="3000000" cy="3000000"/>
        </p:xfrm>
        <a:graphic>
          <a:graphicData uri="http://schemas.openxmlformats.org/drawingml/2006/table">
            <a:tbl>
              <a:tblPr>
                <a:noFill/>
                <a:tableStyleId>{48AC68F7-EE4B-4B30-9786-F4E10515F9C5}</a:tableStyleId>
              </a:tblPr>
              <a:tblGrid>
                <a:gridCol w="801675"/>
                <a:gridCol w="4321175"/>
                <a:gridCol w="1223950"/>
                <a:gridCol w="1882775"/>
              </a:tblGrid>
              <a:tr h="639750">
                <a:tc>
                  <a:txBody>
                    <a:bodyPr>
                      <a:noAutofit/>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RF</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9BBB59"/>
                    </a:solidFill>
                  </a:tcPr>
                </a:tc>
                <a:tc>
                  <a:txBody>
                    <a:bodyPr>
                      <a:noAutofit/>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Nombre del Requerimiento</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9BBB59"/>
                    </a:solidFill>
                  </a:tcPr>
                </a:tc>
                <a:tc>
                  <a:txBody>
                    <a:bodyPr>
                      <a:noAutofit/>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Prioridad</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9BBB59"/>
                    </a:solidFill>
                  </a:tcPr>
                </a:tc>
                <a:tc>
                  <a:txBody>
                    <a:bodyPr>
                      <a:noAutofit/>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C.U</a:t>
                      </a:r>
                      <a:endParaRPr/>
                    </a:p>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Relacionados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9BBB59"/>
                    </a:solidFill>
                  </a:tcPr>
                </a:tc>
              </a:tr>
              <a:tr h="585775">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01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Ingreso De Información De Usuarios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Alta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CU.1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r>
              <a:tr h="585775">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Ingreso De Información De Moto</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Alta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CU.1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r>
              <a:tr h="584200">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Ingreso De Información De Bicicleta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Alta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CU.1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r>
              <a:tr h="585775">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Consulta De Información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Alta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CU.2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r>
              <a:tr h="584200">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Modificación De Registros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Alta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CU.2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r>
              <a:tr h="585775">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Eliminación De Registros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Alta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CU.2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r>
              <a:tr h="584200">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07</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Logueo De Administradores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Alta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CU.3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r>
            </a:tbl>
          </a:graphicData>
        </a:graphic>
      </p:graphicFrame>
      <p:sp>
        <p:nvSpPr>
          <p:cNvPr id="193" name="Google Shape;193;p29"/>
          <p:cNvSpPr/>
          <p:nvPr/>
        </p:nvSpPr>
        <p:spPr>
          <a:xfrm>
            <a:off x="7956550" y="2276475"/>
            <a:ext cx="287337" cy="360362"/>
          </a:xfrm>
          <a:custGeom>
            <a:pathLst>
              <a:path extrusionOk="0" h="120000" w="120000">
                <a:moveTo>
                  <a:pt x="0" y="0"/>
                </a:moveTo>
                <a:lnTo>
                  <a:pt x="120000" y="0"/>
                </a:lnTo>
                <a:lnTo>
                  <a:pt x="120000" y="120000"/>
                </a:lnTo>
                <a:lnTo>
                  <a:pt x="0" y="120000"/>
                </a:lnTo>
                <a:close/>
                <a:moveTo>
                  <a:pt x="105000" y="60000"/>
                </a:moveTo>
                <a:lnTo>
                  <a:pt x="15000" y="24119"/>
                </a:lnTo>
                <a:lnTo>
                  <a:pt x="15000" y="95881"/>
                </a:lnTo>
                <a:close/>
              </a:path>
              <a:path extrusionOk="0" fill="darken" h="120000" w="120000">
                <a:moveTo>
                  <a:pt x="105000" y="60000"/>
                </a:moveTo>
                <a:lnTo>
                  <a:pt x="15000" y="24119"/>
                </a:lnTo>
                <a:lnTo>
                  <a:pt x="15000" y="95881"/>
                </a:lnTo>
                <a:close/>
              </a:path>
              <a:path extrusionOk="0" fill="none" h="120000" w="120000">
                <a:moveTo>
                  <a:pt x="105000" y="60000"/>
                </a:moveTo>
                <a:lnTo>
                  <a:pt x="15000" y="95881"/>
                </a:lnTo>
                <a:lnTo>
                  <a:pt x="15000" y="24119"/>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4" name="Google Shape;194;p29"/>
          <p:cNvSpPr/>
          <p:nvPr/>
        </p:nvSpPr>
        <p:spPr>
          <a:xfrm>
            <a:off x="7956550" y="2924175"/>
            <a:ext cx="287337" cy="360362"/>
          </a:xfrm>
          <a:custGeom>
            <a:pathLst>
              <a:path extrusionOk="0" h="120000" w="120000">
                <a:moveTo>
                  <a:pt x="0" y="0"/>
                </a:moveTo>
                <a:lnTo>
                  <a:pt x="120000" y="0"/>
                </a:lnTo>
                <a:lnTo>
                  <a:pt x="120000" y="120000"/>
                </a:lnTo>
                <a:lnTo>
                  <a:pt x="0" y="120000"/>
                </a:lnTo>
                <a:close/>
                <a:moveTo>
                  <a:pt x="105000" y="60000"/>
                </a:moveTo>
                <a:lnTo>
                  <a:pt x="15000" y="24119"/>
                </a:lnTo>
                <a:lnTo>
                  <a:pt x="15000" y="95881"/>
                </a:lnTo>
                <a:close/>
              </a:path>
              <a:path extrusionOk="0" fill="darken" h="120000" w="120000">
                <a:moveTo>
                  <a:pt x="105000" y="60000"/>
                </a:moveTo>
                <a:lnTo>
                  <a:pt x="15000" y="24119"/>
                </a:lnTo>
                <a:lnTo>
                  <a:pt x="15000" y="95881"/>
                </a:lnTo>
                <a:close/>
              </a:path>
              <a:path extrusionOk="0" fill="none" h="120000" w="120000">
                <a:moveTo>
                  <a:pt x="105000" y="60000"/>
                </a:moveTo>
                <a:lnTo>
                  <a:pt x="15000" y="95881"/>
                </a:lnTo>
                <a:lnTo>
                  <a:pt x="15000" y="24119"/>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5" name="Google Shape;195;p29"/>
          <p:cNvSpPr/>
          <p:nvPr/>
        </p:nvSpPr>
        <p:spPr>
          <a:xfrm>
            <a:off x="7956550" y="3500437"/>
            <a:ext cx="287337" cy="360362"/>
          </a:xfrm>
          <a:custGeom>
            <a:pathLst>
              <a:path extrusionOk="0" h="120000" w="120000">
                <a:moveTo>
                  <a:pt x="0" y="0"/>
                </a:moveTo>
                <a:lnTo>
                  <a:pt x="120000" y="0"/>
                </a:lnTo>
                <a:lnTo>
                  <a:pt x="120000" y="120000"/>
                </a:lnTo>
                <a:lnTo>
                  <a:pt x="0" y="120000"/>
                </a:lnTo>
                <a:close/>
                <a:moveTo>
                  <a:pt x="105000" y="60000"/>
                </a:moveTo>
                <a:lnTo>
                  <a:pt x="15000" y="24119"/>
                </a:lnTo>
                <a:lnTo>
                  <a:pt x="15000" y="95881"/>
                </a:lnTo>
                <a:close/>
              </a:path>
              <a:path extrusionOk="0" fill="darken" h="120000" w="120000">
                <a:moveTo>
                  <a:pt x="105000" y="60000"/>
                </a:moveTo>
                <a:lnTo>
                  <a:pt x="15000" y="24119"/>
                </a:lnTo>
                <a:lnTo>
                  <a:pt x="15000" y="95881"/>
                </a:lnTo>
                <a:close/>
              </a:path>
              <a:path extrusionOk="0" fill="none" h="120000" w="120000">
                <a:moveTo>
                  <a:pt x="105000" y="60000"/>
                </a:moveTo>
                <a:lnTo>
                  <a:pt x="15000" y="95881"/>
                </a:lnTo>
                <a:lnTo>
                  <a:pt x="15000" y="24119"/>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6" name="Google Shape;196;p29"/>
          <p:cNvSpPr/>
          <p:nvPr/>
        </p:nvSpPr>
        <p:spPr>
          <a:xfrm>
            <a:off x="7956550" y="4076700"/>
            <a:ext cx="287337" cy="360362"/>
          </a:xfrm>
          <a:custGeom>
            <a:pathLst>
              <a:path extrusionOk="0" h="120000" w="120000">
                <a:moveTo>
                  <a:pt x="0" y="0"/>
                </a:moveTo>
                <a:lnTo>
                  <a:pt x="120000" y="0"/>
                </a:lnTo>
                <a:lnTo>
                  <a:pt x="120000" y="120000"/>
                </a:lnTo>
                <a:lnTo>
                  <a:pt x="0" y="120000"/>
                </a:lnTo>
                <a:close/>
                <a:moveTo>
                  <a:pt x="105000" y="60000"/>
                </a:moveTo>
                <a:lnTo>
                  <a:pt x="15000" y="24119"/>
                </a:lnTo>
                <a:lnTo>
                  <a:pt x="15000" y="95881"/>
                </a:lnTo>
                <a:close/>
              </a:path>
              <a:path extrusionOk="0" fill="darken" h="120000" w="120000">
                <a:moveTo>
                  <a:pt x="105000" y="60000"/>
                </a:moveTo>
                <a:lnTo>
                  <a:pt x="15000" y="24119"/>
                </a:lnTo>
                <a:lnTo>
                  <a:pt x="15000" y="95881"/>
                </a:lnTo>
                <a:close/>
              </a:path>
              <a:path extrusionOk="0" fill="none" h="120000" w="120000">
                <a:moveTo>
                  <a:pt x="105000" y="60000"/>
                </a:moveTo>
                <a:lnTo>
                  <a:pt x="15000" y="95881"/>
                </a:lnTo>
                <a:lnTo>
                  <a:pt x="15000" y="24119"/>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7" name="Google Shape;197;p29"/>
          <p:cNvSpPr/>
          <p:nvPr/>
        </p:nvSpPr>
        <p:spPr>
          <a:xfrm>
            <a:off x="7956550" y="4652962"/>
            <a:ext cx="287337" cy="360362"/>
          </a:xfrm>
          <a:custGeom>
            <a:pathLst>
              <a:path extrusionOk="0" h="120000" w="120000">
                <a:moveTo>
                  <a:pt x="0" y="0"/>
                </a:moveTo>
                <a:lnTo>
                  <a:pt x="120000" y="0"/>
                </a:lnTo>
                <a:lnTo>
                  <a:pt x="120000" y="120000"/>
                </a:lnTo>
                <a:lnTo>
                  <a:pt x="0" y="120000"/>
                </a:lnTo>
                <a:close/>
                <a:moveTo>
                  <a:pt x="105000" y="60000"/>
                </a:moveTo>
                <a:lnTo>
                  <a:pt x="15000" y="24119"/>
                </a:lnTo>
                <a:lnTo>
                  <a:pt x="15000" y="95881"/>
                </a:lnTo>
                <a:close/>
              </a:path>
              <a:path extrusionOk="0" fill="darken" h="120000" w="120000">
                <a:moveTo>
                  <a:pt x="105000" y="60000"/>
                </a:moveTo>
                <a:lnTo>
                  <a:pt x="15000" y="24119"/>
                </a:lnTo>
                <a:lnTo>
                  <a:pt x="15000" y="95881"/>
                </a:lnTo>
                <a:close/>
              </a:path>
              <a:path extrusionOk="0" fill="none" h="120000" w="120000">
                <a:moveTo>
                  <a:pt x="105000" y="60000"/>
                </a:moveTo>
                <a:lnTo>
                  <a:pt x="15000" y="95881"/>
                </a:lnTo>
                <a:lnTo>
                  <a:pt x="15000" y="24119"/>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8" name="Google Shape;198;p29"/>
          <p:cNvSpPr/>
          <p:nvPr/>
        </p:nvSpPr>
        <p:spPr>
          <a:xfrm>
            <a:off x="7956550" y="5300662"/>
            <a:ext cx="287337" cy="360362"/>
          </a:xfrm>
          <a:custGeom>
            <a:pathLst>
              <a:path extrusionOk="0" h="120000" w="120000">
                <a:moveTo>
                  <a:pt x="0" y="0"/>
                </a:moveTo>
                <a:lnTo>
                  <a:pt x="120000" y="0"/>
                </a:lnTo>
                <a:lnTo>
                  <a:pt x="120000" y="120000"/>
                </a:lnTo>
                <a:lnTo>
                  <a:pt x="0" y="120000"/>
                </a:lnTo>
                <a:close/>
                <a:moveTo>
                  <a:pt x="105000" y="60000"/>
                </a:moveTo>
                <a:lnTo>
                  <a:pt x="15000" y="24119"/>
                </a:lnTo>
                <a:lnTo>
                  <a:pt x="15000" y="95881"/>
                </a:lnTo>
                <a:close/>
              </a:path>
              <a:path extrusionOk="0" fill="darken" h="120000" w="120000">
                <a:moveTo>
                  <a:pt x="105000" y="60000"/>
                </a:moveTo>
                <a:lnTo>
                  <a:pt x="15000" y="24119"/>
                </a:lnTo>
                <a:lnTo>
                  <a:pt x="15000" y="95881"/>
                </a:lnTo>
                <a:close/>
              </a:path>
              <a:path extrusionOk="0" fill="none" h="120000" w="120000">
                <a:moveTo>
                  <a:pt x="105000" y="60000"/>
                </a:moveTo>
                <a:lnTo>
                  <a:pt x="15000" y="95881"/>
                </a:lnTo>
                <a:lnTo>
                  <a:pt x="15000" y="24119"/>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9" name="Google Shape;199;p29"/>
          <p:cNvSpPr/>
          <p:nvPr/>
        </p:nvSpPr>
        <p:spPr>
          <a:xfrm>
            <a:off x="7956550" y="5876925"/>
            <a:ext cx="287337" cy="360362"/>
          </a:xfrm>
          <a:custGeom>
            <a:pathLst>
              <a:path extrusionOk="0" h="120000" w="120000">
                <a:moveTo>
                  <a:pt x="0" y="0"/>
                </a:moveTo>
                <a:lnTo>
                  <a:pt x="120000" y="0"/>
                </a:lnTo>
                <a:lnTo>
                  <a:pt x="120000" y="120000"/>
                </a:lnTo>
                <a:lnTo>
                  <a:pt x="0" y="120000"/>
                </a:lnTo>
                <a:close/>
                <a:moveTo>
                  <a:pt x="105000" y="60000"/>
                </a:moveTo>
                <a:lnTo>
                  <a:pt x="15000" y="24119"/>
                </a:lnTo>
                <a:lnTo>
                  <a:pt x="15000" y="95881"/>
                </a:lnTo>
                <a:close/>
              </a:path>
              <a:path extrusionOk="0" fill="darken" h="120000" w="120000">
                <a:moveTo>
                  <a:pt x="105000" y="60000"/>
                </a:moveTo>
                <a:lnTo>
                  <a:pt x="15000" y="24119"/>
                </a:lnTo>
                <a:lnTo>
                  <a:pt x="15000" y="95881"/>
                </a:lnTo>
                <a:close/>
              </a:path>
              <a:path extrusionOk="0" fill="none" h="120000" w="120000">
                <a:moveTo>
                  <a:pt x="105000" y="60000"/>
                </a:moveTo>
                <a:lnTo>
                  <a:pt x="15000" y="95881"/>
                </a:lnTo>
                <a:lnTo>
                  <a:pt x="15000" y="24119"/>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REQUERIMIENTOS FUNCIONALES</a:t>
            </a:r>
            <a:endParaRPr/>
          </a:p>
        </p:txBody>
      </p:sp>
      <p:pic>
        <p:nvPicPr>
          <p:cNvPr id="205" name="Google Shape;205;p30"/>
          <p:cNvPicPr preferRelativeResize="0"/>
          <p:nvPr>
            <p:ph idx="1" type="body"/>
          </p:nvPr>
        </p:nvPicPr>
        <p:blipFill rotWithShape="1">
          <a:blip r:embed="rId3">
            <a:alphaModFix/>
          </a:blip>
          <a:srcRect b="0" l="0" r="0" t="0"/>
          <a:stretch/>
        </p:blipFill>
        <p:spPr>
          <a:xfrm>
            <a:off x="827087" y="1700212"/>
            <a:ext cx="7489825" cy="42973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REQUERIMIENTOS FUNCIONALES</a:t>
            </a:r>
            <a:endParaRPr/>
          </a:p>
        </p:txBody>
      </p:sp>
      <p:pic>
        <p:nvPicPr>
          <p:cNvPr id="211" name="Google Shape;211;p31"/>
          <p:cNvPicPr preferRelativeResize="0"/>
          <p:nvPr>
            <p:ph idx="1" type="body"/>
          </p:nvPr>
        </p:nvPicPr>
        <p:blipFill rotWithShape="1">
          <a:blip r:embed="rId3">
            <a:alphaModFix/>
          </a:blip>
          <a:srcRect b="0" l="0" r="0" t="0"/>
          <a:stretch/>
        </p:blipFill>
        <p:spPr>
          <a:xfrm>
            <a:off x="777875" y="1628775"/>
            <a:ext cx="7588250" cy="4352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REQUERIMIENTOS FUNCIONALES</a:t>
            </a:r>
            <a:endParaRPr/>
          </a:p>
        </p:txBody>
      </p:sp>
      <p:pic>
        <p:nvPicPr>
          <p:cNvPr id="217" name="Google Shape;217;p32"/>
          <p:cNvPicPr preferRelativeResize="0"/>
          <p:nvPr>
            <p:ph idx="1" type="body"/>
          </p:nvPr>
        </p:nvPicPr>
        <p:blipFill rotWithShape="1">
          <a:blip r:embed="rId3">
            <a:alphaModFix/>
          </a:blip>
          <a:srcRect b="0" l="0" r="0" t="0"/>
          <a:stretch/>
        </p:blipFill>
        <p:spPr>
          <a:xfrm>
            <a:off x="774700" y="1916112"/>
            <a:ext cx="7550150" cy="434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6"/>
          <p:cNvSpPr txBox="1"/>
          <p:nvPr/>
        </p:nvSpPr>
        <p:spPr>
          <a:xfrm>
            <a:off x="1763712" y="908050"/>
            <a:ext cx="5578475"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JUSTIFICACIÓN</a:t>
            </a:r>
            <a:endParaRPr/>
          </a:p>
        </p:txBody>
      </p:sp>
      <p:sp>
        <p:nvSpPr>
          <p:cNvPr id="43" name="Google Shape;43;p6"/>
          <p:cNvSpPr txBox="1"/>
          <p:nvPr/>
        </p:nvSpPr>
        <p:spPr>
          <a:xfrm>
            <a:off x="1116012" y="2276475"/>
            <a:ext cx="7127875" cy="2032000"/>
          </a:xfrm>
          <a:prstGeom prst="rect">
            <a:avLst/>
          </a:prstGeom>
          <a:noFill/>
          <a:ln>
            <a:noFill/>
          </a:ln>
        </p:spPr>
        <p:txBody>
          <a:bodyPr anchorCtr="0" anchor="t" bIns="45700" lIns="91425" spcFirstLastPara="1" rIns="91425" wrap="square" tIns="45700">
            <a:noAutofit/>
          </a:bodyPr>
          <a:lstStyle/>
          <a:p>
            <a:pPr indent="-261936" lvl="0" marL="285750" marR="0" rtl="0" algn="just">
              <a:lnSpc>
                <a:spcPct val="100000"/>
              </a:lnSpc>
              <a:spcBef>
                <a:spcPts val="0"/>
              </a:spcBef>
              <a:spcAft>
                <a:spcPts val="0"/>
              </a:spcAft>
              <a:buClr>
                <a:schemeClr val="accent1"/>
              </a:buClr>
              <a:buSzPts val="300"/>
              <a:buFont typeface="Arial"/>
              <a:buChar char="•"/>
            </a:pPr>
            <a:r>
              <a:rPr b="0" i="0" lang="en-US" sz="1800" u="none" cap="none" strike="noStrike">
                <a:solidFill>
                  <a:srgbClr val="000000"/>
                </a:solidFill>
                <a:latin typeface="Arial"/>
                <a:ea typeface="Arial"/>
                <a:cs typeface="Arial"/>
                <a:sym typeface="Arial"/>
              </a:rPr>
              <a:t>Debido a la poca organización que hay en el parqueadero para los aprendices e instructores, se ve la necesidad de implementar un aplicativo  que pueda tomar registro de los vehículos ingresados y el tiempo que el vehículo puede estar dentro del estacionamiento para así poder dar un orden en el parqueadero, dar seguridad de sus vehículos a estudiantes y profesores.</a:t>
            </a:r>
            <a:br>
              <a:rPr b="0" i="0" lang="en-US" sz="1800" u="none" cap="none" strike="noStrike">
                <a:solidFill>
                  <a:srgbClr val="262626"/>
                </a:solidFill>
                <a:latin typeface="Arial"/>
                <a:ea typeface="Arial"/>
                <a:cs typeface="Arial"/>
                <a:sym typeface="Arial"/>
              </a:rPr>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REQUERIMIENTOS FUNCIONALES</a:t>
            </a:r>
            <a:endParaRPr/>
          </a:p>
        </p:txBody>
      </p:sp>
      <p:pic>
        <p:nvPicPr>
          <p:cNvPr id="223" name="Google Shape;223;p33"/>
          <p:cNvPicPr preferRelativeResize="0"/>
          <p:nvPr>
            <p:ph idx="1" type="body"/>
          </p:nvPr>
        </p:nvPicPr>
        <p:blipFill rotWithShape="1">
          <a:blip r:embed="rId3">
            <a:alphaModFix/>
          </a:blip>
          <a:srcRect b="0" l="0" r="0" t="0"/>
          <a:stretch/>
        </p:blipFill>
        <p:spPr>
          <a:xfrm>
            <a:off x="684212" y="1628775"/>
            <a:ext cx="7562850" cy="43926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REQUERIMIENTOS FUNCIONALES</a:t>
            </a:r>
            <a:endParaRPr/>
          </a:p>
        </p:txBody>
      </p:sp>
      <p:pic>
        <p:nvPicPr>
          <p:cNvPr id="229" name="Google Shape;229;p34"/>
          <p:cNvPicPr preferRelativeResize="0"/>
          <p:nvPr>
            <p:ph idx="1" type="body"/>
          </p:nvPr>
        </p:nvPicPr>
        <p:blipFill rotWithShape="1">
          <a:blip r:embed="rId3">
            <a:alphaModFix/>
          </a:blip>
          <a:srcRect b="0" l="0" r="0" t="0"/>
          <a:stretch/>
        </p:blipFill>
        <p:spPr>
          <a:xfrm>
            <a:off x="941387" y="1628775"/>
            <a:ext cx="7261225" cy="42402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REQUERIMIENTOS FUNCIONALES</a:t>
            </a:r>
            <a:endParaRPr/>
          </a:p>
        </p:txBody>
      </p:sp>
      <p:pic>
        <p:nvPicPr>
          <p:cNvPr id="235" name="Google Shape;235;p35"/>
          <p:cNvPicPr preferRelativeResize="0"/>
          <p:nvPr>
            <p:ph idx="1" type="body"/>
          </p:nvPr>
        </p:nvPicPr>
        <p:blipFill rotWithShape="1">
          <a:blip r:embed="rId3">
            <a:alphaModFix/>
          </a:blip>
          <a:srcRect b="0" l="0" r="0" t="0"/>
          <a:stretch/>
        </p:blipFill>
        <p:spPr>
          <a:xfrm>
            <a:off x="755650" y="1773237"/>
            <a:ext cx="7618412" cy="39671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REQUERIMIENTOS FUNCIONALES</a:t>
            </a:r>
            <a:endParaRPr/>
          </a:p>
        </p:txBody>
      </p:sp>
      <p:pic>
        <p:nvPicPr>
          <p:cNvPr id="241" name="Google Shape;241;p36"/>
          <p:cNvPicPr preferRelativeResize="0"/>
          <p:nvPr>
            <p:ph idx="1" type="body"/>
          </p:nvPr>
        </p:nvPicPr>
        <p:blipFill rotWithShape="1">
          <a:blip r:embed="rId3">
            <a:alphaModFix/>
          </a:blip>
          <a:srcRect b="0" l="0" r="0" t="0"/>
          <a:stretch/>
        </p:blipFill>
        <p:spPr>
          <a:xfrm>
            <a:off x="889000" y="1773237"/>
            <a:ext cx="7366000" cy="4406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REQUERIMIENTO NO FUNCIONALES</a:t>
            </a:r>
            <a:endParaRPr/>
          </a:p>
        </p:txBody>
      </p:sp>
      <p:graphicFrame>
        <p:nvGraphicFramePr>
          <p:cNvPr id="247" name="Google Shape;247;p37"/>
          <p:cNvGraphicFramePr/>
          <p:nvPr/>
        </p:nvGraphicFramePr>
        <p:xfrm>
          <a:off x="457200" y="1700212"/>
          <a:ext cx="3000000" cy="3000000"/>
        </p:xfrm>
        <a:graphic>
          <a:graphicData uri="http://schemas.openxmlformats.org/drawingml/2006/table">
            <a:tbl>
              <a:tblPr>
                <a:noFill/>
                <a:tableStyleId>{48AC68F7-EE4B-4B30-9786-F4E10515F9C5}</a:tableStyleId>
              </a:tblPr>
              <a:tblGrid>
                <a:gridCol w="1828800"/>
                <a:gridCol w="5599100"/>
              </a:tblGrid>
              <a:tr h="679450">
                <a:tc>
                  <a:txBody>
                    <a:bodyPr>
                      <a:noAutofit/>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RNF</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9BBB59"/>
                    </a:solidFill>
                  </a:tcPr>
                </a:tc>
                <a:tc>
                  <a:txBody>
                    <a:bodyPr>
                      <a:noAutofit/>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Nombres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9BBB59"/>
                    </a:solidFill>
                  </a:tcPr>
                </a:tc>
              </a:tr>
              <a:tr h="677850">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Disponibilidad Del Sistema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r>
              <a:tr h="679450">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Disponibilidad Del Sistema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r>
              <a:tr h="679450">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Disponibilidad Del Sistema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r>
              <a:tr h="679450">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Disponibilidad Del Sistema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r>
              <a:tr h="677850">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Portabilidad Del Sistema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7D1"/>
                    </a:solidFill>
                  </a:tcPr>
                </a:tc>
              </a:tr>
              <a:tr h="679450">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Portabilidad Del Sistema</a:t>
                      </a:r>
                      <a:endParaRPr/>
                    </a:p>
                    <a:p>
                      <a:pPr indent="0" lvl="0" marL="0" marR="0" rtl="0" algn="l">
                        <a:spcBef>
                          <a:spcPts val="0"/>
                        </a:spcBef>
                        <a:spcAft>
                          <a:spcPts val="0"/>
                        </a:spcAft>
                        <a:buNone/>
                      </a:pPr>
                      <a:r>
                        <a:t/>
                      </a:r>
                      <a:endParaRPr b="0" i="0" sz="1800" u="none">
                        <a:solidFill>
                          <a:srgbClr val="000000"/>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3EA"/>
                    </a:solidFill>
                  </a:tcPr>
                </a:tc>
              </a:tr>
            </a:tbl>
          </a:graphicData>
        </a:graphic>
      </p:graphicFrame>
      <p:sp>
        <p:nvSpPr>
          <p:cNvPr id="248" name="Google Shape;248;p37"/>
          <p:cNvSpPr/>
          <p:nvPr/>
        </p:nvSpPr>
        <p:spPr>
          <a:xfrm>
            <a:off x="7092950" y="2492375"/>
            <a:ext cx="358775" cy="360362"/>
          </a:xfrm>
          <a:custGeom>
            <a:pathLst>
              <a:path extrusionOk="0" h="120000" w="120000">
                <a:moveTo>
                  <a:pt x="0" y="0"/>
                </a:moveTo>
                <a:lnTo>
                  <a:pt x="120000" y="0"/>
                </a:lnTo>
                <a:lnTo>
                  <a:pt x="120000" y="120000"/>
                </a:lnTo>
                <a:lnTo>
                  <a:pt x="0" y="120000"/>
                </a:lnTo>
                <a:close/>
                <a:moveTo>
                  <a:pt x="105000" y="60000"/>
                </a:moveTo>
                <a:lnTo>
                  <a:pt x="15000" y="15198"/>
                </a:lnTo>
                <a:lnTo>
                  <a:pt x="15000" y="104802"/>
                </a:lnTo>
                <a:close/>
              </a:path>
              <a:path extrusionOk="0" fill="darken" h="120000" w="120000">
                <a:moveTo>
                  <a:pt x="105000" y="60000"/>
                </a:moveTo>
                <a:lnTo>
                  <a:pt x="15000" y="15198"/>
                </a:lnTo>
                <a:lnTo>
                  <a:pt x="15000" y="104802"/>
                </a:lnTo>
                <a:close/>
              </a:path>
              <a:path extrusionOk="0" fill="none" h="120000" w="120000">
                <a:moveTo>
                  <a:pt x="105000" y="60000"/>
                </a:moveTo>
                <a:lnTo>
                  <a:pt x="15000" y="104802"/>
                </a:lnTo>
                <a:lnTo>
                  <a:pt x="15000" y="15198"/>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9" name="Google Shape;249;p37"/>
          <p:cNvSpPr/>
          <p:nvPr/>
        </p:nvSpPr>
        <p:spPr>
          <a:xfrm>
            <a:off x="7092950" y="3213100"/>
            <a:ext cx="358775" cy="431800"/>
          </a:xfrm>
          <a:custGeom>
            <a:pathLst>
              <a:path extrusionOk="0" h="120000" w="120000">
                <a:moveTo>
                  <a:pt x="0" y="0"/>
                </a:moveTo>
                <a:lnTo>
                  <a:pt x="120000" y="0"/>
                </a:lnTo>
                <a:lnTo>
                  <a:pt x="120000" y="120000"/>
                </a:lnTo>
                <a:lnTo>
                  <a:pt x="0" y="120000"/>
                </a:lnTo>
                <a:close/>
                <a:moveTo>
                  <a:pt x="105000" y="60000"/>
                </a:moveTo>
                <a:lnTo>
                  <a:pt x="15000" y="22610"/>
                </a:lnTo>
                <a:lnTo>
                  <a:pt x="15000" y="97390"/>
                </a:lnTo>
                <a:close/>
              </a:path>
              <a:path extrusionOk="0" fill="darken" h="120000" w="120000">
                <a:moveTo>
                  <a:pt x="105000" y="60000"/>
                </a:moveTo>
                <a:lnTo>
                  <a:pt x="15000" y="22610"/>
                </a:lnTo>
                <a:lnTo>
                  <a:pt x="15000" y="97390"/>
                </a:lnTo>
                <a:close/>
              </a:path>
              <a:path extrusionOk="0" fill="none" h="120000" w="120000">
                <a:moveTo>
                  <a:pt x="105000" y="60000"/>
                </a:moveTo>
                <a:lnTo>
                  <a:pt x="15000" y="97390"/>
                </a:lnTo>
                <a:lnTo>
                  <a:pt x="15000" y="22610"/>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0" name="Google Shape;250;p37"/>
          <p:cNvSpPr/>
          <p:nvPr/>
        </p:nvSpPr>
        <p:spPr>
          <a:xfrm>
            <a:off x="7092950" y="3927475"/>
            <a:ext cx="358775" cy="365125"/>
          </a:xfrm>
          <a:custGeom>
            <a:pathLst>
              <a:path extrusionOk="0" h="120000" w="120000">
                <a:moveTo>
                  <a:pt x="0" y="0"/>
                </a:moveTo>
                <a:lnTo>
                  <a:pt x="120000" y="0"/>
                </a:lnTo>
                <a:lnTo>
                  <a:pt x="120000" y="120000"/>
                </a:lnTo>
                <a:lnTo>
                  <a:pt x="0" y="120000"/>
                </a:lnTo>
                <a:close/>
                <a:moveTo>
                  <a:pt x="105000" y="60000"/>
                </a:moveTo>
                <a:lnTo>
                  <a:pt x="15000" y="15783"/>
                </a:lnTo>
                <a:lnTo>
                  <a:pt x="15000" y="104217"/>
                </a:lnTo>
                <a:close/>
              </a:path>
              <a:path extrusionOk="0" fill="darken" h="120000" w="120000">
                <a:moveTo>
                  <a:pt x="105000" y="60000"/>
                </a:moveTo>
                <a:lnTo>
                  <a:pt x="15000" y="15783"/>
                </a:lnTo>
                <a:lnTo>
                  <a:pt x="15000" y="104217"/>
                </a:lnTo>
                <a:close/>
              </a:path>
              <a:path extrusionOk="0" fill="none" h="120000" w="120000">
                <a:moveTo>
                  <a:pt x="105000" y="60000"/>
                </a:moveTo>
                <a:lnTo>
                  <a:pt x="15000" y="104217"/>
                </a:lnTo>
                <a:lnTo>
                  <a:pt x="15000" y="15783"/>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1" name="Google Shape;251;p37"/>
          <p:cNvSpPr/>
          <p:nvPr/>
        </p:nvSpPr>
        <p:spPr>
          <a:xfrm>
            <a:off x="7092950" y="4581525"/>
            <a:ext cx="358775" cy="360362"/>
          </a:xfrm>
          <a:custGeom>
            <a:pathLst>
              <a:path extrusionOk="0" h="120000" w="120000">
                <a:moveTo>
                  <a:pt x="0" y="0"/>
                </a:moveTo>
                <a:lnTo>
                  <a:pt x="120000" y="0"/>
                </a:lnTo>
                <a:lnTo>
                  <a:pt x="120000" y="120000"/>
                </a:lnTo>
                <a:lnTo>
                  <a:pt x="0" y="120000"/>
                </a:lnTo>
                <a:close/>
                <a:moveTo>
                  <a:pt x="105000" y="60000"/>
                </a:moveTo>
                <a:lnTo>
                  <a:pt x="15000" y="15198"/>
                </a:lnTo>
                <a:lnTo>
                  <a:pt x="15000" y="104802"/>
                </a:lnTo>
                <a:close/>
              </a:path>
              <a:path extrusionOk="0" fill="darken" h="120000" w="120000">
                <a:moveTo>
                  <a:pt x="105000" y="60000"/>
                </a:moveTo>
                <a:lnTo>
                  <a:pt x="15000" y="15198"/>
                </a:lnTo>
                <a:lnTo>
                  <a:pt x="15000" y="104802"/>
                </a:lnTo>
                <a:close/>
              </a:path>
              <a:path extrusionOk="0" fill="none" h="120000" w="120000">
                <a:moveTo>
                  <a:pt x="105000" y="60000"/>
                </a:moveTo>
                <a:lnTo>
                  <a:pt x="15000" y="104802"/>
                </a:lnTo>
                <a:lnTo>
                  <a:pt x="15000" y="15198"/>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2" name="Google Shape;252;p37"/>
          <p:cNvSpPr/>
          <p:nvPr/>
        </p:nvSpPr>
        <p:spPr>
          <a:xfrm>
            <a:off x="7092950" y="5224462"/>
            <a:ext cx="358775" cy="365125"/>
          </a:xfrm>
          <a:custGeom>
            <a:pathLst>
              <a:path extrusionOk="0" h="120000" w="120000">
                <a:moveTo>
                  <a:pt x="0" y="0"/>
                </a:moveTo>
                <a:lnTo>
                  <a:pt x="120000" y="0"/>
                </a:lnTo>
                <a:lnTo>
                  <a:pt x="120000" y="120000"/>
                </a:lnTo>
                <a:lnTo>
                  <a:pt x="0" y="120000"/>
                </a:lnTo>
                <a:close/>
                <a:moveTo>
                  <a:pt x="105000" y="60000"/>
                </a:moveTo>
                <a:lnTo>
                  <a:pt x="15000" y="15783"/>
                </a:lnTo>
                <a:lnTo>
                  <a:pt x="15000" y="104217"/>
                </a:lnTo>
                <a:close/>
              </a:path>
              <a:path extrusionOk="0" fill="darken" h="120000" w="120000">
                <a:moveTo>
                  <a:pt x="105000" y="60000"/>
                </a:moveTo>
                <a:lnTo>
                  <a:pt x="15000" y="15783"/>
                </a:lnTo>
                <a:lnTo>
                  <a:pt x="15000" y="104217"/>
                </a:lnTo>
                <a:close/>
              </a:path>
              <a:path extrusionOk="0" fill="none" h="120000" w="120000">
                <a:moveTo>
                  <a:pt x="105000" y="60000"/>
                </a:moveTo>
                <a:lnTo>
                  <a:pt x="15000" y="104217"/>
                </a:lnTo>
                <a:lnTo>
                  <a:pt x="15000" y="15783"/>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3" name="Google Shape;253;p37"/>
          <p:cNvSpPr/>
          <p:nvPr/>
        </p:nvSpPr>
        <p:spPr>
          <a:xfrm>
            <a:off x="7092950" y="5872162"/>
            <a:ext cx="358775" cy="365125"/>
          </a:xfrm>
          <a:custGeom>
            <a:pathLst>
              <a:path extrusionOk="0" h="120000" w="120000">
                <a:moveTo>
                  <a:pt x="0" y="0"/>
                </a:moveTo>
                <a:lnTo>
                  <a:pt x="120000" y="0"/>
                </a:lnTo>
                <a:lnTo>
                  <a:pt x="120000" y="120000"/>
                </a:lnTo>
                <a:lnTo>
                  <a:pt x="0" y="120000"/>
                </a:lnTo>
                <a:close/>
                <a:moveTo>
                  <a:pt x="105000" y="60000"/>
                </a:moveTo>
                <a:lnTo>
                  <a:pt x="15000" y="15783"/>
                </a:lnTo>
                <a:lnTo>
                  <a:pt x="15000" y="104217"/>
                </a:lnTo>
                <a:close/>
              </a:path>
              <a:path extrusionOk="0" fill="darken" h="120000" w="120000">
                <a:moveTo>
                  <a:pt x="105000" y="60000"/>
                </a:moveTo>
                <a:lnTo>
                  <a:pt x="15000" y="15783"/>
                </a:lnTo>
                <a:lnTo>
                  <a:pt x="15000" y="104217"/>
                </a:lnTo>
                <a:close/>
              </a:path>
              <a:path extrusionOk="0" fill="none" h="120000" w="120000">
                <a:moveTo>
                  <a:pt x="105000" y="60000"/>
                </a:moveTo>
                <a:lnTo>
                  <a:pt x="15000" y="104217"/>
                </a:lnTo>
                <a:lnTo>
                  <a:pt x="15000" y="15783"/>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REQUERIMIENTO NO FUNCIONALES</a:t>
            </a:r>
            <a:endParaRPr/>
          </a:p>
        </p:txBody>
      </p:sp>
      <p:pic>
        <p:nvPicPr>
          <p:cNvPr id="259" name="Google Shape;259;p38"/>
          <p:cNvPicPr preferRelativeResize="0"/>
          <p:nvPr>
            <p:ph idx="1" type="body"/>
          </p:nvPr>
        </p:nvPicPr>
        <p:blipFill rotWithShape="1">
          <a:blip r:embed="rId3">
            <a:alphaModFix/>
          </a:blip>
          <a:srcRect b="0" l="0" r="0" t="0"/>
          <a:stretch/>
        </p:blipFill>
        <p:spPr>
          <a:xfrm>
            <a:off x="814387" y="1773237"/>
            <a:ext cx="7515225" cy="1871662"/>
          </a:xfrm>
          <a:prstGeom prst="rect">
            <a:avLst/>
          </a:prstGeom>
          <a:noFill/>
          <a:ln>
            <a:noFill/>
          </a:ln>
        </p:spPr>
      </p:pic>
      <p:pic>
        <p:nvPicPr>
          <p:cNvPr id="260" name="Google Shape;260;p38"/>
          <p:cNvPicPr preferRelativeResize="0"/>
          <p:nvPr/>
        </p:nvPicPr>
        <p:blipFill rotWithShape="1">
          <a:blip r:embed="rId4">
            <a:alphaModFix/>
          </a:blip>
          <a:srcRect b="0" l="0" r="0" t="0"/>
          <a:stretch/>
        </p:blipFill>
        <p:spPr>
          <a:xfrm>
            <a:off x="811212" y="4000500"/>
            <a:ext cx="7518400" cy="18653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REQUERIMIENTO NO FUNCIONALES</a:t>
            </a:r>
            <a:endParaRPr/>
          </a:p>
        </p:txBody>
      </p:sp>
      <p:pic>
        <p:nvPicPr>
          <p:cNvPr id="266" name="Google Shape;266;p39"/>
          <p:cNvPicPr preferRelativeResize="0"/>
          <p:nvPr>
            <p:ph idx="1" type="body"/>
          </p:nvPr>
        </p:nvPicPr>
        <p:blipFill rotWithShape="1">
          <a:blip r:embed="rId3">
            <a:alphaModFix/>
          </a:blip>
          <a:srcRect b="0" l="0" r="0" t="0"/>
          <a:stretch/>
        </p:blipFill>
        <p:spPr>
          <a:xfrm>
            <a:off x="1258887" y="1989137"/>
            <a:ext cx="6985000" cy="1871662"/>
          </a:xfrm>
          <a:prstGeom prst="rect">
            <a:avLst/>
          </a:prstGeom>
          <a:noFill/>
          <a:ln>
            <a:noFill/>
          </a:ln>
        </p:spPr>
      </p:pic>
      <p:pic>
        <p:nvPicPr>
          <p:cNvPr id="267" name="Google Shape;267;p39"/>
          <p:cNvPicPr preferRelativeResize="0"/>
          <p:nvPr/>
        </p:nvPicPr>
        <p:blipFill rotWithShape="1">
          <a:blip r:embed="rId4">
            <a:alphaModFix/>
          </a:blip>
          <a:srcRect b="0" l="0" r="0" t="0"/>
          <a:stretch/>
        </p:blipFill>
        <p:spPr>
          <a:xfrm>
            <a:off x="1258887" y="4292600"/>
            <a:ext cx="6985000" cy="1800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REQUERIMIENTO NO FUNCIONALES</a:t>
            </a:r>
            <a:endParaRPr/>
          </a:p>
        </p:txBody>
      </p:sp>
      <p:pic>
        <p:nvPicPr>
          <p:cNvPr id="273" name="Google Shape;273;p40"/>
          <p:cNvPicPr preferRelativeResize="0"/>
          <p:nvPr>
            <p:ph idx="1" type="body"/>
          </p:nvPr>
        </p:nvPicPr>
        <p:blipFill rotWithShape="1">
          <a:blip r:embed="rId3">
            <a:alphaModFix/>
          </a:blip>
          <a:srcRect b="0" l="0" r="0" t="0"/>
          <a:stretch/>
        </p:blipFill>
        <p:spPr>
          <a:xfrm>
            <a:off x="1331912" y="1700212"/>
            <a:ext cx="6840537" cy="1620837"/>
          </a:xfrm>
          <a:prstGeom prst="rect">
            <a:avLst/>
          </a:prstGeom>
          <a:noFill/>
          <a:ln>
            <a:noFill/>
          </a:ln>
        </p:spPr>
      </p:pic>
      <p:pic>
        <p:nvPicPr>
          <p:cNvPr id="274" name="Google Shape;274;p40"/>
          <p:cNvPicPr preferRelativeResize="0"/>
          <p:nvPr/>
        </p:nvPicPr>
        <p:blipFill rotWithShape="1">
          <a:blip r:embed="rId4">
            <a:alphaModFix/>
          </a:blip>
          <a:srcRect b="0" l="0" r="0" t="0"/>
          <a:stretch/>
        </p:blipFill>
        <p:spPr>
          <a:xfrm>
            <a:off x="1331912" y="3603625"/>
            <a:ext cx="6840537" cy="191293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457200" y="115887"/>
            <a:ext cx="76438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MODELO ENTIDAD </a:t>
            </a:r>
            <a:r>
              <a:rPr lang="en-US"/>
              <a:t>RELACIÓN</a:t>
            </a:r>
            <a:endParaRPr/>
          </a:p>
        </p:txBody>
      </p:sp>
      <p:pic>
        <p:nvPicPr>
          <p:cNvPr id="280" name="Google Shape;280;p41"/>
          <p:cNvPicPr preferRelativeResize="0"/>
          <p:nvPr/>
        </p:nvPicPr>
        <p:blipFill>
          <a:blip r:embed="rId3">
            <a:alphaModFix/>
          </a:blip>
          <a:stretch>
            <a:fillRect/>
          </a:stretch>
        </p:blipFill>
        <p:spPr>
          <a:xfrm>
            <a:off x="597700" y="1402725"/>
            <a:ext cx="7948602" cy="46493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DIAGRAMA DE CLASE</a:t>
            </a:r>
            <a:endParaRPr/>
          </a:p>
        </p:txBody>
      </p:sp>
      <p:pic>
        <p:nvPicPr>
          <p:cNvPr id="286" name="Google Shape;286;p42"/>
          <p:cNvPicPr preferRelativeResize="0"/>
          <p:nvPr>
            <p:ph idx="1" type="body"/>
          </p:nvPr>
        </p:nvPicPr>
        <p:blipFill rotWithShape="1">
          <a:blip r:embed="rId3">
            <a:alphaModFix/>
          </a:blip>
          <a:srcRect b="0" l="0" r="0" t="0"/>
          <a:stretch/>
        </p:blipFill>
        <p:spPr>
          <a:xfrm>
            <a:off x="1258887" y="1204912"/>
            <a:ext cx="7129462" cy="56213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7"/>
          <p:cNvSpPr txBox="1"/>
          <p:nvPr/>
        </p:nvSpPr>
        <p:spPr>
          <a:xfrm>
            <a:off x="1331912" y="908050"/>
            <a:ext cx="6480175"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2400"/>
              <a:buFont typeface="Garamond"/>
              <a:buNone/>
            </a:pPr>
            <a:r>
              <a:rPr b="0" i="0" lang="en-US" sz="2400" u="none" cap="none" strike="noStrike">
                <a:solidFill>
                  <a:srgbClr val="262626"/>
                </a:solidFill>
                <a:latin typeface="Garamond"/>
                <a:ea typeface="Garamond"/>
                <a:cs typeface="Garamond"/>
                <a:sym typeface="Garamond"/>
              </a:rPr>
              <a:t>OBJETIVO GENERAL</a:t>
            </a:r>
            <a:endParaRPr/>
          </a:p>
        </p:txBody>
      </p:sp>
      <p:sp>
        <p:nvSpPr>
          <p:cNvPr id="49" name="Google Shape;49;p7"/>
          <p:cNvSpPr txBox="1"/>
          <p:nvPr/>
        </p:nvSpPr>
        <p:spPr>
          <a:xfrm>
            <a:off x="1331912" y="2413000"/>
            <a:ext cx="6696075" cy="1477962"/>
          </a:xfrm>
          <a:prstGeom prst="rect">
            <a:avLst/>
          </a:prstGeom>
          <a:noFill/>
          <a:ln>
            <a:noFill/>
          </a:ln>
        </p:spPr>
        <p:txBody>
          <a:bodyPr anchorCtr="0" anchor="t" bIns="45700" lIns="91425" spcFirstLastPara="1" rIns="91425" wrap="square" tIns="45700">
            <a:noAutofit/>
          </a:bodyPr>
          <a:lstStyle/>
          <a:p>
            <a:pPr indent="-223836" lvl="0" marL="285750" marR="0" rtl="0" algn="l">
              <a:lnSpc>
                <a:spcPct val="100000"/>
              </a:lnSpc>
              <a:spcBef>
                <a:spcPts val="0"/>
              </a:spcBef>
              <a:spcAft>
                <a:spcPts val="0"/>
              </a:spcAft>
              <a:buClr>
                <a:schemeClr val="accent1"/>
              </a:buClr>
              <a:buSzPts val="200"/>
              <a:buFont typeface="Arial"/>
              <a:buChar char="•"/>
            </a:pPr>
            <a:r>
              <a:rPr b="0" i="0" lang="en-US" sz="1800" u="none" cap="none" strike="noStrike">
                <a:solidFill>
                  <a:srgbClr val="262626"/>
                </a:solidFill>
                <a:latin typeface="Arial"/>
                <a:ea typeface="Arial"/>
                <a:cs typeface="Arial"/>
                <a:sym typeface="Arial"/>
              </a:rPr>
              <a:t>Implementar en la sede Colombia un software para el sistema de parqueadero de motos y bicicletas que permita registrar el ingreso y salida de dichos medios de transporte, donde el software funcione de manera segura, rápida y eficaz.</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EDT</a:t>
            </a:r>
            <a:endParaRPr/>
          </a:p>
        </p:txBody>
      </p:sp>
      <p:pic>
        <p:nvPicPr>
          <p:cNvPr id="292" name="Google Shape;292;p43"/>
          <p:cNvPicPr preferRelativeResize="0"/>
          <p:nvPr>
            <p:ph idx="1" type="body"/>
          </p:nvPr>
        </p:nvPicPr>
        <p:blipFill rotWithShape="1">
          <a:blip r:embed="rId3">
            <a:alphaModFix/>
          </a:blip>
          <a:srcRect b="0" l="0" r="0" t="0"/>
          <a:stretch/>
        </p:blipFill>
        <p:spPr>
          <a:xfrm>
            <a:off x="1042987" y="1417637"/>
            <a:ext cx="7200900" cy="4708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Project</a:t>
            </a:r>
            <a:endParaRPr/>
          </a:p>
        </p:txBody>
      </p:sp>
      <p:sp>
        <p:nvSpPr>
          <p:cNvPr id="298" name="Google Shape;298;p44"/>
          <p:cNvSpPr txBox="1"/>
          <p:nvPr>
            <p:ph idx="1" type="body"/>
          </p:nvPr>
        </p:nvSpPr>
        <p:spPr>
          <a:xfrm>
            <a:off x="457200" y="15875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Duración del proyecto: 312 días hábiles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Costo del proyecto: $ 37,952.500 C.O</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pic>
        <p:nvPicPr>
          <p:cNvPr id="299" name="Google Shape;299;p44"/>
          <p:cNvPicPr preferRelativeResize="0"/>
          <p:nvPr/>
        </p:nvPicPr>
        <p:blipFill rotWithShape="1">
          <a:blip r:embed="rId3">
            <a:alphaModFix/>
          </a:blip>
          <a:srcRect b="0" l="0" r="0" t="0"/>
          <a:stretch/>
        </p:blipFill>
        <p:spPr>
          <a:xfrm>
            <a:off x="3924300" y="3357562"/>
            <a:ext cx="1169987" cy="987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DIAGRAMA DE ESTADOS</a:t>
            </a:r>
            <a:endParaRPr/>
          </a:p>
        </p:txBody>
      </p:sp>
      <p:pic>
        <p:nvPicPr>
          <p:cNvPr id="305" name="Google Shape;305;p45"/>
          <p:cNvPicPr preferRelativeResize="0"/>
          <p:nvPr>
            <p:ph idx="1" type="body"/>
          </p:nvPr>
        </p:nvPicPr>
        <p:blipFill rotWithShape="1">
          <a:blip r:embed="rId3">
            <a:alphaModFix/>
          </a:blip>
          <a:srcRect b="0" l="0" r="0" t="0"/>
          <a:stretch/>
        </p:blipFill>
        <p:spPr>
          <a:xfrm>
            <a:off x="631825" y="1808162"/>
            <a:ext cx="7880350" cy="3241675"/>
          </a:xfrm>
          <a:prstGeom prst="rect">
            <a:avLst/>
          </a:prstGeom>
          <a:noFill/>
          <a:ln>
            <a:noFill/>
          </a:ln>
        </p:spPr>
      </p:pic>
      <p:sp>
        <p:nvSpPr>
          <p:cNvPr id="306" name="Google Shape;306;p45"/>
          <p:cNvSpPr/>
          <p:nvPr/>
        </p:nvSpPr>
        <p:spPr>
          <a:xfrm>
            <a:off x="1835150" y="4776787"/>
            <a:ext cx="360362" cy="250825"/>
          </a:xfrm>
          <a:custGeom>
            <a:pathLst>
              <a:path extrusionOk="0" h="120000" w="120000">
                <a:moveTo>
                  <a:pt x="0" y="0"/>
                </a:moveTo>
                <a:lnTo>
                  <a:pt x="120000" y="0"/>
                </a:lnTo>
                <a:lnTo>
                  <a:pt x="120000" y="120000"/>
                </a:lnTo>
                <a:lnTo>
                  <a:pt x="0" y="120000"/>
                </a:lnTo>
                <a:close/>
                <a:moveTo>
                  <a:pt x="91322" y="60000"/>
                </a:moveTo>
                <a:lnTo>
                  <a:pt x="28678" y="15000"/>
                </a:lnTo>
                <a:lnTo>
                  <a:pt x="28678" y="105000"/>
                </a:lnTo>
                <a:close/>
              </a:path>
              <a:path extrusionOk="0" fill="darken" h="120000" w="120000">
                <a:moveTo>
                  <a:pt x="91322" y="60000"/>
                </a:moveTo>
                <a:lnTo>
                  <a:pt x="28678" y="15000"/>
                </a:lnTo>
                <a:lnTo>
                  <a:pt x="28678" y="105000"/>
                </a:lnTo>
                <a:close/>
              </a:path>
              <a:path extrusionOk="0" fill="none" h="120000" w="120000">
                <a:moveTo>
                  <a:pt x="91322" y="60000"/>
                </a:moveTo>
                <a:lnTo>
                  <a:pt x="28678" y="105000"/>
                </a:lnTo>
                <a:lnTo>
                  <a:pt x="28678" y="15000"/>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7" name="Google Shape;307;p45"/>
          <p:cNvSpPr/>
          <p:nvPr/>
        </p:nvSpPr>
        <p:spPr>
          <a:xfrm>
            <a:off x="4041775" y="4700587"/>
            <a:ext cx="474662" cy="425450"/>
          </a:xfrm>
          <a:custGeom>
            <a:pathLst>
              <a:path extrusionOk="0" h="120000" w="120000">
                <a:moveTo>
                  <a:pt x="0" y="0"/>
                </a:moveTo>
                <a:lnTo>
                  <a:pt x="120000" y="0"/>
                </a:lnTo>
                <a:lnTo>
                  <a:pt x="120000" y="120000"/>
                </a:lnTo>
                <a:lnTo>
                  <a:pt x="0" y="120000"/>
                </a:lnTo>
                <a:close/>
                <a:moveTo>
                  <a:pt x="100334" y="60000"/>
                </a:moveTo>
                <a:lnTo>
                  <a:pt x="19666" y="15000"/>
                </a:lnTo>
                <a:lnTo>
                  <a:pt x="19666" y="105000"/>
                </a:lnTo>
                <a:close/>
              </a:path>
              <a:path extrusionOk="0" fill="darken" h="120000" w="120000">
                <a:moveTo>
                  <a:pt x="100334" y="60000"/>
                </a:moveTo>
                <a:lnTo>
                  <a:pt x="19666" y="15000"/>
                </a:lnTo>
                <a:lnTo>
                  <a:pt x="19666" y="105000"/>
                </a:lnTo>
                <a:close/>
              </a:path>
              <a:path extrusionOk="0" fill="none" h="120000" w="120000">
                <a:moveTo>
                  <a:pt x="100334" y="60000"/>
                </a:moveTo>
                <a:lnTo>
                  <a:pt x="19666" y="105000"/>
                </a:lnTo>
                <a:lnTo>
                  <a:pt x="19666" y="15000"/>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08" name="Google Shape;308;p45"/>
          <p:cNvSpPr/>
          <p:nvPr/>
        </p:nvSpPr>
        <p:spPr>
          <a:xfrm>
            <a:off x="6156325" y="4776787"/>
            <a:ext cx="431800" cy="250825"/>
          </a:xfrm>
          <a:custGeom>
            <a:pathLst>
              <a:path extrusionOk="0" h="120000" w="120000">
                <a:moveTo>
                  <a:pt x="0" y="0"/>
                </a:moveTo>
                <a:lnTo>
                  <a:pt x="120000" y="0"/>
                </a:lnTo>
                <a:lnTo>
                  <a:pt x="120000" y="120000"/>
                </a:lnTo>
                <a:lnTo>
                  <a:pt x="0" y="120000"/>
                </a:lnTo>
                <a:close/>
                <a:moveTo>
                  <a:pt x="86140" y="60000"/>
                </a:moveTo>
                <a:lnTo>
                  <a:pt x="33860" y="15000"/>
                </a:lnTo>
                <a:lnTo>
                  <a:pt x="33860" y="105000"/>
                </a:lnTo>
                <a:close/>
              </a:path>
              <a:path extrusionOk="0" fill="darken" h="120000" w="120000">
                <a:moveTo>
                  <a:pt x="86140" y="60000"/>
                </a:moveTo>
                <a:lnTo>
                  <a:pt x="33860" y="15000"/>
                </a:lnTo>
                <a:lnTo>
                  <a:pt x="33860" y="105000"/>
                </a:lnTo>
                <a:close/>
              </a:path>
              <a:path extrusionOk="0" fill="none" h="120000" w="120000">
                <a:moveTo>
                  <a:pt x="86140" y="60000"/>
                </a:moveTo>
                <a:lnTo>
                  <a:pt x="33860" y="105000"/>
                </a:lnTo>
                <a:lnTo>
                  <a:pt x="33860" y="15000"/>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2" name="Shape 312"/>
        <p:cNvGrpSpPr/>
        <p:nvPr/>
      </p:nvGrpSpPr>
      <p:grpSpPr>
        <a:xfrm>
          <a:off x="0" y="0"/>
          <a:ext cx="0" cy="0"/>
          <a:chOff x="0" y="0"/>
          <a:chExt cx="0" cy="0"/>
        </a:xfrm>
      </p:grpSpPr>
      <p:sp>
        <p:nvSpPr>
          <p:cNvPr id="313" name="Google Shape;313;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Estado De Ingreso</a:t>
            </a:r>
            <a:endParaRPr/>
          </a:p>
        </p:txBody>
      </p:sp>
      <p:pic>
        <p:nvPicPr>
          <p:cNvPr id="314" name="Google Shape;314;p46"/>
          <p:cNvPicPr preferRelativeResize="0"/>
          <p:nvPr>
            <p:ph idx="1" type="body"/>
          </p:nvPr>
        </p:nvPicPr>
        <p:blipFill rotWithShape="1">
          <a:blip r:embed="rId3">
            <a:alphaModFix/>
          </a:blip>
          <a:srcRect b="0" l="0" r="0" t="0"/>
          <a:stretch/>
        </p:blipFill>
        <p:spPr>
          <a:xfrm>
            <a:off x="457200" y="1773237"/>
            <a:ext cx="8578850" cy="391318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8" name="Shape 318"/>
        <p:cNvGrpSpPr/>
        <p:nvPr/>
      </p:nvGrpSpPr>
      <p:grpSpPr>
        <a:xfrm>
          <a:off x="0" y="0"/>
          <a:ext cx="0" cy="0"/>
          <a:chOff x="0" y="0"/>
          <a:chExt cx="0" cy="0"/>
        </a:xfrm>
      </p:grpSpPr>
      <p:sp>
        <p:nvSpPr>
          <p:cNvPr id="319" name="Google Shape;319;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Estado De Salida</a:t>
            </a:r>
            <a:endParaRPr/>
          </a:p>
        </p:txBody>
      </p:sp>
      <p:pic>
        <p:nvPicPr>
          <p:cNvPr id="320" name="Google Shape;320;p47"/>
          <p:cNvPicPr preferRelativeResize="0"/>
          <p:nvPr>
            <p:ph idx="1" type="body"/>
          </p:nvPr>
        </p:nvPicPr>
        <p:blipFill rotWithShape="1">
          <a:blip r:embed="rId3">
            <a:alphaModFix/>
          </a:blip>
          <a:srcRect b="0" l="0" r="0" t="0"/>
          <a:stretch/>
        </p:blipFill>
        <p:spPr>
          <a:xfrm>
            <a:off x="166687" y="2239962"/>
            <a:ext cx="8726487" cy="3276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24" name="Shape 324"/>
        <p:cNvGrpSpPr/>
        <p:nvPr/>
      </p:nvGrpSpPr>
      <p:grpSpPr>
        <a:xfrm>
          <a:off x="0" y="0"/>
          <a:ext cx="0" cy="0"/>
          <a:chOff x="0" y="0"/>
          <a:chExt cx="0" cy="0"/>
        </a:xfrm>
      </p:grpSpPr>
      <p:sp>
        <p:nvSpPr>
          <p:cNvPr id="325" name="Google Shape;325;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Estado De Espacios</a:t>
            </a:r>
            <a:endParaRPr/>
          </a:p>
        </p:txBody>
      </p:sp>
      <p:pic>
        <p:nvPicPr>
          <p:cNvPr id="326" name="Google Shape;326;p48"/>
          <p:cNvPicPr preferRelativeResize="0"/>
          <p:nvPr>
            <p:ph idx="1" type="body"/>
          </p:nvPr>
        </p:nvPicPr>
        <p:blipFill rotWithShape="1">
          <a:blip r:embed="rId3">
            <a:alphaModFix/>
          </a:blip>
          <a:srcRect b="0" l="0" r="0" t="0"/>
          <a:stretch/>
        </p:blipFill>
        <p:spPr>
          <a:xfrm>
            <a:off x="9525" y="1989137"/>
            <a:ext cx="9134475" cy="324008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Diagrama De Secuencia</a:t>
            </a:r>
            <a:endParaRPr/>
          </a:p>
        </p:txBody>
      </p:sp>
      <p:sp>
        <p:nvSpPr>
          <p:cNvPr id="332" name="Google Shape;332;p49"/>
          <p:cNvSpPr txBox="1"/>
          <p:nvPr>
            <p:ph idx="1" type="body"/>
          </p:nvPr>
        </p:nvSpPr>
        <p:spPr>
          <a:xfrm>
            <a:off x="503237"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Diagrama De Iniciar Sesión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Diagrama De Cerrar Sesión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Diagrama De Ingreso Al Parqueadero</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Diagrama De Salida Del Parqueadero</a:t>
            </a:r>
            <a:endParaRPr/>
          </a:p>
        </p:txBody>
      </p:sp>
      <p:sp>
        <p:nvSpPr>
          <p:cNvPr id="333" name="Google Shape;333;p49"/>
          <p:cNvSpPr/>
          <p:nvPr/>
        </p:nvSpPr>
        <p:spPr>
          <a:xfrm>
            <a:off x="7812087" y="1773237"/>
            <a:ext cx="431800" cy="360362"/>
          </a:xfrm>
          <a:custGeom>
            <a:pathLst>
              <a:path extrusionOk="0" h="120000" w="120000">
                <a:moveTo>
                  <a:pt x="0" y="0"/>
                </a:moveTo>
                <a:lnTo>
                  <a:pt x="120000" y="0"/>
                </a:lnTo>
                <a:lnTo>
                  <a:pt x="120000" y="120000"/>
                </a:lnTo>
                <a:lnTo>
                  <a:pt x="0" y="120000"/>
                </a:lnTo>
                <a:close/>
                <a:moveTo>
                  <a:pt x="97555" y="60000"/>
                </a:moveTo>
                <a:lnTo>
                  <a:pt x="22445" y="15000"/>
                </a:lnTo>
                <a:lnTo>
                  <a:pt x="22445" y="105000"/>
                </a:lnTo>
                <a:close/>
              </a:path>
              <a:path extrusionOk="0" fill="darken" h="120000" w="120000">
                <a:moveTo>
                  <a:pt x="97555" y="60000"/>
                </a:moveTo>
                <a:lnTo>
                  <a:pt x="22445" y="15000"/>
                </a:lnTo>
                <a:lnTo>
                  <a:pt x="22445" y="105000"/>
                </a:lnTo>
                <a:close/>
              </a:path>
              <a:path extrusionOk="0" fill="none" h="120000" w="120000">
                <a:moveTo>
                  <a:pt x="97555" y="60000"/>
                </a:moveTo>
                <a:lnTo>
                  <a:pt x="22445" y="105000"/>
                </a:lnTo>
                <a:lnTo>
                  <a:pt x="22445" y="15000"/>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34" name="Google Shape;334;p49"/>
          <p:cNvSpPr/>
          <p:nvPr/>
        </p:nvSpPr>
        <p:spPr>
          <a:xfrm>
            <a:off x="7812087" y="2349500"/>
            <a:ext cx="431800" cy="358775"/>
          </a:xfrm>
          <a:custGeom>
            <a:pathLst>
              <a:path extrusionOk="0" h="120000" w="120000">
                <a:moveTo>
                  <a:pt x="0" y="0"/>
                </a:moveTo>
                <a:lnTo>
                  <a:pt x="120000" y="0"/>
                </a:lnTo>
                <a:lnTo>
                  <a:pt x="120000" y="120000"/>
                </a:lnTo>
                <a:lnTo>
                  <a:pt x="0" y="120000"/>
                </a:lnTo>
                <a:close/>
                <a:moveTo>
                  <a:pt x="97390" y="60000"/>
                </a:moveTo>
                <a:lnTo>
                  <a:pt x="22610" y="15000"/>
                </a:lnTo>
                <a:lnTo>
                  <a:pt x="22610" y="105000"/>
                </a:lnTo>
                <a:close/>
              </a:path>
              <a:path extrusionOk="0" fill="darken" h="120000" w="120000">
                <a:moveTo>
                  <a:pt x="97390" y="60000"/>
                </a:moveTo>
                <a:lnTo>
                  <a:pt x="22610" y="15000"/>
                </a:lnTo>
                <a:lnTo>
                  <a:pt x="22610" y="105000"/>
                </a:lnTo>
                <a:close/>
              </a:path>
              <a:path extrusionOk="0" fill="none" h="120000" w="120000">
                <a:moveTo>
                  <a:pt x="97390" y="60000"/>
                </a:moveTo>
                <a:lnTo>
                  <a:pt x="22610" y="105000"/>
                </a:lnTo>
                <a:lnTo>
                  <a:pt x="22610" y="15000"/>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35" name="Google Shape;335;p49"/>
          <p:cNvSpPr/>
          <p:nvPr/>
        </p:nvSpPr>
        <p:spPr>
          <a:xfrm>
            <a:off x="7847012" y="2852737"/>
            <a:ext cx="360362" cy="431800"/>
          </a:xfrm>
          <a:custGeom>
            <a:pathLst>
              <a:path extrusionOk="0" h="120000" w="120000">
                <a:moveTo>
                  <a:pt x="0" y="0"/>
                </a:moveTo>
                <a:lnTo>
                  <a:pt x="120000" y="0"/>
                </a:lnTo>
                <a:lnTo>
                  <a:pt x="120000" y="120000"/>
                </a:lnTo>
                <a:lnTo>
                  <a:pt x="0" y="120000"/>
                </a:lnTo>
                <a:close/>
                <a:moveTo>
                  <a:pt x="105000" y="60000"/>
                </a:moveTo>
                <a:lnTo>
                  <a:pt x="15000" y="22445"/>
                </a:lnTo>
                <a:lnTo>
                  <a:pt x="15000" y="97555"/>
                </a:lnTo>
                <a:close/>
              </a:path>
              <a:path extrusionOk="0" fill="darken" h="120000" w="120000">
                <a:moveTo>
                  <a:pt x="105000" y="60000"/>
                </a:moveTo>
                <a:lnTo>
                  <a:pt x="15000" y="22445"/>
                </a:lnTo>
                <a:lnTo>
                  <a:pt x="15000" y="97555"/>
                </a:lnTo>
                <a:close/>
              </a:path>
              <a:path extrusionOk="0" fill="none" h="120000" w="120000">
                <a:moveTo>
                  <a:pt x="105000" y="60000"/>
                </a:moveTo>
                <a:lnTo>
                  <a:pt x="15000" y="97555"/>
                </a:lnTo>
                <a:lnTo>
                  <a:pt x="15000" y="22445"/>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36" name="Google Shape;336;p49"/>
          <p:cNvSpPr/>
          <p:nvPr/>
        </p:nvSpPr>
        <p:spPr>
          <a:xfrm>
            <a:off x="7885112" y="3503612"/>
            <a:ext cx="358775" cy="358775"/>
          </a:xfrm>
          <a:custGeom>
            <a:pathLst>
              <a:path extrusionOk="0" h="120000" w="120000">
                <a:moveTo>
                  <a:pt x="0" y="0"/>
                </a:moveTo>
                <a:lnTo>
                  <a:pt x="120000" y="0"/>
                </a:lnTo>
                <a:lnTo>
                  <a:pt x="120000" y="120000"/>
                </a:lnTo>
                <a:lnTo>
                  <a:pt x="0" y="120000"/>
                </a:lnTo>
                <a:close/>
                <a:moveTo>
                  <a:pt x="105000" y="60000"/>
                </a:moveTo>
                <a:lnTo>
                  <a:pt x="15000" y="15000"/>
                </a:lnTo>
                <a:lnTo>
                  <a:pt x="15000" y="105000"/>
                </a:lnTo>
                <a:close/>
              </a:path>
              <a:path extrusionOk="0" fill="darken" h="120000" w="120000">
                <a:moveTo>
                  <a:pt x="105000" y="60000"/>
                </a:moveTo>
                <a:lnTo>
                  <a:pt x="15000" y="15000"/>
                </a:lnTo>
                <a:lnTo>
                  <a:pt x="15000" y="105000"/>
                </a:lnTo>
                <a:close/>
              </a:path>
              <a:path extrusionOk="0" fill="none" h="120000" w="120000">
                <a:moveTo>
                  <a:pt x="105000" y="60000"/>
                </a:moveTo>
                <a:lnTo>
                  <a:pt x="15000" y="105000"/>
                </a:lnTo>
                <a:lnTo>
                  <a:pt x="15000" y="15000"/>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Diagrama De Iniciar Sesión</a:t>
            </a:r>
            <a:endParaRPr/>
          </a:p>
        </p:txBody>
      </p:sp>
      <p:pic>
        <p:nvPicPr>
          <p:cNvPr id="342" name="Google Shape;342;p50"/>
          <p:cNvPicPr preferRelativeResize="0"/>
          <p:nvPr>
            <p:ph idx="1" type="body"/>
          </p:nvPr>
        </p:nvPicPr>
        <p:blipFill rotWithShape="1">
          <a:blip r:embed="rId3">
            <a:alphaModFix/>
          </a:blip>
          <a:srcRect b="0" l="0" r="0" t="0"/>
          <a:stretch/>
        </p:blipFill>
        <p:spPr>
          <a:xfrm>
            <a:off x="1271587" y="1381125"/>
            <a:ext cx="6600825" cy="520223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Diagrama De Cerrar Sesión</a:t>
            </a:r>
            <a:endParaRPr/>
          </a:p>
        </p:txBody>
      </p:sp>
      <p:pic>
        <p:nvPicPr>
          <p:cNvPr id="348" name="Google Shape;348;p51"/>
          <p:cNvPicPr preferRelativeResize="0"/>
          <p:nvPr>
            <p:ph idx="1" type="body"/>
          </p:nvPr>
        </p:nvPicPr>
        <p:blipFill rotWithShape="1">
          <a:blip r:embed="rId3">
            <a:alphaModFix/>
          </a:blip>
          <a:srcRect b="0" l="0" r="0" t="0"/>
          <a:stretch/>
        </p:blipFill>
        <p:spPr>
          <a:xfrm>
            <a:off x="1163637" y="1433512"/>
            <a:ext cx="6816725" cy="47085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2" name="Shape 352"/>
        <p:cNvGrpSpPr/>
        <p:nvPr/>
      </p:nvGrpSpPr>
      <p:grpSpPr>
        <a:xfrm>
          <a:off x="0" y="0"/>
          <a:ext cx="0" cy="0"/>
          <a:chOff x="0" y="0"/>
          <a:chExt cx="0" cy="0"/>
        </a:xfrm>
      </p:grpSpPr>
      <p:sp>
        <p:nvSpPr>
          <p:cNvPr id="353" name="Google Shape;353;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Diagrama De Ingreso Al Parqueadero</a:t>
            </a:r>
            <a:endParaRPr/>
          </a:p>
        </p:txBody>
      </p:sp>
      <p:pic>
        <p:nvPicPr>
          <p:cNvPr id="354" name="Google Shape;354;p52"/>
          <p:cNvPicPr preferRelativeResize="0"/>
          <p:nvPr>
            <p:ph idx="1" type="body"/>
          </p:nvPr>
        </p:nvPicPr>
        <p:blipFill rotWithShape="1">
          <a:blip r:embed="rId3">
            <a:alphaModFix/>
          </a:blip>
          <a:srcRect b="0" l="0" r="0" t="0"/>
          <a:stretch/>
        </p:blipFill>
        <p:spPr>
          <a:xfrm>
            <a:off x="457200" y="1628775"/>
            <a:ext cx="8237537" cy="453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8"/>
          <p:cNvSpPr txBox="1"/>
          <p:nvPr/>
        </p:nvSpPr>
        <p:spPr>
          <a:xfrm>
            <a:off x="468312" y="836612"/>
            <a:ext cx="8280400"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2400"/>
              <a:buFont typeface="Garamond"/>
              <a:buNone/>
            </a:pPr>
            <a:r>
              <a:rPr b="0" i="0" lang="en-US" sz="2400" u="none" cap="none" strike="noStrike">
                <a:solidFill>
                  <a:srgbClr val="262626"/>
                </a:solidFill>
                <a:latin typeface="Garamond"/>
                <a:ea typeface="Garamond"/>
                <a:cs typeface="Garamond"/>
                <a:sym typeface="Garamond"/>
              </a:rPr>
              <a:t>OBJETIVOS ESPECÍFICOS</a:t>
            </a:r>
            <a:endParaRPr/>
          </a:p>
        </p:txBody>
      </p:sp>
      <p:sp>
        <p:nvSpPr>
          <p:cNvPr id="55" name="Google Shape;55;p8"/>
          <p:cNvSpPr txBox="1"/>
          <p:nvPr/>
        </p:nvSpPr>
        <p:spPr>
          <a:xfrm>
            <a:off x="684212" y="1711325"/>
            <a:ext cx="7920037" cy="3778250"/>
          </a:xfrm>
          <a:prstGeom prst="rect">
            <a:avLst/>
          </a:prstGeom>
          <a:noFill/>
          <a:ln>
            <a:noFill/>
          </a:ln>
        </p:spPr>
        <p:txBody>
          <a:bodyPr anchorCtr="0" anchor="t" bIns="45700" lIns="91425" spcFirstLastPara="1" rIns="91425" wrap="square" tIns="45700">
            <a:noAutofit/>
          </a:bodyPr>
          <a:lstStyle/>
          <a:p>
            <a:pPr indent="-238125" lvl="0" marL="285750" marR="0" rtl="0" algn="l">
              <a:lnSpc>
                <a:spcPct val="80000"/>
              </a:lnSpc>
              <a:spcBef>
                <a:spcPts val="0"/>
              </a:spcBef>
              <a:spcAft>
                <a:spcPts val="0"/>
              </a:spcAft>
              <a:buClr>
                <a:schemeClr val="accent1"/>
              </a:buClr>
              <a:buSzPts val="100"/>
              <a:buFont typeface="Arial"/>
              <a:buChar char="•"/>
            </a:pPr>
            <a:r>
              <a:rPr b="0" i="0" lang="en-US" sz="1800" u="none" cap="none" strike="noStrike">
                <a:solidFill>
                  <a:srgbClr val="262626"/>
                </a:solidFill>
                <a:latin typeface="Arial"/>
                <a:ea typeface="Arial"/>
                <a:cs typeface="Arial"/>
                <a:sym typeface="Arial"/>
              </a:rPr>
              <a:t>Recolectar información acerca de la problemática que se está presentando.</a:t>
            </a:r>
            <a:endParaRPr b="0" i="0" sz="1800" u="none" cap="none" strike="noStrike">
              <a:solidFill>
                <a:schemeClr val="dk1"/>
              </a:solidFill>
              <a:latin typeface="Arial"/>
              <a:ea typeface="Arial"/>
              <a:cs typeface="Arial"/>
              <a:sym typeface="Arial"/>
            </a:endParaRPr>
          </a:p>
          <a:p>
            <a:pPr indent="-238125" lvl="0" marL="285750" marR="0" rtl="0" algn="l">
              <a:lnSpc>
                <a:spcPct val="80000"/>
              </a:lnSpc>
              <a:spcBef>
                <a:spcPts val="900"/>
              </a:spcBef>
              <a:spcAft>
                <a:spcPts val="0"/>
              </a:spcAft>
              <a:buClr>
                <a:schemeClr val="accent1"/>
              </a:buClr>
              <a:buSzPts val="100"/>
              <a:buFont typeface="Arial"/>
              <a:buChar char="•"/>
            </a:pPr>
            <a:r>
              <a:rPr b="0" i="0" lang="en-US" sz="1800" u="none" cap="none" strike="noStrike">
                <a:solidFill>
                  <a:srgbClr val="262626"/>
                </a:solidFill>
                <a:latin typeface="Arial"/>
                <a:ea typeface="Arial"/>
                <a:cs typeface="Arial"/>
                <a:sym typeface="Arial"/>
              </a:rPr>
              <a:t>Tomar evidencia visual de la problemática de parqueadero.</a:t>
            </a:r>
            <a:endParaRPr b="0" i="0" sz="1800" u="none" cap="none" strike="noStrike">
              <a:solidFill>
                <a:schemeClr val="dk1"/>
              </a:solidFill>
              <a:latin typeface="Arial"/>
              <a:ea typeface="Arial"/>
              <a:cs typeface="Arial"/>
              <a:sym typeface="Arial"/>
            </a:endParaRPr>
          </a:p>
          <a:p>
            <a:pPr indent="-238125" lvl="0" marL="285750" marR="0" rtl="0" algn="l">
              <a:lnSpc>
                <a:spcPct val="80000"/>
              </a:lnSpc>
              <a:spcBef>
                <a:spcPts val="900"/>
              </a:spcBef>
              <a:spcAft>
                <a:spcPts val="0"/>
              </a:spcAft>
              <a:buClr>
                <a:schemeClr val="accent1"/>
              </a:buClr>
              <a:buSzPts val="100"/>
              <a:buFont typeface="Arial"/>
              <a:buChar char="•"/>
            </a:pPr>
            <a:r>
              <a:rPr b="0" i="0" lang="en-US" sz="1800" u="none" cap="none" strike="noStrike">
                <a:solidFill>
                  <a:srgbClr val="262626"/>
                </a:solidFill>
                <a:latin typeface="Arial"/>
                <a:ea typeface="Arial"/>
                <a:cs typeface="Arial"/>
                <a:sym typeface="Arial"/>
              </a:rPr>
              <a:t>Analizar el problema y sus principales afectados.</a:t>
            </a:r>
            <a:endParaRPr b="0" i="0" sz="1800" u="none" cap="none" strike="noStrike">
              <a:solidFill>
                <a:schemeClr val="dk1"/>
              </a:solidFill>
              <a:latin typeface="Arial"/>
              <a:ea typeface="Arial"/>
              <a:cs typeface="Arial"/>
              <a:sym typeface="Arial"/>
            </a:endParaRPr>
          </a:p>
          <a:p>
            <a:pPr indent="-238125" lvl="0" marL="285750" marR="0" rtl="0" algn="l">
              <a:lnSpc>
                <a:spcPct val="80000"/>
              </a:lnSpc>
              <a:spcBef>
                <a:spcPts val="900"/>
              </a:spcBef>
              <a:spcAft>
                <a:spcPts val="0"/>
              </a:spcAft>
              <a:buClr>
                <a:schemeClr val="accent1"/>
              </a:buClr>
              <a:buSzPts val="100"/>
              <a:buFont typeface="Arial"/>
              <a:buChar char="•"/>
            </a:pPr>
            <a:r>
              <a:rPr b="0" i="0" lang="en-US" sz="1800" u="none" cap="none" strike="noStrike">
                <a:solidFill>
                  <a:srgbClr val="262626"/>
                </a:solidFill>
                <a:latin typeface="Arial"/>
                <a:ea typeface="Arial"/>
                <a:cs typeface="Arial"/>
                <a:sym typeface="Arial"/>
              </a:rPr>
              <a:t>Planificar el sistema automatizado y su interacción con el personal que lo va a manejar.</a:t>
            </a:r>
            <a:endParaRPr b="0" i="0" sz="1800" u="none" cap="none" strike="noStrike">
              <a:solidFill>
                <a:schemeClr val="dk1"/>
              </a:solidFill>
              <a:latin typeface="Arial"/>
              <a:ea typeface="Arial"/>
              <a:cs typeface="Arial"/>
              <a:sym typeface="Arial"/>
            </a:endParaRPr>
          </a:p>
          <a:p>
            <a:pPr indent="-238125" lvl="0" marL="285750" marR="0" rtl="0" algn="l">
              <a:lnSpc>
                <a:spcPct val="80000"/>
              </a:lnSpc>
              <a:spcBef>
                <a:spcPts val="900"/>
              </a:spcBef>
              <a:spcAft>
                <a:spcPts val="0"/>
              </a:spcAft>
              <a:buClr>
                <a:schemeClr val="accent1"/>
              </a:buClr>
              <a:buSzPts val="100"/>
              <a:buFont typeface="Arial"/>
              <a:buChar char="•"/>
            </a:pPr>
            <a:r>
              <a:rPr b="0" i="0" lang="en-US" sz="1800" u="none" cap="none" strike="noStrike">
                <a:solidFill>
                  <a:srgbClr val="262626"/>
                </a:solidFill>
                <a:latin typeface="Arial"/>
                <a:ea typeface="Arial"/>
                <a:cs typeface="Arial"/>
                <a:sym typeface="Arial"/>
              </a:rPr>
              <a:t>Diseñar el software para la organización del parqueadero.</a:t>
            </a:r>
            <a:endParaRPr b="0" i="0" sz="1800" u="none" cap="none" strike="noStrike">
              <a:solidFill>
                <a:schemeClr val="dk1"/>
              </a:solidFill>
              <a:latin typeface="Arial"/>
              <a:ea typeface="Arial"/>
              <a:cs typeface="Arial"/>
              <a:sym typeface="Arial"/>
            </a:endParaRPr>
          </a:p>
          <a:p>
            <a:pPr indent="-238125" lvl="0" marL="285750" marR="0" rtl="0" algn="l">
              <a:lnSpc>
                <a:spcPct val="80000"/>
              </a:lnSpc>
              <a:spcBef>
                <a:spcPts val="900"/>
              </a:spcBef>
              <a:spcAft>
                <a:spcPts val="0"/>
              </a:spcAft>
              <a:buClr>
                <a:schemeClr val="accent1"/>
              </a:buClr>
              <a:buSzPts val="100"/>
              <a:buFont typeface="Arial"/>
              <a:buChar char="•"/>
            </a:pPr>
            <a:r>
              <a:rPr b="0" i="0" lang="en-US" sz="1800" u="none" cap="none" strike="noStrike">
                <a:solidFill>
                  <a:srgbClr val="262626"/>
                </a:solidFill>
                <a:latin typeface="Arial"/>
                <a:ea typeface="Arial"/>
                <a:cs typeface="Arial"/>
                <a:sym typeface="Arial"/>
              </a:rPr>
              <a:t>Buscar el método de desarrollo ágil que mejor se adapte a nuestro proyecto.</a:t>
            </a:r>
            <a:endParaRPr b="0" i="0" sz="1800" u="none" cap="none" strike="noStrike">
              <a:solidFill>
                <a:schemeClr val="dk1"/>
              </a:solidFill>
              <a:latin typeface="Arial"/>
              <a:ea typeface="Arial"/>
              <a:cs typeface="Arial"/>
              <a:sym typeface="Arial"/>
            </a:endParaRPr>
          </a:p>
          <a:p>
            <a:pPr indent="-238125" lvl="0" marL="285750" marR="0" rtl="0" algn="l">
              <a:lnSpc>
                <a:spcPct val="80000"/>
              </a:lnSpc>
              <a:spcBef>
                <a:spcPts val="900"/>
              </a:spcBef>
              <a:spcAft>
                <a:spcPts val="0"/>
              </a:spcAft>
              <a:buClr>
                <a:schemeClr val="accent1"/>
              </a:buClr>
              <a:buSzPts val="100"/>
              <a:buFont typeface="Arial"/>
              <a:buChar char="•"/>
            </a:pPr>
            <a:r>
              <a:rPr b="0" i="0" lang="en-US" sz="1800" u="none" cap="none" strike="noStrike">
                <a:solidFill>
                  <a:srgbClr val="262626"/>
                </a:solidFill>
                <a:latin typeface="Arial"/>
                <a:ea typeface="Arial"/>
                <a:cs typeface="Arial"/>
                <a:sym typeface="Arial"/>
              </a:rPr>
              <a:t>Desarrollar un aplicativo que mejore el método de parqueo actual.</a:t>
            </a:r>
            <a:endParaRPr b="0" i="0" sz="1800" u="none" cap="none" strike="noStrike">
              <a:solidFill>
                <a:schemeClr val="dk1"/>
              </a:solidFill>
              <a:latin typeface="Arial"/>
              <a:ea typeface="Arial"/>
              <a:cs typeface="Arial"/>
              <a:sym typeface="Arial"/>
            </a:endParaRPr>
          </a:p>
          <a:p>
            <a:pPr indent="-238125" lvl="0" marL="285750" marR="0" rtl="0" algn="l">
              <a:lnSpc>
                <a:spcPct val="80000"/>
              </a:lnSpc>
              <a:spcBef>
                <a:spcPts val="900"/>
              </a:spcBef>
              <a:spcAft>
                <a:spcPts val="0"/>
              </a:spcAft>
              <a:buClr>
                <a:schemeClr val="accent1"/>
              </a:buClr>
              <a:buSzPts val="100"/>
              <a:buFont typeface="Arial"/>
              <a:buChar char="•"/>
            </a:pPr>
            <a:r>
              <a:rPr b="0" i="0" lang="en-US" sz="1800" u="none" cap="none" strike="noStrike">
                <a:solidFill>
                  <a:srgbClr val="262626"/>
                </a:solidFill>
                <a:latin typeface="Arial"/>
                <a:ea typeface="Arial"/>
                <a:cs typeface="Arial"/>
                <a:sym typeface="Arial"/>
              </a:rPr>
              <a:t>Realizar pruebas y verificaciones de posibles errores sobre el aplicativo. </a:t>
            </a:r>
            <a:endParaRPr b="0" i="0" sz="1800" u="none" cap="none" strike="noStrike">
              <a:solidFill>
                <a:schemeClr val="dk1"/>
              </a:solidFill>
              <a:latin typeface="Arial"/>
              <a:ea typeface="Arial"/>
              <a:cs typeface="Arial"/>
              <a:sym typeface="Arial"/>
            </a:endParaRPr>
          </a:p>
          <a:p>
            <a:pPr indent="-238125" lvl="0" marL="285750" marR="0" rtl="0" algn="l">
              <a:lnSpc>
                <a:spcPct val="80000"/>
              </a:lnSpc>
              <a:spcBef>
                <a:spcPts val="900"/>
              </a:spcBef>
              <a:spcAft>
                <a:spcPts val="0"/>
              </a:spcAft>
              <a:buClr>
                <a:schemeClr val="accent1"/>
              </a:buClr>
              <a:buSzPts val="100"/>
              <a:buFont typeface="Arial"/>
              <a:buChar char="•"/>
            </a:pPr>
            <a:r>
              <a:rPr b="0" i="0" lang="en-US" sz="1800" u="none" cap="none" strike="noStrike">
                <a:solidFill>
                  <a:srgbClr val="262626"/>
                </a:solidFill>
                <a:latin typeface="Arial"/>
                <a:ea typeface="Arial"/>
                <a:cs typeface="Arial"/>
                <a:sym typeface="Arial"/>
              </a:rPr>
              <a:t>Entregar el producto finalizado.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8" name="Shape 358"/>
        <p:cNvGrpSpPr/>
        <p:nvPr/>
      </p:nvGrpSpPr>
      <p:grpSpPr>
        <a:xfrm>
          <a:off x="0" y="0"/>
          <a:ext cx="0" cy="0"/>
          <a:chOff x="0" y="0"/>
          <a:chExt cx="0" cy="0"/>
        </a:xfrm>
      </p:grpSpPr>
      <p:sp>
        <p:nvSpPr>
          <p:cNvPr id="359" name="Google Shape;359;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Diagrama De Salida Del Parqueadero</a:t>
            </a:r>
            <a:endParaRPr/>
          </a:p>
        </p:txBody>
      </p:sp>
      <p:pic>
        <p:nvPicPr>
          <p:cNvPr id="360" name="Google Shape;360;p53"/>
          <p:cNvPicPr preferRelativeResize="0"/>
          <p:nvPr>
            <p:ph idx="1" type="body"/>
          </p:nvPr>
        </p:nvPicPr>
        <p:blipFill rotWithShape="1">
          <a:blip r:embed="rId3">
            <a:alphaModFix/>
          </a:blip>
          <a:srcRect b="0" l="0" r="0" t="0"/>
          <a:stretch/>
        </p:blipFill>
        <p:spPr>
          <a:xfrm>
            <a:off x="714375" y="1589087"/>
            <a:ext cx="7715250" cy="50133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Diccionario de Datos</a:t>
            </a:r>
            <a:endParaRPr/>
          </a:p>
        </p:txBody>
      </p:sp>
      <p:sp>
        <p:nvSpPr>
          <p:cNvPr id="366" name="Google Shape;366;p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Administrador Master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Administrador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Cliente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Vehículo</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Registro</a:t>
            </a:r>
            <a:endParaRPr/>
          </a:p>
        </p:txBody>
      </p:sp>
      <p:sp>
        <p:nvSpPr>
          <p:cNvPr id="367" name="Google Shape;367;p54"/>
          <p:cNvSpPr/>
          <p:nvPr/>
        </p:nvSpPr>
        <p:spPr>
          <a:xfrm>
            <a:off x="7740650" y="1773237"/>
            <a:ext cx="360362" cy="360362"/>
          </a:xfrm>
          <a:custGeom>
            <a:pathLst>
              <a:path extrusionOk="0" h="120000" w="120000">
                <a:moveTo>
                  <a:pt x="0" y="0"/>
                </a:moveTo>
                <a:lnTo>
                  <a:pt x="120000" y="0"/>
                </a:lnTo>
                <a:lnTo>
                  <a:pt x="120000" y="120000"/>
                </a:lnTo>
                <a:lnTo>
                  <a:pt x="0" y="120000"/>
                </a:lnTo>
                <a:close/>
                <a:moveTo>
                  <a:pt x="105000" y="60000"/>
                </a:moveTo>
                <a:lnTo>
                  <a:pt x="15000" y="15000"/>
                </a:lnTo>
                <a:lnTo>
                  <a:pt x="15000" y="105000"/>
                </a:lnTo>
                <a:close/>
              </a:path>
              <a:path extrusionOk="0" fill="darken" h="120000" w="120000">
                <a:moveTo>
                  <a:pt x="105000" y="60000"/>
                </a:moveTo>
                <a:lnTo>
                  <a:pt x="15000" y="15000"/>
                </a:lnTo>
                <a:lnTo>
                  <a:pt x="15000" y="105000"/>
                </a:lnTo>
                <a:close/>
              </a:path>
              <a:path extrusionOk="0" fill="none" h="120000" w="120000">
                <a:moveTo>
                  <a:pt x="105000" y="60000"/>
                </a:moveTo>
                <a:lnTo>
                  <a:pt x="15000" y="105000"/>
                </a:lnTo>
                <a:lnTo>
                  <a:pt x="15000" y="15000"/>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8" name="Google Shape;368;p54"/>
          <p:cNvSpPr/>
          <p:nvPr/>
        </p:nvSpPr>
        <p:spPr>
          <a:xfrm>
            <a:off x="7740650" y="2366962"/>
            <a:ext cx="360362" cy="431800"/>
          </a:xfrm>
          <a:custGeom>
            <a:pathLst>
              <a:path extrusionOk="0" h="120000" w="120000">
                <a:moveTo>
                  <a:pt x="0" y="0"/>
                </a:moveTo>
                <a:lnTo>
                  <a:pt x="120000" y="0"/>
                </a:lnTo>
                <a:lnTo>
                  <a:pt x="120000" y="120000"/>
                </a:lnTo>
                <a:lnTo>
                  <a:pt x="0" y="120000"/>
                </a:lnTo>
                <a:close/>
                <a:moveTo>
                  <a:pt x="105000" y="60000"/>
                </a:moveTo>
                <a:lnTo>
                  <a:pt x="15000" y="22445"/>
                </a:lnTo>
                <a:lnTo>
                  <a:pt x="15000" y="97555"/>
                </a:lnTo>
                <a:close/>
              </a:path>
              <a:path extrusionOk="0" fill="darken" h="120000" w="120000">
                <a:moveTo>
                  <a:pt x="105000" y="60000"/>
                </a:moveTo>
                <a:lnTo>
                  <a:pt x="15000" y="22445"/>
                </a:lnTo>
                <a:lnTo>
                  <a:pt x="15000" y="97555"/>
                </a:lnTo>
                <a:close/>
              </a:path>
              <a:path extrusionOk="0" fill="none" h="120000" w="120000">
                <a:moveTo>
                  <a:pt x="105000" y="60000"/>
                </a:moveTo>
                <a:lnTo>
                  <a:pt x="15000" y="97555"/>
                </a:lnTo>
                <a:lnTo>
                  <a:pt x="15000" y="22445"/>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9" name="Google Shape;369;p54"/>
          <p:cNvSpPr/>
          <p:nvPr/>
        </p:nvSpPr>
        <p:spPr>
          <a:xfrm>
            <a:off x="7740650" y="3033712"/>
            <a:ext cx="360362" cy="358775"/>
          </a:xfrm>
          <a:custGeom>
            <a:pathLst>
              <a:path extrusionOk="0" h="120000" w="120000">
                <a:moveTo>
                  <a:pt x="0" y="0"/>
                </a:moveTo>
                <a:lnTo>
                  <a:pt x="120000" y="0"/>
                </a:lnTo>
                <a:lnTo>
                  <a:pt x="120000" y="120000"/>
                </a:lnTo>
                <a:lnTo>
                  <a:pt x="0" y="120000"/>
                </a:lnTo>
                <a:close/>
                <a:moveTo>
                  <a:pt x="104802" y="60000"/>
                </a:moveTo>
                <a:lnTo>
                  <a:pt x="15198" y="15000"/>
                </a:lnTo>
                <a:lnTo>
                  <a:pt x="15198" y="105000"/>
                </a:lnTo>
                <a:close/>
              </a:path>
              <a:path extrusionOk="0" fill="darken" h="120000" w="120000">
                <a:moveTo>
                  <a:pt x="104802" y="60000"/>
                </a:moveTo>
                <a:lnTo>
                  <a:pt x="15198" y="15000"/>
                </a:lnTo>
                <a:lnTo>
                  <a:pt x="15198" y="105000"/>
                </a:lnTo>
                <a:close/>
              </a:path>
              <a:path extrusionOk="0" fill="none" h="120000" w="120000">
                <a:moveTo>
                  <a:pt x="104802" y="60000"/>
                </a:moveTo>
                <a:lnTo>
                  <a:pt x="15198" y="105000"/>
                </a:lnTo>
                <a:lnTo>
                  <a:pt x="15198" y="15000"/>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0" name="Google Shape;370;p54"/>
          <p:cNvSpPr/>
          <p:nvPr/>
        </p:nvSpPr>
        <p:spPr>
          <a:xfrm>
            <a:off x="7754937" y="3562350"/>
            <a:ext cx="360362" cy="433387"/>
          </a:xfrm>
          <a:custGeom>
            <a:pathLst>
              <a:path extrusionOk="0" h="120000" w="120000">
                <a:moveTo>
                  <a:pt x="0" y="0"/>
                </a:moveTo>
                <a:lnTo>
                  <a:pt x="120000" y="0"/>
                </a:lnTo>
                <a:lnTo>
                  <a:pt x="120000" y="120000"/>
                </a:lnTo>
                <a:lnTo>
                  <a:pt x="0" y="120000"/>
                </a:lnTo>
                <a:close/>
                <a:moveTo>
                  <a:pt x="105000" y="60000"/>
                </a:moveTo>
                <a:lnTo>
                  <a:pt x="15000" y="22582"/>
                </a:lnTo>
                <a:lnTo>
                  <a:pt x="15000" y="97418"/>
                </a:lnTo>
                <a:close/>
              </a:path>
              <a:path extrusionOk="0" fill="darken" h="120000" w="120000">
                <a:moveTo>
                  <a:pt x="105000" y="60000"/>
                </a:moveTo>
                <a:lnTo>
                  <a:pt x="15000" y="22582"/>
                </a:lnTo>
                <a:lnTo>
                  <a:pt x="15000" y="97418"/>
                </a:lnTo>
                <a:close/>
              </a:path>
              <a:path extrusionOk="0" fill="none" h="120000" w="120000">
                <a:moveTo>
                  <a:pt x="105000" y="60000"/>
                </a:moveTo>
                <a:lnTo>
                  <a:pt x="15000" y="97418"/>
                </a:lnTo>
                <a:lnTo>
                  <a:pt x="15000" y="22582"/>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1" name="Google Shape;371;p54"/>
          <p:cNvSpPr/>
          <p:nvPr/>
        </p:nvSpPr>
        <p:spPr>
          <a:xfrm>
            <a:off x="7720012" y="4049712"/>
            <a:ext cx="431800" cy="358775"/>
          </a:xfrm>
          <a:custGeom>
            <a:pathLst>
              <a:path extrusionOk="0" h="120000" w="120000">
                <a:moveTo>
                  <a:pt x="0" y="0"/>
                </a:moveTo>
                <a:lnTo>
                  <a:pt x="120000" y="0"/>
                </a:lnTo>
                <a:lnTo>
                  <a:pt x="120000" y="120000"/>
                </a:lnTo>
                <a:lnTo>
                  <a:pt x="0" y="120000"/>
                </a:lnTo>
                <a:close/>
                <a:moveTo>
                  <a:pt x="97390" y="60000"/>
                </a:moveTo>
                <a:lnTo>
                  <a:pt x="22610" y="15000"/>
                </a:lnTo>
                <a:lnTo>
                  <a:pt x="22610" y="105000"/>
                </a:lnTo>
                <a:close/>
              </a:path>
              <a:path extrusionOk="0" fill="darken" h="120000" w="120000">
                <a:moveTo>
                  <a:pt x="97390" y="60000"/>
                </a:moveTo>
                <a:lnTo>
                  <a:pt x="22610" y="15000"/>
                </a:lnTo>
                <a:lnTo>
                  <a:pt x="22610" y="105000"/>
                </a:lnTo>
                <a:close/>
              </a:path>
              <a:path extrusionOk="0" fill="none" h="120000" w="120000">
                <a:moveTo>
                  <a:pt x="97390" y="60000"/>
                </a:moveTo>
                <a:lnTo>
                  <a:pt x="22610" y="105000"/>
                </a:lnTo>
                <a:lnTo>
                  <a:pt x="22610" y="15000"/>
                </a:lnTo>
                <a:close/>
              </a:path>
              <a:path extrusionOk="0" fill="none" h="120000" w="120000">
                <a:moveTo>
                  <a:pt x="0" y="0"/>
                </a:moveTo>
                <a:lnTo>
                  <a:pt x="120000" y="0"/>
                </a:lnTo>
                <a:lnTo>
                  <a:pt x="120000" y="120000"/>
                </a:lnTo>
                <a:lnTo>
                  <a:pt x="0" y="120000"/>
                </a:ln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5" name="Shape 375"/>
        <p:cNvGrpSpPr/>
        <p:nvPr/>
      </p:nvGrpSpPr>
      <p:grpSpPr>
        <a:xfrm>
          <a:off x="0" y="0"/>
          <a:ext cx="0" cy="0"/>
          <a:chOff x="0" y="0"/>
          <a:chExt cx="0" cy="0"/>
        </a:xfrm>
      </p:grpSpPr>
      <p:sp>
        <p:nvSpPr>
          <p:cNvPr id="376" name="Google Shape;376;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Administrador Master</a:t>
            </a:r>
            <a:endParaRPr/>
          </a:p>
        </p:txBody>
      </p:sp>
      <p:pic>
        <p:nvPicPr>
          <p:cNvPr id="377" name="Google Shape;377;p55"/>
          <p:cNvPicPr preferRelativeResize="0"/>
          <p:nvPr>
            <p:ph idx="1" type="body"/>
          </p:nvPr>
        </p:nvPicPr>
        <p:blipFill rotWithShape="1">
          <a:blip r:embed="rId3">
            <a:alphaModFix/>
          </a:blip>
          <a:srcRect b="0" l="0" r="0" t="0"/>
          <a:stretch/>
        </p:blipFill>
        <p:spPr>
          <a:xfrm>
            <a:off x="1042987" y="1773237"/>
            <a:ext cx="7423150" cy="367188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1" name="Shape 381"/>
        <p:cNvGrpSpPr/>
        <p:nvPr/>
      </p:nvGrpSpPr>
      <p:grpSpPr>
        <a:xfrm>
          <a:off x="0" y="0"/>
          <a:ext cx="0" cy="0"/>
          <a:chOff x="0" y="0"/>
          <a:chExt cx="0" cy="0"/>
        </a:xfrm>
      </p:grpSpPr>
      <p:sp>
        <p:nvSpPr>
          <p:cNvPr id="382" name="Google Shape;382;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Administrador</a:t>
            </a:r>
            <a:endParaRPr/>
          </a:p>
        </p:txBody>
      </p:sp>
      <p:pic>
        <p:nvPicPr>
          <p:cNvPr id="383" name="Google Shape;383;p56"/>
          <p:cNvPicPr preferRelativeResize="0"/>
          <p:nvPr>
            <p:ph idx="1" type="body"/>
          </p:nvPr>
        </p:nvPicPr>
        <p:blipFill rotWithShape="1">
          <a:blip r:embed="rId3">
            <a:alphaModFix/>
          </a:blip>
          <a:srcRect b="0" l="0" r="0" t="0"/>
          <a:stretch/>
        </p:blipFill>
        <p:spPr>
          <a:xfrm>
            <a:off x="760412" y="1989137"/>
            <a:ext cx="7623175" cy="37433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7" name="Shape 387"/>
        <p:cNvGrpSpPr/>
        <p:nvPr/>
      </p:nvGrpSpPr>
      <p:grpSpPr>
        <a:xfrm>
          <a:off x="0" y="0"/>
          <a:ext cx="0" cy="0"/>
          <a:chOff x="0" y="0"/>
          <a:chExt cx="0" cy="0"/>
        </a:xfrm>
      </p:grpSpPr>
      <p:sp>
        <p:nvSpPr>
          <p:cNvPr id="388" name="Google Shape;388;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Cliente</a:t>
            </a:r>
            <a:endParaRPr/>
          </a:p>
        </p:txBody>
      </p:sp>
      <p:pic>
        <p:nvPicPr>
          <p:cNvPr id="389" name="Google Shape;389;p57"/>
          <p:cNvPicPr preferRelativeResize="0"/>
          <p:nvPr>
            <p:ph idx="1" type="body"/>
          </p:nvPr>
        </p:nvPicPr>
        <p:blipFill rotWithShape="1">
          <a:blip r:embed="rId3">
            <a:alphaModFix/>
          </a:blip>
          <a:srcRect b="0" l="0" r="0" t="0"/>
          <a:stretch/>
        </p:blipFill>
        <p:spPr>
          <a:xfrm>
            <a:off x="987425" y="2492375"/>
            <a:ext cx="7680325" cy="25209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3" name="Shape 393"/>
        <p:cNvGrpSpPr/>
        <p:nvPr/>
      </p:nvGrpSpPr>
      <p:grpSpPr>
        <a:xfrm>
          <a:off x="0" y="0"/>
          <a:ext cx="0" cy="0"/>
          <a:chOff x="0" y="0"/>
          <a:chExt cx="0" cy="0"/>
        </a:xfrm>
      </p:grpSpPr>
      <p:sp>
        <p:nvSpPr>
          <p:cNvPr id="394" name="Google Shape;394;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Vehículo</a:t>
            </a:r>
            <a:endParaRPr/>
          </a:p>
        </p:txBody>
      </p:sp>
      <p:pic>
        <p:nvPicPr>
          <p:cNvPr id="395" name="Google Shape;395;p58"/>
          <p:cNvPicPr preferRelativeResize="0"/>
          <p:nvPr>
            <p:ph idx="1" type="body"/>
          </p:nvPr>
        </p:nvPicPr>
        <p:blipFill rotWithShape="1">
          <a:blip r:embed="rId3">
            <a:alphaModFix/>
          </a:blip>
          <a:srcRect b="0" l="0" r="0" t="0"/>
          <a:stretch/>
        </p:blipFill>
        <p:spPr>
          <a:xfrm>
            <a:off x="212725" y="2492375"/>
            <a:ext cx="8718550" cy="172878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9" name="Shape 399"/>
        <p:cNvGrpSpPr/>
        <p:nvPr/>
      </p:nvGrpSpPr>
      <p:grpSpPr>
        <a:xfrm>
          <a:off x="0" y="0"/>
          <a:ext cx="0" cy="0"/>
          <a:chOff x="0" y="0"/>
          <a:chExt cx="0" cy="0"/>
        </a:xfrm>
      </p:grpSpPr>
      <p:sp>
        <p:nvSpPr>
          <p:cNvPr id="400" name="Google Shape;400;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Registro</a:t>
            </a:r>
            <a:endParaRPr/>
          </a:p>
        </p:txBody>
      </p:sp>
      <p:pic>
        <p:nvPicPr>
          <p:cNvPr id="401" name="Google Shape;401;p59"/>
          <p:cNvPicPr preferRelativeResize="0"/>
          <p:nvPr>
            <p:ph idx="1" type="body"/>
          </p:nvPr>
        </p:nvPicPr>
        <p:blipFill rotWithShape="1">
          <a:blip r:embed="rId3">
            <a:alphaModFix/>
          </a:blip>
          <a:srcRect b="0" l="0" r="0" t="0"/>
          <a:stretch/>
        </p:blipFill>
        <p:spPr>
          <a:xfrm>
            <a:off x="611187" y="2636837"/>
            <a:ext cx="8304212" cy="19446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9"/>
          <p:cNvSpPr txBox="1"/>
          <p:nvPr/>
        </p:nvSpPr>
        <p:spPr>
          <a:xfrm>
            <a:off x="1116012" y="836612"/>
            <a:ext cx="6054725" cy="523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2800"/>
              <a:buFont typeface="Garamond"/>
              <a:buNone/>
            </a:pPr>
            <a:r>
              <a:rPr b="0" i="0" lang="en-US" sz="2800" u="none" cap="none" strike="noStrike">
                <a:solidFill>
                  <a:srgbClr val="262626"/>
                </a:solidFill>
                <a:latin typeface="Garamond"/>
                <a:ea typeface="Garamond"/>
                <a:cs typeface="Garamond"/>
                <a:sym typeface="Garamond"/>
              </a:rPr>
              <a:t>PLANTEAMIENTO DEL PROBLEMA</a:t>
            </a:r>
            <a:endParaRPr/>
          </a:p>
        </p:txBody>
      </p:sp>
      <p:sp>
        <p:nvSpPr>
          <p:cNvPr id="61" name="Google Shape;61;p9"/>
          <p:cNvSpPr txBox="1"/>
          <p:nvPr/>
        </p:nvSpPr>
        <p:spPr>
          <a:xfrm>
            <a:off x="900112" y="2133600"/>
            <a:ext cx="7200900" cy="3543300"/>
          </a:xfrm>
          <a:prstGeom prst="rect">
            <a:avLst/>
          </a:prstGeom>
          <a:noFill/>
          <a:ln>
            <a:noFill/>
          </a:ln>
        </p:spPr>
        <p:txBody>
          <a:bodyPr anchorCtr="0" anchor="t" bIns="45700" lIns="91425" spcFirstLastPara="1" rIns="91425" wrap="square" tIns="45700">
            <a:noAutofit/>
          </a:bodyPr>
          <a:lstStyle/>
          <a:p>
            <a:pPr indent="-236537" lvl="0" marL="285750" marR="0" rtl="0" algn="l">
              <a:lnSpc>
                <a:spcPct val="100000"/>
              </a:lnSpc>
              <a:spcBef>
                <a:spcPts val="0"/>
              </a:spcBef>
              <a:spcAft>
                <a:spcPts val="0"/>
              </a:spcAft>
              <a:buClr>
                <a:schemeClr val="accent1"/>
              </a:buClr>
              <a:buSzPts val="200"/>
              <a:buFont typeface="Arial"/>
              <a:buChar char="•"/>
            </a:pPr>
            <a:r>
              <a:rPr b="0" i="0" lang="en-US" sz="1800" u="none" cap="none" strike="noStrike">
                <a:solidFill>
                  <a:srgbClr val="262626"/>
                </a:solidFill>
                <a:latin typeface="Arial"/>
                <a:ea typeface="Arial"/>
                <a:cs typeface="Arial"/>
                <a:sym typeface="Arial"/>
              </a:rPr>
              <a:t>La sede Colombia del centro de electricidad, electrónica y telecomunicaciones se ve envuelto en un problema de organización en el parqueadero ya que se cuenta con una seguridad mínima, ya que hay un guarda de seguridad que lleva el control visual de ingreso y salida sin tener ningún control de forma sistematizada y eficaz, el único control sistematizado que se lleva es la ayuda visual de una cámara. </a:t>
            </a:r>
            <a:endParaRPr b="0" i="0" sz="1800" u="none" cap="none" strike="noStrike">
              <a:solidFill>
                <a:schemeClr val="dk1"/>
              </a:solidFill>
              <a:latin typeface="Arial"/>
              <a:ea typeface="Arial"/>
              <a:cs typeface="Arial"/>
              <a:sym typeface="Arial"/>
            </a:endParaRPr>
          </a:p>
          <a:p>
            <a:pPr indent="-236537" lvl="0" marL="285750" marR="0" rtl="0" algn="l">
              <a:lnSpc>
                <a:spcPct val="100000"/>
              </a:lnSpc>
              <a:spcBef>
                <a:spcPts val="1000"/>
              </a:spcBef>
              <a:spcAft>
                <a:spcPts val="0"/>
              </a:spcAft>
              <a:buClr>
                <a:schemeClr val="accent1"/>
              </a:buClr>
              <a:buSzPts val="200"/>
              <a:buFont typeface="Arial"/>
              <a:buChar char="•"/>
            </a:pPr>
            <a:r>
              <a:rPr b="0" i="0" lang="en-US" sz="1800" u="none" cap="none" strike="noStrike">
                <a:solidFill>
                  <a:srgbClr val="262626"/>
                </a:solidFill>
                <a:latin typeface="Arial"/>
                <a:ea typeface="Arial"/>
                <a:cs typeface="Arial"/>
                <a:sym typeface="Arial"/>
              </a:rPr>
              <a:t>Debido al aumento de la movilización a través de vehículos (Motocicletas y bicicletas) por parte de los aprendices e instructores en la sede Colombia se ha visto en una problemática de sobrecupo en el área de parqueadero, teniendo un registro de ingreso y salida nulo.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0"/>
          <p:cNvSpPr txBox="1"/>
          <p:nvPr/>
        </p:nvSpPr>
        <p:spPr>
          <a:xfrm>
            <a:off x="1547812" y="1268412"/>
            <a:ext cx="6048375"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2400"/>
              <a:buFont typeface="Garamond"/>
              <a:buNone/>
            </a:pPr>
            <a:r>
              <a:rPr b="0" i="0" lang="en-US" sz="2400" u="none" cap="none" strike="noStrike">
                <a:solidFill>
                  <a:srgbClr val="262626"/>
                </a:solidFill>
                <a:latin typeface="Garamond"/>
                <a:ea typeface="Garamond"/>
                <a:cs typeface="Garamond"/>
                <a:sym typeface="Garamond"/>
              </a:rPr>
              <a:t>ALCANCE DEL PROYECTO</a:t>
            </a:r>
            <a:endParaRPr/>
          </a:p>
        </p:txBody>
      </p:sp>
      <p:sp>
        <p:nvSpPr>
          <p:cNvPr id="67" name="Google Shape;67;p10"/>
          <p:cNvSpPr txBox="1"/>
          <p:nvPr/>
        </p:nvSpPr>
        <p:spPr>
          <a:xfrm>
            <a:off x="539750" y="2205037"/>
            <a:ext cx="8351837" cy="923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62626"/>
              </a:buClr>
              <a:buSzPts val="1800"/>
              <a:buFont typeface="Arial"/>
              <a:buNone/>
            </a:pPr>
            <a:r>
              <a:rPr b="0" i="0" lang="en-US" sz="1800" u="none" cap="none" strike="noStrike">
                <a:solidFill>
                  <a:srgbClr val="262626"/>
                </a:solidFill>
                <a:latin typeface="Arial"/>
                <a:ea typeface="Arial"/>
                <a:cs typeface="Arial"/>
                <a:sym typeface="Arial"/>
              </a:rPr>
              <a:t>El alcance que tenemos en este momento es exclusivamente la sede Colombia ya que los recursos y el tiempo no permiten expandir el proyecto al  igual que el proyecto está enfocado con los recursos de la sede Colombia.</a:t>
            </a:r>
            <a:endParaRPr/>
          </a:p>
        </p:txBody>
      </p:sp>
      <p:sp>
        <p:nvSpPr>
          <p:cNvPr id="68" name="Google Shape;68;p10"/>
          <p:cNvSpPr txBox="1"/>
          <p:nvPr/>
        </p:nvSpPr>
        <p:spPr>
          <a:xfrm>
            <a:off x="539750" y="5300662"/>
            <a:ext cx="8351837" cy="1477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Al contar con un espacio tan reducido en el parqueadero, el limitante mas evidente es el espacio con el que se cuenta para parquear las bicicletas y las motocicletas.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br>
              <a:rPr b="0" i="0" lang="en-US" sz="1800" u="none" cap="none" strike="noStrike">
                <a:solidFill>
                  <a:schemeClr val="dk1"/>
                </a:solidFill>
                <a:latin typeface="Calibri"/>
                <a:ea typeface="Calibri"/>
                <a:cs typeface="Calibri"/>
                <a:sym typeface="Calibri"/>
              </a:rPr>
            </a:br>
            <a:endParaRPr/>
          </a:p>
        </p:txBody>
      </p:sp>
      <p:sp>
        <p:nvSpPr>
          <p:cNvPr id="69" name="Google Shape;69;p10"/>
          <p:cNvSpPr txBox="1"/>
          <p:nvPr/>
        </p:nvSpPr>
        <p:spPr>
          <a:xfrm>
            <a:off x="539750" y="3903662"/>
            <a:ext cx="8351837" cy="101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Garamond"/>
              <a:buNone/>
            </a:pPr>
            <a:r>
              <a:rPr b="0" i="0" lang="en-US" sz="2400" u="none" cap="none" strike="noStrike">
                <a:solidFill>
                  <a:srgbClr val="000000"/>
                </a:solidFill>
                <a:latin typeface="Garamond"/>
                <a:ea typeface="Garamond"/>
                <a:cs typeface="Garamond"/>
                <a:sym typeface="Garamond"/>
              </a:rPr>
              <a:t>LIMITACIONES</a:t>
            </a:r>
            <a:endParaRPr b="0" i="0" sz="2400" u="none" cap="none" strike="noStrike">
              <a:solidFill>
                <a:schemeClr val="dk1"/>
              </a:solidFill>
              <a:latin typeface="Garamond"/>
              <a:ea typeface="Garamond"/>
              <a:cs typeface="Garamond"/>
              <a:sym typeface="Garamond"/>
            </a:endParaRPr>
          </a:p>
          <a:p>
            <a:pPr indent="0" lvl="0" marL="0" marR="0" rtl="0" algn="ctr">
              <a:lnSpc>
                <a:spcPct val="100000"/>
              </a:lnSpc>
              <a:spcBef>
                <a:spcPts val="0"/>
              </a:spcBef>
              <a:spcAft>
                <a:spcPts val="0"/>
              </a:spcAft>
              <a:buClr>
                <a:schemeClr val="dk1"/>
              </a:buClr>
              <a:buSzPts val="1800"/>
              <a:buFont typeface="Calibri"/>
              <a:buNone/>
            </a:pPr>
            <a:br>
              <a:rPr b="0" i="0" lang="en-US" sz="1800" u="none" cap="none" strike="noStrike">
                <a:solidFill>
                  <a:schemeClr val="dk1"/>
                </a:solidFill>
                <a:latin typeface="Calibri"/>
                <a:ea typeface="Calibri"/>
                <a:cs typeface="Calibri"/>
                <a:sym typeface="Calibri"/>
              </a:rPr>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1"/>
          <p:cNvSpPr txBox="1"/>
          <p:nvPr/>
        </p:nvSpPr>
        <p:spPr>
          <a:xfrm>
            <a:off x="1619250" y="692150"/>
            <a:ext cx="5976937" cy="9540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2800"/>
              <a:buFont typeface="Garamond"/>
              <a:buNone/>
            </a:pPr>
            <a:r>
              <a:rPr b="0" i="0" lang="en-US" sz="2800" u="none" cap="none" strike="noStrike">
                <a:solidFill>
                  <a:srgbClr val="262626"/>
                </a:solidFill>
                <a:latin typeface="Garamond"/>
                <a:ea typeface="Garamond"/>
                <a:cs typeface="Garamond"/>
                <a:sym typeface="Garamond"/>
              </a:rPr>
              <a:t>HERRAMIENTAS DE RECOLECCIÓN DE INFORMACIÓN</a:t>
            </a:r>
            <a:endParaRPr/>
          </a:p>
        </p:txBody>
      </p:sp>
      <p:sp>
        <p:nvSpPr>
          <p:cNvPr id="75" name="Google Shape;75;p11"/>
          <p:cNvSpPr txBox="1"/>
          <p:nvPr/>
        </p:nvSpPr>
        <p:spPr>
          <a:xfrm>
            <a:off x="900112" y="2852737"/>
            <a:ext cx="7416800" cy="1477962"/>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chemeClr val="accent1"/>
              </a:buClr>
              <a:buSzPts val="300"/>
              <a:buFont typeface="Arial"/>
              <a:buChar char="•"/>
            </a:pPr>
            <a:r>
              <a:rPr b="0" i="0" lang="en-US" sz="1800" u="none" cap="none" strike="noStrike">
                <a:solidFill>
                  <a:srgbClr val="262626"/>
                </a:solidFill>
                <a:latin typeface="Arial"/>
                <a:ea typeface="Arial"/>
                <a:cs typeface="Arial"/>
                <a:sym typeface="Arial"/>
              </a:rPr>
              <a:t>Nuestras principales herramientas fueron  nuestros equipos celulares en ellos guardamos tanto las preguntas  que realizamos al personal de seguridad y en ellos también tomamos el audio de la entrevista  para poder analizar mejor la problemática y una posible solución.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2"/>
          <p:cNvSpPr txBox="1"/>
          <p:nvPr/>
        </p:nvSpPr>
        <p:spPr>
          <a:xfrm>
            <a:off x="2268537" y="692150"/>
            <a:ext cx="5472112" cy="8318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2400"/>
              <a:buFont typeface="Garamond"/>
              <a:buNone/>
            </a:pPr>
            <a:r>
              <a:rPr b="0" i="0" lang="en-US" sz="2400" u="none" cap="none" strike="noStrike">
                <a:solidFill>
                  <a:srgbClr val="262626"/>
                </a:solidFill>
                <a:latin typeface="Garamond"/>
                <a:ea typeface="Garamond"/>
                <a:cs typeface="Garamond"/>
                <a:sym typeface="Garamond"/>
              </a:rPr>
              <a:t>METODOLOGÍA DE </a:t>
            </a:r>
            <a:r>
              <a:rPr b="0" i="0" lang="en-US" sz="2400" u="none" cap="none" strike="noStrike">
                <a:solidFill>
                  <a:schemeClr val="dk1"/>
                </a:solidFill>
                <a:latin typeface="Garamond"/>
                <a:ea typeface="Garamond"/>
                <a:cs typeface="Garamond"/>
                <a:sym typeface="Garamond"/>
              </a:rPr>
              <a:t>RECOLECCIÓN</a:t>
            </a:r>
            <a:r>
              <a:rPr b="0" i="0" lang="en-US" sz="2400" u="none" cap="none" strike="noStrike">
                <a:solidFill>
                  <a:srgbClr val="262626"/>
                </a:solidFill>
                <a:latin typeface="Garamond"/>
                <a:ea typeface="Garamond"/>
                <a:cs typeface="Garamond"/>
                <a:sym typeface="Garamond"/>
              </a:rPr>
              <a:t> DE INFORMACIÓN</a:t>
            </a:r>
            <a:endParaRPr/>
          </a:p>
        </p:txBody>
      </p:sp>
      <p:sp>
        <p:nvSpPr>
          <p:cNvPr id="81" name="Google Shape;81;p12"/>
          <p:cNvSpPr txBox="1"/>
          <p:nvPr/>
        </p:nvSpPr>
        <p:spPr>
          <a:xfrm>
            <a:off x="900112" y="1927225"/>
            <a:ext cx="7416800" cy="21717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accent1"/>
              </a:buClr>
              <a:buSzPts val="300"/>
              <a:buFont typeface="Arial"/>
              <a:buChar char="•"/>
            </a:pPr>
            <a:r>
              <a:rPr b="1" i="0" lang="en-US" sz="1800" u="none" cap="none" strike="noStrike">
                <a:solidFill>
                  <a:srgbClr val="262626"/>
                </a:solidFill>
                <a:latin typeface="Arial"/>
                <a:ea typeface="Arial"/>
                <a:cs typeface="Arial"/>
                <a:sym typeface="Arial"/>
              </a:rPr>
              <a:t>La entrevista:</a:t>
            </a:r>
            <a:r>
              <a:rPr b="0" i="0" lang="en-US" sz="1800" u="none" cap="none" strike="noStrike">
                <a:solidFill>
                  <a:srgbClr val="262626"/>
                </a:solidFill>
                <a:latin typeface="Arial"/>
                <a:ea typeface="Arial"/>
                <a:cs typeface="Arial"/>
                <a:sym typeface="Arial"/>
              </a:rPr>
              <a:t> Nos pareció una de las mejores formas de ver la problemática más cerca verificando directamente al responsable del cuidado de los vehículos, así podemos saber si a tenido algún tipo de incidencia con esta problemática y poder buscar soluciones de una forma definitiva.</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1000"/>
              </a:spcBef>
              <a:spcAft>
                <a:spcPts val="0"/>
              </a:spcAft>
              <a:buClr>
                <a:schemeClr val="accent1"/>
              </a:buClr>
              <a:buSzPts val="300"/>
              <a:buFont typeface="Arial"/>
              <a:buChar char="•"/>
            </a:pPr>
            <a:r>
              <a:rPr b="0" i="0" lang="en-US" sz="1800" u="none" cap="none" strike="noStrike">
                <a:solidFill>
                  <a:srgbClr val="262626"/>
                </a:solidFill>
                <a:latin typeface="Arial"/>
                <a:ea typeface="Arial"/>
                <a:cs typeface="Arial"/>
                <a:sym typeface="Arial"/>
              </a:rPr>
              <a:t>También utilizamos </a:t>
            </a:r>
            <a:r>
              <a:rPr b="1" i="0" lang="en-US" sz="1800" u="none" cap="none" strike="noStrike">
                <a:solidFill>
                  <a:srgbClr val="262626"/>
                </a:solidFill>
                <a:latin typeface="Arial"/>
                <a:ea typeface="Arial"/>
                <a:cs typeface="Arial"/>
                <a:sym typeface="Arial"/>
              </a:rPr>
              <a:t>la observación </a:t>
            </a:r>
            <a:r>
              <a:rPr b="0" i="0" lang="en-US" sz="1800" u="none" cap="none" strike="noStrike">
                <a:solidFill>
                  <a:srgbClr val="262626"/>
                </a:solidFill>
                <a:latin typeface="Arial"/>
                <a:ea typeface="Arial"/>
                <a:cs typeface="Arial"/>
                <a:sym typeface="Arial"/>
              </a:rPr>
              <a:t>así pudimos ver la problemática de una forma directa, se tomaron fotos como evidencia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_Tema predetermin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