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98" r:id="rId22"/>
    <p:sldId id="296" r:id="rId23"/>
    <p:sldId id="276" r:id="rId24"/>
    <p:sldId id="277" r:id="rId25"/>
    <p:sldId id="278" r:id="rId26"/>
    <p:sldId id="280" r:id="rId27"/>
    <p:sldId id="279" r:id="rId28"/>
    <p:sldId id="283" r:id="rId29"/>
    <p:sldId id="282" r:id="rId30"/>
    <p:sldId id="284" r:id="rId31"/>
    <p:sldId id="285" r:id="rId32"/>
    <p:sldId id="286" r:id="rId33"/>
    <p:sldId id="287" r:id="rId34"/>
    <p:sldId id="295" r:id="rId35"/>
    <p:sldId id="288" r:id="rId36"/>
    <p:sldId id="289" r:id="rId37"/>
    <p:sldId id="291" r:id="rId38"/>
    <p:sldId id="297" r:id="rId39"/>
    <p:sldId id="292" r:id="rId40"/>
    <p:sldId id="293" r:id="rId41"/>
    <p:sldId id="294" r:id="rId4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Quattrocento Sans" panose="020B0604020202020204" charset="0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D04375-B52F-4708-83BB-095FA2779315}">
  <a:tblStyle styleId="{ECD04375-B52F-4708-83BB-095FA27793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98943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9261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61090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2627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17947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73550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2892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60241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8227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510825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8723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11661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2694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09214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17116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2332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21260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513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46937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645473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79348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425942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02805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6092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37822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00045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1098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9701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230294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788125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356612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16855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389106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0195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58546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6932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22680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0568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32645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6408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29147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7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Portada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048" y="3192122"/>
            <a:ext cx="4740951" cy="366587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 l="10521" t="17753" r="14498" b="22946"/>
          <a:stretch/>
        </p:blipFill>
        <p:spPr>
          <a:xfrm>
            <a:off x="0" y="0"/>
            <a:ext cx="927012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109" y="4525925"/>
            <a:ext cx="2319162" cy="1407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80326" y="3357564"/>
            <a:ext cx="2486024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ustrial 2">
  <p:cSld name="Industrial 2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Shape 100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101" name="Shape 101"/>
            <p:cNvSpPr/>
            <p:nvPr/>
          </p:nvSpPr>
          <p:spPr>
            <a:xfrm>
              <a:off x="590550" y="4808482"/>
              <a:ext cx="8553450" cy="1592315"/>
            </a:xfrm>
            <a:prstGeom prst="rect">
              <a:avLst/>
            </a:prstGeom>
            <a:solidFill>
              <a:srgbClr val="080808">
                <a:alpha val="36078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2156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2" name="Shape 102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Shape 103"/>
            <p:cNvPicPr preferRelativeResize="0"/>
            <p:nvPr/>
          </p:nvPicPr>
          <p:blipFill rotWithShape="1">
            <a:blip r:embed="rId4">
              <a:alphaModFix/>
            </a:blip>
            <a:srcRect t="14312" r="17368"/>
            <a:stretch/>
          </p:blipFill>
          <p:spPr>
            <a:xfrm>
              <a:off x="6788150" y="0"/>
              <a:ext cx="2355851" cy="64007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Shape 104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17182" y="2853375"/>
            <a:ext cx="696913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raestructura">
  <p:cSld name="Infraestructura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295" y="-40944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/>
          <p:nvPr/>
        </p:nvSpPr>
        <p:spPr>
          <a:xfrm>
            <a:off x="95534" y="137068"/>
            <a:ext cx="9075762" cy="1756900"/>
          </a:xfrm>
          <a:prstGeom prst="rect">
            <a:avLst/>
          </a:prstGeom>
          <a:solidFill>
            <a:srgbClr val="080808">
              <a:alpha val="36078"/>
            </a:srgbClr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39999" dist="23000" dir="5400000" rotWithShape="0">
              <a:srgbClr val="000000">
                <a:alpha val="3215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0" y="-1270341"/>
            <a:ext cx="3137060" cy="82544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6588" y="-1091937"/>
            <a:ext cx="2996200" cy="783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9396" y="2620366"/>
            <a:ext cx="821992" cy="709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ro">
  <p:cSld name="Agro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07276" y="0"/>
            <a:ext cx="8936719" cy="689894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970891" y="4319751"/>
            <a:ext cx="9639299" cy="1702675"/>
          </a:xfrm>
          <a:prstGeom prst="rect">
            <a:avLst/>
          </a:prstGeom>
          <a:solidFill>
            <a:srgbClr val="080808">
              <a:alpha val="36078"/>
            </a:srgbClr>
          </a:solidFill>
          <a:ln>
            <a:noFill/>
          </a:ln>
          <a:effectLst>
            <a:outerShdw blurRad="39999" dist="23000" dir="5400000" rotWithShape="0">
              <a:srgbClr val="000000">
                <a:alpha val="3215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0" y="0"/>
            <a:ext cx="328606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307500"/>
            <a:ext cx="2361170" cy="6137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83739" y="1746908"/>
            <a:ext cx="859809" cy="859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>
  <p:cSld name="1_Título y objeto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25" name="Shape 25"/>
          <p:cNvSpPr/>
          <p:nvPr/>
        </p:nvSpPr>
        <p:spPr>
          <a:xfrm rot="-803363">
            <a:off x="-2292200" y="-163131"/>
            <a:ext cx="11941668" cy="16086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/>
          <p:nvPr/>
        </p:nvSpPr>
        <p:spPr>
          <a:xfrm rot="-358659">
            <a:off x="-1002985" y="180842"/>
            <a:ext cx="10631005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32" name="Shape 32"/>
          <p:cNvSpPr/>
          <p:nvPr/>
        </p:nvSpPr>
        <p:spPr>
          <a:xfrm rot="-803363">
            <a:off x="-2292200" y="-163131"/>
            <a:ext cx="11941668" cy="1608630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Shape 33"/>
          <p:cNvSpPr/>
          <p:nvPr/>
        </p:nvSpPr>
        <p:spPr>
          <a:xfrm rot="-358659">
            <a:off x="-1002985" y="180842"/>
            <a:ext cx="10631005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ación">
  <p:cSld name="Form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Shape 36" descr="D:\2015\_MG_1747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Shape 37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38" name="Shape 38"/>
            <p:cNvSpPr/>
            <p:nvPr/>
          </p:nvSpPr>
          <p:spPr>
            <a:xfrm>
              <a:off x="590550" y="4808482"/>
              <a:ext cx="8553450" cy="1592315"/>
            </a:xfrm>
            <a:prstGeom prst="rect">
              <a:avLst/>
            </a:prstGeom>
            <a:solidFill>
              <a:srgbClr val="080808">
                <a:alpha val="36078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2156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9" name="Shape 39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Shape 40"/>
            <p:cNvPicPr preferRelativeResize="0"/>
            <p:nvPr/>
          </p:nvPicPr>
          <p:blipFill rotWithShape="1">
            <a:blip r:embed="rId4">
              <a:alphaModFix/>
            </a:blip>
            <a:srcRect t="14312" r="17368"/>
            <a:stretch/>
          </p:blipFill>
          <p:spPr>
            <a:xfrm>
              <a:off x="6788150" y="0"/>
              <a:ext cx="2355851" cy="6400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Shape 4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61325" y="2782883"/>
              <a:ext cx="573086" cy="5508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" name="Shape 42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leo">
  <p:cSld name="Emple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grpSp>
        <p:nvGrpSpPr>
          <p:cNvPr id="50" name="Shape 50"/>
          <p:cNvGrpSpPr/>
          <p:nvPr/>
        </p:nvGrpSpPr>
        <p:grpSpPr>
          <a:xfrm>
            <a:off x="-495300" y="-1270341"/>
            <a:ext cx="10278088" cy="9017494"/>
            <a:chOff x="-495300" y="-1270341"/>
            <a:chExt cx="10278088" cy="9017494"/>
          </a:xfrm>
        </p:grpSpPr>
        <p:pic>
          <p:nvPicPr>
            <p:cNvPr id="51" name="Shape 51" descr="D:\Fotos\Empleo\10 Final_22.jpg"/>
            <p:cNvPicPr preferRelativeResize="0"/>
            <p:nvPr/>
          </p:nvPicPr>
          <p:blipFill rotWithShape="1">
            <a:blip r:embed="rId2">
              <a:alphaModFix/>
            </a:blip>
            <a:srcRect b="-10827"/>
            <a:stretch/>
          </p:blipFill>
          <p:spPr>
            <a:xfrm>
              <a:off x="0" y="-611035"/>
              <a:ext cx="9144000" cy="8358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" name="Shape 52"/>
            <p:cNvSpPr/>
            <p:nvPr/>
          </p:nvSpPr>
          <p:spPr>
            <a:xfrm>
              <a:off x="-495300" y="137068"/>
              <a:ext cx="9639299" cy="1756900"/>
            </a:xfrm>
            <a:prstGeom prst="rect">
              <a:avLst/>
            </a:prstGeom>
            <a:solidFill>
              <a:srgbClr val="080808">
                <a:alpha val="36078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2156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 txBox="1"/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0" y="-1270341"/>
              <a:ext cx="3137060" cy="82544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5" name="Shape 5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86588" y="-1091937"/>
              <a:ext cx="2996200" cy="78339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Shape 5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57810" y="2627565"/>
              <a:ext cx="817198" cy="81719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rendimiento">
  <p:cSld name="Emprendimiento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61" name="Shape 61" descr="D:\Fotos\Fondo Emprender\emprendedores\_MG_4258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/>
          <p:nvPr/>
        </p:nvSpPr>
        <p:spPr>
          <a:xfrm>
            <a:off x="970891" y="4319751"/>
            <a:ext cx="9639299" cy="1702675"/>
          </a:xfrm>
          <a:prstGeom prst="rect">
            <a:avLst/>
          </a:prstGeom>
          <a:solidFill>
            <a:srgbClr val="080808">
              <a:alpha val="36078"/>
            </a:srgbClr>
          </a:solidFill>
          <a:ln>
            <a:noFill/>
          </a:ln>
          <a:effectLst>
            <a:outerShdw blurRad="39999" dist="23000" dir="5400000" rotWithShape="0">
              <a:srgbClr val="000000">
                <a:alpha val="3215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0" y="0"/>
            <a:ext cx="328606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307500"/>
            <a:ext cx="2361170" cy="6137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59985" y="1859883"/>
            <a:ext cx="706907" cy="696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orld Skills">
  <p:cSld name="World Skill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Shape 69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70" name="Shape 70"/>
            <p:cNvSpPr/>
            <p:nvPr/>
          </p:nvSpPr>
          <p:spPr>
            <a:xfrm>
              <a:off x="590550" y="4808482"/>
              <a:ext cx="8553450" cy="1592315"/>
            </a:xfrm>
            <a:prstGeom prst="rect">
              <a:avLst/>
            </a:prstGeom>
            <a:solidFill>
              <a:srgbClr val="080808">
                <a:alpha val="36078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2156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1" name="Shape 71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Shape 72"/>
            <p:cNvPicPr preferRelativeResize="0"/>
            <p:nvPr/>
          </p:nvPicPr>
          <p:blipFill rotWithShape="1">
            <a:blip r:embed="rId4">
              <a:alphaModFix/>
            </a:blip>
            <a:srcRect t="14312" r="17368"/>
            <a:stretch/>
          </p:blipFill>
          <p:spPr>
            <a:xfrm>
              <a:off x="6788150" y="0"/>
              <a:ext cx="2355851" cy="64007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Shape 73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7185" y="2762866"/>
            <a:ext cx="689613" cy="645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ustrial">
  <p:cSld name="Industrial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2">
            <a:alphaModFix/>
          </a:blip>
          <a:srcRect b="-934"/>
          <a:stretch/>
        </p:blipFill>
        <p:spPr>
          <a:xfrm>
            <a:off x="0" y="0"/>
            <a:ext cx="9144001" cy="6984123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/>
          <p:nvPr/>
        </p:nvSpPr>
        <p:spPr>
          <a:xfrm>
            <a:off x="95534" y="137068"/>
            <a:ext cx="9048465" cy="1756900"/>
          </a:xfrm>
          <a:prstGeom prst="rect">
            <a:avLst/>
          </a:prstGeom>
          <a:solidFill>
            <a:srgbClr val="080808">
              <a:alpha val="36078"/>
            </a:srgbClr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39999" dist="23000" dir="5400000" rotWithShape="0">
              <a:srgbClr val="000000">
                <a:alpha val="3215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0" y="-1270341"/>
            <a:ext cx="3137060" cy="82544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6588" y="-1091937"/>
            <a:ext cx="2996200" cy="783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ación 2">
  <p:cSld name="Formación 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/>
          <p:nvPr/>
        </p:nvSpPr>
        <p:spPr>
          <a:xfrm>
            <a:off x="970891" y="4319751"/>
            <a:ext cx="9639299" cy="1702675"/>
          </a:xfrm>
          <a:prstGeom prst="rect">
            <a:avLst/>
          </a:prstGeom>
          <a:solidFill>
            <a:srgbClr val="080808">
              <a:alpha val="36078"/>
            </a:srgbClr>
          </a:solidFill>
          <a:ln>
            <a:noFill/>
          </a:ln>
          <a:effectLst>
            <a:outerShdw blurRad="39999" dist="23000" dir="5400000" rotWithShape="0">
              <a:srgbClr val="000000">
                <a:alpha val="3215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0" y="0"/>
            <a:ext cx="328606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307500"/>
            <a:ext cx="2361170" cy="6137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25335" y="1847763"/>
            <a:ext cx="765561" cy="720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420622" y="362594"/>
            <a:ext cx="8092007" cy="93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1650"/>
              <a:buFont typeface="Calibri"/>
              <a:buNone/>
            </a:pPr>
            <a:r>
              <a:rPr lang="es-ES" sz="6600" b="1" i="0" u="none" strike="noStrike" cap="none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Proyectos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420622" y="1307562"/>
            <a:ext cx="7391399" cy="1172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200"/>
              <a:buFont typeface="Calibri"/>
              <a:buNone/>
            </a:pPr>
            <a:r>
              <a:rPr lang="es-ES" sz="4800" b="1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Segundo Trimestre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200"/>
              <a:buFont typeface="Calibri"/>
              <a:buNone/>
            </a:pPr>
            <a:r>
              <a:rPr lang="es-ES" sz="4800" b="1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ADSI Nocturno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458270" y="170582"/>
            <a:ext cx="5664870" cy="93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372006" y="439098"/>
            <a:ext cx="9341338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r>
              <a:rPr lang="es-ES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Levantamiento de información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247050" y="1942175"/>
            <a:ext cx="8649900" cy="3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000"/>
              <a:buFont typeface="Calibri"/>
              <a:buChar char="●"/>
            </a:pPr>
            <a:r>
              <a:rPr lang="es-ES" sz="3000" b="0" i="0" u="none" strike="noStrike" cap="non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Ubicación</a:t>
            </a:r>
            <a:endParaRPr sz="3000" b="0" i="0" u="none" strike="noStrike" cap="non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000"/>
              <a:buFont typeface="Calibri"/>
              <a:buChar char="●"/>
            </a:pPr>
            <a:r>
              <a:rPr lang="es-ES" sz="3000" b="0" i="0" u="none" strike="noStrike" cap="non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Área</a:t>
            </a:r>
            <a:endParaRPr sz="3000" b="0" i="0" u="none" strike="noStrike" cap="non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000"/>
              <a:buFont typeface="Calibri"/>
              <a:buChar char="●"/>
            </a:pPr>
            <a:r>
              <a:rPr lang="es-ES" sz="3000" b="0" i="0" u="none" strike="noStrike" cap="non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sz="3000" b="0" i="0" u="none" strike="noStrike" cap="non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000"/>
              <a:buFont typeface="Calibri"/>
              <a:buChar char="●"/>
            </a:pPr>
            <a:r>
              <a:rPr lang="es-ES" sz="3000" b="0" i="0" u="none" strike="noStrike" cap="non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Información </a:t>
            </a:r>
            <a:endParaRPr sz="3000" b="0" i="0" u="none" strike="noStrike" cap="non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000"/>
              <a:buFont typeface="Calibri"/>
              <a:buChar char="●"/>
            </a:pPr>
            <a:r>
              <a:rPr lang="es-ES" sz="3000" b="0" i="0" u="none" strike="noStrike" cap="non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Documentos</a:t>
            </a:r>
            <a:endParaRPr sz="3000" b="0" i="0" u="none" strike="noStrike" cap="non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000"/>
              <a:buFont typeface="Calibri"/>
              <a:buChar char="●"/>
            </a:pPr>
            <a:r>
              <a:rPr lang="es-ES" sz="3000" b="0" i="0" u="none" strike="noStrike" cap="non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Fotografías</a:t>
            </a:r>
            <a:endParaRPr sz="3000" b="0" i="0" u="none" strike="noStrike" cap="non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Shape 1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20150" y="1942175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/>
        </p:nvSpPr>
        <p:spPr>
          <a:xfrm>
            <a:off x="458270" y="170582"/>
            <a:ext cx="56649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458270" y="448172"/>
            <a:ext cx="86856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r>
              <a:rPr lang="es-ES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Sede Colombia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475" y="1883400"/>
            <a:ext cx="4477725" cy="25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87150" y="3710022"/>
            <a:ext cx="3907850" cy="2254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458270" y="170582"/>
            <a:ext cx="56649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458270" y="448172"/>
            <a:ext cx="86856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r>
              <a:rPr lang="es-ES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Blog del SENA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275" y="2191983"/>
            <a:ext cx="8531725" cy="4447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458270" y="170582"/>
            <a:ext cx="56649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endParaRPr sz="5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346970" y="-3"/>
            <a:ext cx="86856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endParaRPr sz="5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r>
              <a:rPr lang="es-E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Drive en el que se encuentran los archivos en Excel de los horarios</a:t>
            </a:r>
            <a:endParaRPr sz="4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275" y="2278779"/>
            <a:ext cx="8574300" cy="4433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/>
        </p:nvSpPr>
        <p:spPr>
          <a:xfrm>
            <a:off x="458270" y="170582"/>
            <a:ext cx="56649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endParaRPr sz="5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633875" y="483076"/>
            <a:ext cx="86856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r>
              <a:rPr lang="es-ES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Horarios de ambiente</a:t>
            </a:r>
            <a:endParaRPr sz="4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775" y="2134296"/>
            <a:ext cx="8111800" cy="45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/>
        </p:nvSpPr>
        <p:spPr>
          <a:xfrm>
            <a:off x="458270" y="170582"/>
            <a:ext cx="56649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endParaRPr sz="5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458270" y="414284"/>
            <a:ext cx="86856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r>
              <a:rPr lang="es-E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Horarios de Programa de Formación</a:t>
            </a:r>
            <a:endParaRPr sz="4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450" y="2071527"/>
            <a:ext cx="7900675" cy="4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/>
        </p:nvSpPr>
        <p:spPr>
          <a:xfrm>
            <a:off x="458270" y="170582"/>
            <a:ext cx="56649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endParaRPr sz="5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458270" y="448790"/>
            <a:ext cx="86856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r>
              <a:rPr lang="es-ES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Horarios de Instructores</a:t>
            </a:r>
            <a:endParaRPr sz="4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Shape 2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000" y="2165677"/>
            <a:ext cx="8383351" cy="45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1452" y="1735493"/>
            <a:ext cx="1977696" cy="4761539"/>
          </a:xfrm>
          <a:prstGeom prst="rect">
            <a:avLst/>
          </a:prstGeom>
          <a:noFill/>
          <a:ln w="88900" cap="flat" cmpd="sng">
            <a:solidFill>
              <a:srgbClr val="4BACC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0" name="Shape 240"/>
          <p:cNvSpPr txBox="1"/>
          <p:nvPr/>
        </p:nvSpPr>
        <p:spPr>
          <a:xfrm>
            <a:off x="458270" y="448790"/>
            <a:ext cx="86856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r>
              <a:rPr lang="es-ES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DFD del sistema actual</a:t>
            </a:r>
            <a:endParaRPr sz="4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/>
        </p:nvSpPr>
        <p:spPr>
          <a:xfrm>
            <a:off x="458270" y="448790"/>
            <a:ext cx="86856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r>
              <a:rPr lang="es-ES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Caso de uso nuevo sistema</a:t>
            </a:r>
            <a:endParaRPr sz="4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1255300" y="2227775"/>
            <a:ext cx="4244400" cy="3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400"/>
              <a:buFont typeface="Calibri"/>
              <a:buChar char="❖"/>
            </a:pPr>
            <a:r>
              <a:rPr lang="es-ES" sz="2400" dirty="0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Registro de usuario</a:t>
            </a:r>
            <a:endParaRPr sz="2400" dirty="0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400"/>
              <a:buFont typeface="Calibri"/>
              <a:buChar char="❖"/>
            </a:pPr>
            <a:r>
              <a:rPr lang="es-ES" sz="2400" dirty="0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Inicio de sesión</a:t>
            </a:r>
            <a:endParaRPr sz="2400" dirty="0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400"/>
              <a:buFont typeface="Calibri"/>
              <a:buChar char="❖"/>
            </a:pPr>
            <a:r>
              <a:rPr lang="es-ES" sz="2400" dirty="0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Modificación de datos</a:t>
            </a:r>
            <a:endParaRPr sz="2400" dirty="0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400"/>
              <a:buFont typeface="Calibri"/>
              <a:buChar char="❖"/>
            </a:pPr>
            <a:r>
              <a:rPr lang="es-ES" sz="2400" dirty="0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Cargar archivo horarios</a:t>
            </a:r>
            <a:endParaRPr sz="2400" dirty="0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400"/>
              <a:buFont typeface="Calibri"/>
              <a:buChar char="❖"/>
            </a:pPr>
            <a:r>
              <a:rPr lang="es-ES" sz="2400" dirty="0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Descargar archivo horarios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400"/>
              <a:buFont typeface="Calibri"/>
              <a:buChar char="❖"/>
            </a:pPr>
            <a:r>
              <a:rPr lang="es-ES" sz="2400" dirty="0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Ver horario</a:t>
            </a:r>
            <a:endParaRPr sz="2400" dirty="0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400"/>
              <a:buFont typeface="Calibri"/>
              <a:buChar char="❖"/>
            </a:pPr>
            <a:r>
              <a:rPr lang="es-ES" sz="2400" dirty="0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Cerrar sesión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400"/>
              <a:buFont typeface="Calibri"/>
              <a:buChar char="❖"/>
            </a:pPr>
            <a:r>
              <a:rPr lang="es-ES" sz="2400" dirty="0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Seleccionar rol</a:t>
            </a:r>
            <a:endParaRPr sz="2400" dirty="0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dirty="0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dirty="0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458270" y="448790"/>
            <a:ext cx="86856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r>
              <a:rPr lang="es-ES" sz="5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Caso de uso nuevo sistema</a:t>
            </a:r>
            <a:endParaRPr sz="4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25" y="2706558"/>
            <a:ext cx="6219588" cy="28164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458270" y="170582"/>
            <a:ext cx="5664870" cy="93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r>
              <a:rPr lang="es-ES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INTEGRANTES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458287" y="733970"/>
            <a:ext cx="7391400" cy="11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436950" y="2506500"/>
            <a:ext cx="8270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600" b="0" i="0" u="none" strike="noStrike" cap="non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Botía Mejía Angie Loriet</a:t>
            </a:r>
            <a:endParaRPr sz="3600" b="0" i="0" u="none" strike="noStrike" cap="non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600" b="0" i="0" u="none" strike="noStrike" cap="non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Delgado Moya Heidy Paola</a:t>
            </a:r>
            <a:endParaRPr sz="3600" b="0" i="0" u="none" strike="noStrike" cap="non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700"/>
              <a:buFont typeface="Calibri"/>
              <a:buNone/>
            </a:pPr>
            <a:r>
              <a:rPr lang="es-ES" sz="3600" b="0" i="0" u="none" strike="noStrike" cap="non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Valbuena Cruz Wilmer Fernando </a:t>
            </a:r>
            <a:endParaRPr sz="3600" b="0" i="0" u="none" strike="noStrike" cap="non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600" b="0" i="0" u="none" strike="noStrike" cap="non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Vargas Silva Fabián David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70" y="2048256"/>
            <a:ext cx="8165740" cy="4581144"/>
          </a:xfrm>
          <a:prstGeom prst="rect">
            <a:avLst/>
          </a:prstGeom>
        </p:spPr>
      </p:pic>
      <p:sp>
        <p:nvSpPr>
          <p:cNvPr id="7" name="Shape 251"/>
          <p:cNvSpPr txBox="1"/>
          <p:nvPr/>
        </p:nvSpPr>
        <p:spPr>
          <a:xfrm>
            <a:off x="458270" y="448790"/>
            <a:ext cx="86856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r>
              <a:rPr lang="es-ES" sz="5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Caso de uso nuevo sistema</a:t>
            </a:r>
            <a:endParaRPr sz="4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8B437641-6C88-4D9C-B08C-B6929340B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1947430"/>
            <a:ext cx="6448425" cy="451485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="" xmlns:a16="http://schemas.microsoft.com/office/drawing/2014/main" id="{0F371FF1-90CC-4609-96E4-CF68B5BC30B5}"/>
              </a:ext>
            </a:extLst>
          </p:cNvPr>
          <p:cNvSpPr/>
          <p:nvPr/>
        </p:nvSpPr>
        <p:spPr>
          <a:xfrm>
            <a:off x="-344461" y="395720"/>
            <a:ext cx="66752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lt1"/>
              </a:buClr>
              <a:buSzPts val="1350"/>
            </a:pPr>
            <a:r>
              <a:rPr lang="es-CO" sz="5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Descripción de actores</a:t>
            </a:r>
            <a:endParaRPr lang="es-CO" sz="4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8310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/>
        </p:nvSpPr>
        <p:spPr>
          <a:xfrm>
            <a:off x="458270" y="448790"/>
            <a:ext cx="86856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r>
              <a:rPr lang="es-ES" sz="5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Especificaciones casos de uso</a:t>
            </a:r>
            <a:endParaRPr sz="4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246"/>
          <p:cNvSpPr/>
          <p:nvPr/>
        </p:nvSpPr>
        <p:spPr>
          <a:xfrm>
            <a:off x="1255300" y="2227775"/>
            <a:ext cx="4244400" cy="3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400"/>
              <a:buFont typeface="Calibri"/>
              <a:buChar char="❖"/>
            </a:pPr>
            <a:r>
              <a:rPr lang="es-ES" sz="2400" dirty="0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Registro de usuario</a:t>
            </a:r>
            <a:endParaRPr sz="2400" dirty="0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400"/>
              <a:buFont typeface="Calibri"/>
              <a:buChar char="❖"/>
            </a:pPr>
            <a:r>
              <a:rPr lang="es-ES" sz="2400" dirty="0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Inicio de sesión</a:t>
            </a:r>
            <a:endParaRPr sz="2400" dirty="0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400"/>
              <a:buFont typeface="Calibri"/>
              <a:buChar char="❖"/>
            </a:pPr>
            <a:r>
              <a:rPr lang="es-ES" sz="2400" dirty="0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Modificación de datos</a:t>
            </a:r>
            <a:endParaRPr sz="2400" dirty="0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400"/>
              <a:buFont typeface="Calibri"/>
              <a:buChar char="❖"/>
            </a:pPr>
            <a:r>
              <a:rPr lang="es-ES" sz="2400" dirty="0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Cargar archivo horarios</a:t>
            </a:r>
            <a:endParaRPr sz="2400" dirty="0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400"/>
              <a:buFont typeface="Calibri"/>
              <a:buChar char="❖"/>
            </a:pPr>
            <a:r>
              <a:rPr lang="es-ES" sz="2400" dirty="0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Descargar archivo horarios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400"/>
              <a:buFont typeface="Calibri"/>
              <a:buChar char="❖"/>
            </a:pPr>
            <a:r>
              <a:rPr lang="es-ES" sz="2400" dirty="0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Ver horario</a:t>
            </a:r>
            <a:endParaRPr sz="2400" dirty="0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400"/>
              <a:buFont typeface="Calibri"/>
              <a:buChar char="❖"/>
            </a:pPr>
            <a:r>
              <a:rPr lang="es-ES" sz="2400" dirty="0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Cerrar sesión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400"/>
              <a:buFont typeface="Calibri"/>
              <a:buChar char="❖"/>
            </a:pPr>
            <a:r>
              <a:rPr lang="es-ES" sz="2400" dirty="0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Seleccionar rol</a:t>
            </a:r>
            <a:endParaRPr sz="2400" dirty="0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dirty="0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dirty="0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3580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/>
        </p:nvSpPr>
        <p:spPr>
          <a:xfrm>
            <a:off x="458270" y="448790"/>
            <a:ext cx="86856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r>
              <a:rPr lang="es-E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Especificaciones casos de uso</a:t>
            </a:r>
            <a:endParaRPr sz="4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5" name="Shape 265"/>
          <p:cNvGraphicFramePr/>
          <p:nvPr/>
        </p:nvGraphicFramePr>
        <p:xfrm>
          <a:off x="1842448" y="1876692"/>
          <a:ext cx="5618475" cy="4479745"/>
        </p:xfrm>
        <a:graphic>
          <a:graphicData uri="http://schemas.openxmlformats.org/drawingml/2006/table">
            <a:tbl>
              <a:tblPr>
                <a:noFill/>
                <a:tableStyleId>{ECD04375-B52F-4708-83BB-095FA2779315}</a:tableStyleId>
              </a:tblPr>
              <a:tblGrid>
                <a:gridCol w="15942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42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4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1" u="none" strike="noStrike" cap="none" dirty="0"/>
                        <a:t>Cu_01 </a:t>
                      </a:r>
                      <a:endParaRPr dirty="0"/>
                    </a:p>
                  </a:txBody>
                  <a:tcPr marL="27575" marR="27575" marT="18375" marB="183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27575" marR="27575" marT="18375" marB="1837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1" u="none" strike="noStrike" cap="none"/>
                        <a:t>Nombre</a:t>
                      </a:r>
                      <a:endParaRPr/>
                    </a:p>
                  </a:txBody>
                  <a:tcPr marL="27575" marR="27575" marT="18375" marB="183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strike="noStrike" cap="none"/>
                        <a:t>Inicio de Sesión</a:t>
                      </a:r>
                      <a:endParaRPr/>
                    </a:p>
                  </a:txBody>
                  <a:tcPr marL="27575" marR="27575" marT="18375" marB="1837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54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1" u="none" strike="noStrike" cap="none" dirty="0"/>
                        <a:t>Descripción</a:t>
                      </a:r>
                      <a:endParaRPr dirty="0"/>
                    </a:p>
                  </a:txBody>
                  <a:tcPr marL="27575" marR="27575" marT="18375" marB="183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strike="noStrike" cap="none"/>
                        <a:t>Permite a los usuarios validar su identidad en el sistema, digitando su usuario y clave para tener acceso al aplicativo SENA SOFIA</a:t>
                      </a:r>
                      <a:endParaRPr/>
                    </a:p>
                  </a:txBody>
                  <a:tcPr marL="27575" marR="27575" marT="18375" marB="1837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1" u="none" strike="noStrike" cap="none"/>
                        <a:t>Actores</a:t>
                      </a:r>
                      <a:endParaRPr/>
                    </a:p>
                  </a:txBody>
                  <a:tcPr marL="27575" marR="27575" marT="18375" marB="183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strike="noStrike" cap="none"/>
                        <a:t>Instructor, Aprendiz, Administrador, Sistema</a:t>
                      </a:r>
                      <a:endParaRPr/>
                    </a:p>
                  </a:txBody>
                  <a:tcPr marL="27575" marR="27575" marT="18375" marB="1837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1" u="none" strike="noStrike" cap="none"/>
                        <a:t>Prioridad</a:t>
                      </a:r>
                      <a:endParaRPr/>
                    </a:p>
                  </a:txBody>
                  <a:tcPr marL="27575" marR="27575" marT="18375" marB="183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strike="noStrike" cap="none"/>
                        <a:t>Media</a:t>
                      </a:r>
                      <a:endParaRPr/>
                    </a:p>
                  </a:txBody>
                  <a:tcPr marL="27575" marR="27575" marT="18375" marB="1837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1" u="none" strike="noStrike" cap="none"/>
                        <a:t>Precondición</a:t>
                      </a:r>
                      <a:endParaRPr/>
                    </a:p>
                  </a:txBody>
                  <a:tcPr marL="27575" marR="27575" marT="18375" marB="183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strike="noStrike" cap="none"/>
                        <a:t>El usuario debe estar registrado en la BD</a:t>
                      </a:r>
                      <a:endParaRPr/>
                    </a:p>
                  </a:txBody>
                  <a:tcPr marL="27575" marR="27575" marT="18375" marB="1837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1" u="none" strike="noStrike" cap="none"/>
                        <a:t>Postcondición</a:t>
                      </a:r>
                      <a:endParaRPr/>
                    </a:p>
                  </a:txBody>
                  <a:tcPr marL="27575" marR="27575" marT="18375" marB="183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strike="noStrike" cap="none"/>
                        <a:t>El sistema da acceso al aplicativo</a:t>
                      </a:r>
                      <a:endParaRPr/>
                    </a:p>
                  </a:txBody>
                  <a:tcPr marL="27575" marR="27575" marT="18375" marB="1837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27575" marR="27575" marT="18375" marB="1837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27575" marR="27575" marT="18375" marB="1837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48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1" u="none" strike="noStrike" cap="none"/>
                        <a:t>Especificación 1</a:t>
                      </a:r>
                      <a:endParaRPr/>
                    </a:p>
                  </a:txBody>
                  <a:tcPr marL="27575" marR="27575" marT="18375" marB="183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1" u="none" strike="noStrike" cap="none"/>
                        <a:t>Usuario registrado</a:t>
                      </a:r>
                      <a:endParaRPr/>
                    </a:p>
                  </a:txBody>
                  <a:tcPr marL="27575" marR="27575" marT="18375" marB="1837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654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1" u="none" strike="noStrike" cap="none"/>
                        <a:t>Aprendiz, Instructor / Administrador</a:t>
                      </a:r>
                      <a:endParaRPr/>
                    </a:p>
                  </a:txBody>
                  <a:tcPr marL="27575" marR="27575" marT="18375" marB="183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strike="noStrike" cap="none"/>
                        <a:t>1. Ingresar datos de Usuario y clave</a:t>
                      </a:r>
                      <a:endParaRPr/>
                    </a:p>
                  </a:txBody>
                  <a:tcPr marL="27575" marR="27575" marT="18375" marB="1837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48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1" u="none" strike="noStrike" cap="none"/>
                        <a:t>Sistema</a:t>
                      </a:r>
                      <a:endParaRPr/>
                    </a:p>
                  </a:txBody>
                  <a:tcPr marL="27575" marR="27575" marT="18375" marB="183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strike="noStrike" cap="none"/>
                        <a:t>2. Verificación de datos digitados según lo registrado en la BD</a:t>
                      </a:r>
                      <a:endParaRPr/>
                    </a:p>
                  </a:txBody>
                  <a:tcPr marL="27575" marR="27575" marT="18375" marB="1837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48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27575" marR="27575" marT="18375" marB="1837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strike="noStrike" cap="none"/>
                        <a:t>3. El sistema da acceso a la plataforma SENA SOFIA</a:t>
                      </a:r>
                      <a:endParaRPr/>
                    </a:p>
                  </a:txBody>
                  <a:tcPr marL="27575" marR="27575" marT="18375" marB="1837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/>
        </p:nvSpPr>
        <p:spPr>
          <a:xfrm>
            <a:off x="458270" y="448790"/>
            <a:ext cx="86856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r>
              <a:rPr lang="es-E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Especificaciones casos de uso</a:t>
            </a:r>
            <a:endParaRPr sz="4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1" name="Shape 271"/>
          <p:cNvGraphicFramePr/>
          <p:nvPr/>
        </p:nvGraphicFramePr>
        <p:xfrm>
          <a:off x="2060812" y="1735254"/>
          <a:ext cx="6223375" cy="5122740"/>
        </p:xfrm>
        <a:graphic>
          <a:graphicData uri="http://schemas.openxmlformats.org/drawingml/2006/table">
            <a:tbl>
              <a:tblPr>
                <a:noFill/>
                <a:tableStyleId>{ECD04375-B52F-4708-83BB-095FA2779315}</a:tableStyleId>
              </a:tblPr>
              <a:tblGrid>
                <a:gridCol w="19889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34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1" u="none" strike="noStrike" cap="none"/>
                        <a:t>Especificación 2</a:t>
                      </a:r>
                      <a:endParaRPr/>
                    </a:p>
                  </a:txBody>
                  <a:tcPr marL="22000" marR="22000" marT="14650" marB="146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1" u="none" strike="noStrike" cap="none"/>
                        <a:t>Usuario No registrado</a:t>
                      </a:r>
                      <a:endParaRPr/>
                    </a:p>
                  </a:txBody>
                  <a:tcPr marL="22000" marR="22000" marT="14650" marB="146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1" u="none" strike="noStrike" cap="none"/>
                        <a:t>Aprendiz, Instructor / Administrador</a:t>
                      </a:r>
                      <a:endParaRPr/>
                    </a:p>
                  </a:txBody>
                  <a:tcPr marL="22000" marR="22000" marT="14650" marB="146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strike="noStrike" cap="none"/>
                        <a:t>1. Ingresar datos de Usuario y clave</a:t>
                      </a:r>
                      <a:endParaRPr/>
                    </a:p>
                  </a:txBody>
                  <a:tcPr marL="22000" marR="22000" marT="14650" marB="146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3625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1" u="none" strike="noStrike" cap="none"/>
                        <a:t>Sistema</a:t>
                      </a:r>
                      <a:endParaRPr/>
                    </a:p>
                  </a:txBody>
                  <a:tcPr marL="22000" marR="22000" marT="14650" marB="146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strike="noStrike" cap="none"/>
                        <a:t>2. Verificación de datos digitados según lo registrado en la BD</a:t>
                      </a:r>
                      <a:endParaRPr/>
                    </a:p>
                  </a:txBody>
                  <a:tcPr marL="22000" marR="22000" marT="14650" marB="146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3792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strike="noStrike" cap="none"/>
                        <a:t>3. El sistema muestra en pantalla un mensaje de error "El usuario no se encuentra registrado. Por favor cree un usuario y una clave para tener acceso a la plataforma SENA SOFIA"</a:t>
                      </a:r>
                      <a:endParaRPr/>
                    </a:p>
                  </a:txBody>
                  <a:tcPr marL="22000" marR="22000" marT="14650" marB="146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647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strike="noStrike" cap="none"/>
                        <a:t>4. **Regresa al paso 1</a:t>
                      </a:r>
                      <a:endParaRPr/>
                    </a:p>
                  </a:txBody>
                  <a:tcPr marL="22000" marR="22000" marT="14650" marB="146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6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22000" marR="22000" marT="14650" marB="146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22000" marR="22000" marT="14650" marB="146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1" u="none" strike="noStrike" cap="none"/>
                        <a:t>Especificación 3</a:t>
                      </a:r>
                      <a:endParaRPr/>
                    </a:p>
                  </a:txBody>
                  <a:tcPr marL="22000" marR="22000" marT="14650" marB="146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1" u="none" strike="noStrike" cap="none"/>
                        <a:t>Usuario y Contraseña Incorrecta</a:t>
                      </a:r>
                      <a:endParaRPr/>
                    </a:p>
                  </a:txBody>
                  <a:tcPr marL="22000" marR="22000" marT="14650" marB="146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3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1" u="none" strike="noStrike" cap="none"/>
                        <a:t>Aprendiz, Instructor / Administrador</a:t>
                      </a:r>
                      <a:endParaRPr/>
                    </a:p>
                  </a:txBody>
                  <a:tcPr marL="22000" marR="22000" marT="14650" marB="146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strike="noStrike" cap="none"/>
                        <a:t>1. Ingresar datos de Usuario y clave</a:t>
                      </a:r>
                      <a:endParaRPr/>
                    </a:p>
                  </a:txBody>
                  <a:tcPr marL="22000" marR="22000" marT="14650" marB="146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83625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1" u="none" strike="noStrike" cap="none"/>
                        <a:t>Sistema</a:t>
                      </a:r>
                      <a:endParaRPr/>
                    </a:p>
                  </a:txBody>
                  <a:tcPr marL="22000" marR="22000" marT="14650" marB="146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strike="noStrike" cap="none"/>
                        <a:t>2. Verificación de datos digitados según lo registrado en la BD</a:t>
                      </a:r>
                      <a:endParaRPr/>
                    </a:p>
                  </a:txBody>
                  <a:tcPr marL="22000" marR="22000" marT="14650" marB="146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73792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strike="noStrike" cap="none"/>
                        <a:t>3. Muestra en pantalla un mensaje de error “Los datos ingresados no coinciden con el registro del usuario, intente</a:t>
                      </a:r>
                      <a:br>
                        <a:rPr lang="es-ES" sz="1200" u="none" strike="noStrike" cap="none"/>
                      </a:br>
                      <a:r>
                        <a:rPr lang="es-ES" sz="1200" u="none" strike="noStrike" cap="none"/>
                        <a:t>nuevamente”.</a:t>
                      </a:r>
                      <a:endParaRPr/>
                    </a:p>
                  </a:txBody>
                  <a:tcPr marL="22000" marR="22000" marT="14650" marB="146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0647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strike="noStrike" cap="none"/>
                        <a:t>4. **Regresa al paso 1</a:t>
                      </a:r>
                      <a:endParaRPr/>
                    </a:p>
                  </a:txBody>
                  <a:tcPr marL="22000" marR="22000" marT="14650" marB="146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458270" y="448790"/>
            <a:ext cx="86856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r>
              <a:rPr lang="es-E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Especificaciones casos de uso</a:t>
            </a:r>
            <a:endParaRPr sz="4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7" name="Shape 277"/>
          <p:cNvGraphicFramePr/>
          <p:nvPr/>
        </p:nvGraphicFramePr>
        <p:xfrm>
          <a:off x="1814512" y="2625884"/>
          <a:ext cx="5514975" cy="2750820"/>
        </p:xfrm>
        <a:graphic>
          <a:graphicData uri="http://schemas.openxmlformats.org/drawingml/2006/table">
            <a:tbl>
              <a:tblPr>
                <a:noFill/>
                <a:tableStyleId>{ECD04375-B52F-4708-83BB-095FA2779315}</a:tableStyleId>
              </a:tblPr>
              <a:tblGrid>
                <a:gridCol w="1343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719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1" u="none" strike="noStrike" cap="none"/>
                        <a:t>Especificación 4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1" u="none" strike="noStrike" cap="none"/>
                        <a:t>Reestablecer Usuario y Contraseña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1" u="none" strike="noStrike" cap="none"/>
                        <a:t>Aprendiz, Instructor / Administrador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strike="noStrike" cap="none" dirty="0"/>
                        <a:t>1. Ingresar datos de Usuario y clave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strike="noStrike" cap="none" dirty="0"/>
                        <a:t>4. Elegir opción "Reestablecer Usuario / Clave"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0025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1" u="none" strike="noStrike" cap="none"/>
                        <a:t>Sistema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strike="noStrike" cap="none"/>
                        <a:t>2. Verificación de datos digitados según lo registrado en la BD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strike="noStrike" cap="none"/>
                        <a:t>3. **Regresa al paso 3, Especificación 3 </a:t>
                      </a: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strike="noStrike" cap="none" dirty="0"/>
                        <a:t>5. Muestra en pantalla un mensaje "Contactarse con el Administrador de centro para la activación del usuario. En caso de tener problemas puede contactarse directamente a la mesa de ayuda"</a:t>
                      </a:r>
                      <a:endParaRPr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/>
        </p:nvSpPr>
        <p:spPr>
          <a:xfrm>
            <a:off x="458270" y="448790"/>
            <a:ext cx="86856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r>
              <a:rPr lang="es-ES" sz="5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Requerimientos funcionales</a:t>
            </a:r>
            <a:endParaRPr sz="4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1981975" y="2403625"/>
            <a:ext cx="5638200" cy="3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400"/>
              <a:buFont typeface="Calibri"/>
              <a:buChar char="❖"/>
            </a:pPr>
            <a:r>
              <a:rPr lang="es-ES" sz="2400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Registro de usuario</a:t>
            </a:r>
            <a:endParaRPr sz="2400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400"/>
              <a:buFont typeface="Calibri"/>
              <a:buChar char="❖"/>
            </a:pPr>
            <a:r>
              <a:rPr lang="es-ES" sz="2400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Validación datos de registro</a:t>
            </a:r>
            <a:endParaRPr sz="2400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400"/>
              <a:buFont typeface="Calibri"/>
              <a:buChar char="❖"/>
            </a:pPr>
            <a:r>
              <a:rPr lang="es-ES" sz="2400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Autenticación de usuario</a:t>
            </a:r>
            <a:endParaRPr sz="2400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400"/>
              <a:buFont typeface="Calibri"/>
              <a:buChar char="❖"/>
            </a:pPr>
            <a:r>
              <a:rPr lang="es-ES" sz="2400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Identificación del rol</a:t>
            </a:r>
            <a:endParaRPr sz="2400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400"/>
              <a:buFont typeface="Calibri"/>
              <a:buChar char="❖"/>
            </a:pPr>
            <a:r>
              <a:rPr lang="es-ES" sz="2400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Funcionalidad del aplicativo en el navegador</a:t>
            </a:r>
            <a:endParaRPr sz="2400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400"/>
              <a:buFont typeface="Calibri"/>
              <a:buChar char="❖"/>
            </a:pPr>
            <a:r>
              <a:rPr lang="es-ES" sz="2400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Consulta de información</a:t>
            </a:r>
            <a:endParaRPr sz="2400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400"/>
              <a:buFont typeface="Calibri"/>
              <a:buChar char="❖"/>
            </a:pPr>
            <a:r>
              <a:rPr lang="es-ES" sz="2400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Modificación de información</a:t>
            </a:r>
            <a:endParaRPr sz="2400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400"/>
              <a:buFont typeface="Calibri"/>
              <a:buChar char="❖"/>
            </a:pPr>
            <a:r>
              <a:rPr lang="es-ES" sz="2400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Gestionar horario</a:t>
            </a:r>
            <a:endParaRPr sz="2400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/>
        </p:nvSpPr>
        <p:spPr>
          <a:xfrm>
            <a:off x="458270" y="448790"/>
            <a:ext cx="86856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r>
              <a:rPr lang="es-E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Requerimientos funcionales </a:t>
            </a:r>
            <a:endParaRPr sz="4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7356"/>
            <a:ext cx="8974090" cy="484064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/>
        </p:nvSpPr>
        <p:spPr>
          <a:xfrm>
            <a:off x="458270" y="448790"/>
            <a:ext cx="86856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r>
              <a:rPr lang="es-ES" sz="5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Requerimientos no funcionales</a:t>
            </a:r>
            <a:endParaRPr sz="4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1981975" y="2403625"/>
            <a:ext cx="5638200" cy="3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400"/>
              <a:buFont typeface="Calibri"/>
              <a:buChar char="❖"/>
            </a:pPr>
            <a:r>
              <a:rPr lang="es-ES" sz="2400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Interfaz del sistema</a:t>
            </a:r>
            <a:endParaRPr sz="2400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400"/>
              <a:buFont typeface="Calibri"/>
              <a:buChar char="❖"/>
            </a:pPr>
            <a:r>
              <a:rPr lang="es-ES" sz="2400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Desempeño</a:t>
            </a:r>
            <a:endParaRPr sz="2400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400"/>
              <a:buFont typeface="Calibri"/>
              <a:buChar char="❖"/>
            </a:pPr>
            <a:r>
              <a:rPr lang="es-ES" sz="2400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Funcionamiento continuo del sistema</a:t>
            </a:r>
            <a:endParaRPr sz="2400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400"/>
              <a:buFont typeface="Calibri"/>
              <a:buChar char="❖"/>
            </a:pPr>
            <a:r>
              <a:rPr lang="es-ES" sz="2400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Mantenimiento</a:t>
            </a:r>
            <a:endParaRPr sz="2400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400"/>
              <a:buFont typeface="Calibri"/>
              <a:buChar char="❖"/>
            </a:pPr>
            <a:r>
              <a:rPr lang="es-ES" sz="2400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Diseño de interfaz a la caracteristica de la web</a:t>
            </a:r>
            <a:endParaRPr sz="2400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400"/>
              <a:buFont typeface="Calibri"/>
              <a:buChar char="❖"/>
            </a:pPr>
            <a:r>
              <a:rPr lang="es-ES" sz="2400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Nivel de permisos según usuario</a:t>
            </a:r>
            <a:endParaRPr sz="2400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400"/>
              <a:buFont typeface="Calibri"/>
              <a:buChar char="❖"/>
            </a:pPr>
            <a:r>
              <a:rPr lang="es-ES" sz="2400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Seguridad de la información</a:t>
            </a:r>
            <a:endParaRPr sz="2400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/>
        </p:nvSpPr>
        <p:spPr>
          <a:xfrm>
            <a:off x="458270" y="448790"/>
            <a:ext cx="86856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r>
              <a:rPr lang="es-E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Requerimientos no funcionales</a:t>
            </a:r>
            <a:endParaRPr sz="4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Shape 3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181" y="2361064"/>
            <a:ext cx="8925636" cy="3325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458270" y="448172"/>
            <a:ext cx="5664870" cy="93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r>
              <a:rPr lang="es-ES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Título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196050" y="2660650"/>
            <a:ext cx="8654100" cy="29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700"/>
              <a:buFont typeface="Calibri"/>
              <a:buNone/>
            </a:pPr>
            <a:r>
              <a:rPr lang="es-ES" sz="4800" b="0" i="0" u="none" strike="noStrike" cap="non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Sistematizar la información para la coordinación de horarios de formación del SENA - Sede Colombia</a:t>
            </a:r>
            <a:endParaRPr sz="4800" b="0" i="0" u="none" strike="noStrike" cap="non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/>
        </p:nvSpPr>
        <p:spPr>
          <a:xfrm>
            <a:off x="458270" y="448790"/>
            <a:ext cx="86856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r>
              <a:rPr lang="es-E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Requerimientos no funcionales</a:t>
            </a:r>
            <a:endParaRPr sz="4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4" name="Shape 3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254" y="2503937"/>
            <a:ext cx="8761042" cy="3637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/>
        </p:nvSpPr>
        <p:spPr>
          <a:xfrm>
            <a:off x="458270" y="448790"/>
            <a:ext cx="86856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r>
              <a:rPr lang="es-E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EDT - Estructura d</a:t>
            </a:r>
            <a:r>
              <a:rPr lang="es-E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Desglose de Trabajo</a:t>
            </a:r>
            <a:endParaRPr sz="4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72" y="1610436"/>
            <a:ext cx="7780871" cy="524756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/>
        </p:nvSpPr>
        <p:spPr>
          <a:xfrm>
            <a:off x="458270" y="448790"/>
            <a:ext cx="86856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r>
              <a:rPr lang="es-E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ENTIDAD RELACIÓN</a:t>
            </a:r>
            <a:endParaRPr sz="4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0822"/>
            <a:ext cx="9144000" cy="521717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/>
        </p:nvSpPr>
        <p:spPr>
          <a:xfrm>
            <a:off x="458270" y="448790"/>
            <a:ext cx="86856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r>
              <a:rPr lang="es-E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CLASES</a:t>
            </a:r>
            <a:endParaRPr sz="4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" y="2217313"/>
            <a:ext cx="9144000" cy="414244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/>
        </p:nvSpPr>
        <p:spPr>
          <a:xfrm>
            <a:off x="458270" y="448790"/>
            <a:ext cx="86856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r>
              <a:rPr lang="es-ES" sz="5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ESTADOS</a:t>
            </a:r>
            <a:endParaRPr sz="4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1981975" y="2403625"/>
            <a:ext cx="5638200" cy="3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400"/>
              <a:buFont typeface="Calibri"/>
              <a:buChar char="❖"/>
            </a:pPr>
            <a:r>
              <a:rPr lang="es-CO" sz="2400" dirty="0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Registro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400"/>
              <a:buFont typeface="Calibri"/>
              <a:buChar char="❖"/>
            </a:pPr>
            <a:r>
              <a:rPr lang="es-CO" sz="2400" dirty="0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Iniciar sesión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400"/>
              <a:buFont typeface="Calibri"/>
              <a:buChar char="❖"/>
            </a:pPr>
            <a:r>
              <a:rPr lang="es-CO" sz="2400" dirty="0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Seleccionar rol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400"/>
              <a:buFont typeface="Calibri"/>
              <a:buChar char="❖"/>
            </a:pPr>
            <a:r>
              <a:rPr lang="es-CO" sz="2400" dirty="0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Seleccionar ficha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400"/>
              <a:buFont typeface="Calibri"/>
              <a:buChar char="❖"/>
            </a:pPr>
            <a:r>
              <a:rPr lang="es-CO" sz="2400" dirty="0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Consulta de horario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400"/>
              <a:buFont typeface="Calibri"/>
              <a:buChar char="❖"/>
            </a:pPr>
            <a:r>
              <a:rPr lang="es-CO" sz="2400" dirty="0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Descargar horario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400"/>
              <a:buFont typeface="Calibri"/>
              <a:buChar char="❖"/>
            </a:pPr>
            <a:r>
              <a:rPr lang="es-CO" sz="2400" dirty="0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Cerrar sesión</a:t>
            </a:r>
            <a:endParaRPr sz="2400" dirty="0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dirty="0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dirty="0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7963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/>
        </p:nvSpPr>
        <p:spPr>
          <a:xfrm>
            <a:off x="458270" y="448790"/>
            <a:ext cx="86856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r>
              <a:rPr lang="es-E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ESTADOS</a:t>
            </a:r>
            <a:endParaRPr sz="4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8" name="Shape 3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30" y="2037903"/>
            <a:ext cx="9144000" cy="4310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458270" y="448790"/>
            <a:ext cx="86856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r>
              <a:rPr lang="es-E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ESTADOS</a:t>
            </a:r>
            <a:endParaRPr sz="4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4" name="Shape 3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690" y="2004514"/>
            <a:ext cx="8441563" cy="4409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/>
        </p:nvSpPr>
        <p:spPr>
          <a:xfrm>
            <a:off x="458270" y="448790"/>
            <a:ext cx="86856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r>
              <a:rPr lang="es-E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SECUENCIA</a:t>
            </a:r>
            <a:endParaRPr sz="4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="" xmlns:a16="http://schemas.microsoft.com/office/drawing/2014/main" id="{83FFC4C2-4E72-46CB-92D8-094B0A09D35E}"/>
              </a:ext>
            </a:extLst>
          </p:cNvPr>
          <p:cNvSpPr/>
          <p:nvPr/>
        </p:nvSpPr>
        <p:spPr>
          <a:xfrm>
            <a:off x="1607127" y="2535382"/>
            <a:ext cx="49045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81000" algn="just">
              <a:buClr>
                <a:srgbClr val="205867"/>
              </a:buClr>
              <a:buSzPts val="2400"/>
              <a:buFont typeface="Calibri"/>
              <a:buChar char="❖"/>
            </a:pPr>
            <a:r>
              <a:rPr lang="es-CO" sz="2400" dirty="0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Inicio y cierre de sesión</a:t>
            </a:r>
          </a:p>
          <a:p>
            <a:pPr marL="457200" lvl="0" indent="-381000" algn="just">
              <a:buClr>
                <a:srgbClr val="205867"/>
              </a:buClr>
              <a:buSzPts val="2400"/>
              <a:buFont typeface="Calibri"/>
              <a:buChar char="❖"/>
            </a:pPr>
            <a:r>
              <a:rPr lang="es-CO" sz="2400" dirty="0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Creación usuario</a:t>
            </a:r>
          </a:p>
          <a:p>
            <a:pPr marL="457200" lvl="0" indent="-381000" algn="just">
              <a:buClr>
                <a:srgbClr val="205867"/>
              </a:buClr>
              <a:buSzPts val="2400"/>
              <a:buFont typeface="Calibri"/>
              <a:buChar char="❖"/>
            </a:pPr>
            <a:r>
              <a:rPr lang="es-CO" sz="2400" dirty="0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Consulta y descarga de horario</a:t>
            </a:r>
          </a:p>
          <a:p>
            <a:pPr marL="457200" lvl="0" indent="-381000" algn="just">
              <a:buClr>
                <a:srgbClr val="205867"/>
              </a:buClr>
              <a:buSzPts val="2400"/>
              <a:buFont typeface="Calibri"/>
              <a:buChar char="❖"/>
            </a:pPr>
            <a:r>
              <a:rPr lang="es-CO" sz="2400" dirty="0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Consulta usuario</a:t>
            </a:r>
          </a:p>
          <a:p>
            <a:pPr marL="457200" lvl="0" indent="-381000" algn="just">
              <a:buClr>
                <a:srgbClr val="205867"/>
              </a:buClr>
              <a:buSzPts val="2400"/>
              <a:buFont typeface="Calibri"/>
              <a:buChar char="❖"/>
            </a:pPr>
            <a:endParaRPr lang="es-CO" sz="2400" dirty="0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/>
        </p:nvSpPr>
        <p:spPr>
          <a:xfrm>
            <a:off x="458270" y="448790"/>
            <a:ext cx="86856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r>
              <a:rPr lang="es-E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SECUENCIA</a:t>
            </a:r>
            <a:endParaRPr sz="4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7A3D7522-5E4C-4F65-8B3C-58FA68D85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127" y="1689388"/>
            <a:ext cx="6109855" cy="5168612"/>
          </a:xfrm>
          <a:prstGeom prst="rect">
            <a:avLst/>
          </a:prstGeom>
        </p:spPr>
      </p:pic>
      <p:sp>
        <p:nvSpPr>
          <p:cNvPr id="4" name="Shape 355">
            <a:extLst>
              <a:ext uri="{FF2B5EF4-FFF2-40B4-BE49-F238E27FC236}">
                <a16:creationId xmlns="" xmlns:a16="http://schemas.microsoft.com/office/drawing/2014/main" id="{09395CAD-8979-4E58-83D8-6D37472EDCCC}"/>
              </a:ext>
            </a:extLst>
          </p:cNvPr>
          <p:cNvSpPr txBox="1"/>
          <p:nvPr/>
        </p:nvSpPr>
        <p:spPr>
          <a:xfrm>
            <a:off x="458270" y="1211839"/>
            <a:ext cx="6788598" cy="477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r>
              <a:rPr lang="es-CO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Consulta y descarga de horario</a:t>
            </a:r>
            <a:endParaRPr sz="2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02631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/>
        </p:nvSpPr>
        <p:spPr>
          <a:xfrm>
            <a:off x="458270" y="448172"/>
            <a:ext cx="8685728" cy="93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r>
              <a:rPr lang="es-ES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Gantt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Shape 3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839" y="2057116"/>
            <a:ext cx="868680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458270" y="448172"/>
            <a:ext cx="8130558" cy="93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r>
              <a:rPr lang="es-ES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718500" y="3041220"/>
            <a:ext cx="7707000" cy="23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0" i="0" u="none" strike="noStrike" cap="non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Implementar un sistema para la administración de horarios de formación en la sede Colombia del SENA, con el fin de facilitar a los diferentes usuarios la organización y coordinación de horarios para las fichas relacionadas.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/>
        </p:nvSpPr>
        <p:spPr>
          <a:xfrm>
            <a:off x="458270" y="448172"/>
            <a:ext cx="8685728" cy="93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r>
              <a:rPr lang="es-ES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Presupuesto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7" name="Shape 367"/>
          <p:cNvGraphicFramePr/>
          <p:nvPr/>
        </p:nvGraphicFramePr>
        <p:xfrm>
          <a:off x="2088106" y="1694902"/>
          <a:ext cx="4776750" cy="5163295"/>
        </p:xfrm>
        <a:graphic>
          <a:graphicData uri="http://schemas.openxmlformats.org/drawingml/2006/table">
            <a:tbl>
              <a:tblPr>
                <a:noFill/>
                <a:tableStyleId>{ECD04375-B52F-4708-83BB-095FA2779315}</a:tableStyleId>
              </a:tblPr>
              <a:tblGrid>
                <a:gridCol w="1547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32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32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32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985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328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5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600" u="none" strike="noStrike" cap="none">
                          <a:solidFill>
                            <a:srgbClr val="363636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Nombre de tarea</a:t>
                      </a:r>
                      <a:endParaRPr sz="6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600" u="none" strike="noStrike" cap="none">
                          <a:solidFill>
                            <a:srgbClr val="363636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Duración</a:t>
                      </a:r>
                      <a:endParaRPr sz="6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600" u="none" strike="noStrike" cap="none">
                          <a:solidFill>
                            <a:srgbClr val="363636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Comienzo</a:t>
                      </a:r>
                      <a:endParaRPr sz="6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600" u="none" strike="noStrike" cap="none">
                          <a:solidFill>
                            <a:srgbClr val="363636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Fin</a:t>
                      </a:r>
                      <a:endParaRPr sz="6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600" u="none" strike="noStrike" cap="none">
                          <a:solidFill>
                            <a:srgbClr val="363636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Predecesoras</a:t>
                      </a:r>
                      <a:endParaRPr sz="6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600" u="none" strike="noStrike" cap="none">
                          <a:solidFill>
                            <a:srgbClr val="363636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Costo</a:t>
                      </a:r>
                      <a:endParaRPr sz="600" u="none" strike="noStrike" cap="non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3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5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HORARIOS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 días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lun 29/1/18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vie 22/6/18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$ 11,304,800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9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COMPONENTE METODOLOGICO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 días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lun 29/1/18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lun 12/2/18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$ 520,000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5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Definicion del problema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día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lun 29/1/18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 30/1/18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$ 50,000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15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Antecedentes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días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mié 31/1/18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jue 1/2/18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$ 120,000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15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Justificacion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días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vie 2/2/18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lun 5/2/18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$ 100,000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15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Objetivos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días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 6/2/18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lun 12/2/18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$ 250,000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9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ANALISIS METODOLOGICO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 días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 13/2/18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 13/3/18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$ 1,410,000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15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Alcance del proyecto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días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 13/2/18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mié 14/2/18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$ 120,000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Viabilidad Tecnica, Financiera y Humano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días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jue 15/2/18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lun 19/2/18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$ 180,000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15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Identificacion de riesgos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días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 20/2/18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mié 21/2/18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$ 120,000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15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Planes de contigencia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días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jue 22/2/18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lun 26/2/18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$ 180,000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09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Levantamiento de informacion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días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 27/2/18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lun 5/3/18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$ 450,000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15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Analisis y tabulacion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días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 6/3/18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lun 12/3/18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$ 300,000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09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Procedimientos del sistema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día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lun 12/3/18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 13/3/18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$ 60,000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15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COMPONENTE TECNICO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 días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mié 14/3/18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vie 18/5/18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$ 1,530,000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09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Diagrama de flujo de datos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días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mié 14/3/18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jue 15/3/18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$ 180,000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09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Adecuacion de procedimientos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días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 20/3/18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vie 23/3/18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$ 360,000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115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Alternativas de solucion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días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lun 26/3/18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 27/3/18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$ 180,000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115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Resultados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días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mié 28/3/18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lun 2/4/18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$ 180,000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115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Casos de uso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días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 3/4/18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jue 5/4/18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$ 270,000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  <a:tr h="209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Especificaciones casos de uso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día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vie 18/5/18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vie 18/5/18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$ 0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1"/>
                  </a:ext>
                </a:extLst>
              </a:tr>
              <a:tr h="209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Requerimientos funcionales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días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vie 6/4/18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lun 9/4/18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$ 180,000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2"/>
                  </a:ext>
                </a:extLst>
              </a:tr>
              <a:tr h="209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Requerimientos no funcionales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días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 10/4/18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mié 11/4/18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$ 180,000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3"/>
                  </a:ext>
                </a:extLst>
              </a:tr>
              <a:tr h="115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ANALISIS PRESUPUESTAL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días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jue 12/4/18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lun 16/4/18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$ 210,000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4"/>
                  </a:ext>
                </a:extLst>
              </a:tr>
              <a:tr h="115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Presupuesto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días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jue 12/4/18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vie 13/4/18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$ 140,000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5"/>
                  </a:ext>
                </a:extLst>
              </a:tr>
              <a:tr h="115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Conclusion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día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lun 16/4/18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lun 16/4/18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$ 70,000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6"/>
                  </a:ext>
                </a:extLst>
              </a:tr>
              <a:tr h="115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DIAGRAMAS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 días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 17/4/18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lun 18/6/18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$ 7,241,200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7"/>
                  </a:ext>
                </a:extLst>
              </a:tr>
              <a:tr h="209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Diagrama Entidad Relacion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 días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 17/4/18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mié 2/5/18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$ 1,852,400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8"/>
                  </a:ext>
                </a:extLst>
              </a:tr>
              <a:tr h="115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Diagrama de clases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 días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jue 3/5/18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jue 17/5/18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$ 1,684,000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9"/>
                  </a:ext>
                </a:extLst>
              </a:tr>
              <a:tr h="115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Diagramas de Estado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 días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vie 18/5/18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vie 1/6/18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$ 1,852,400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30"/>
                  </a:ext>
                </a:extLst>
              </a:tr>
              <a:tr h="115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Diagramas de Secuencia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 días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lun 4/6/18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lun 18/6/18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$ 1,852,400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31"/>
                  </a:ext>
                </a:extLst>
              </a:tr>
              <a:tr h="115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REVISION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días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 19/6/18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vie 22/6/18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$ 393,600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32"/>
                  </a:ext>
                </a:extLst>
              </a:tr>
              <a:tr h="115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Revision detalles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días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 19/6/18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vie 22/6/18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7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$ 393,600</a:t>
                      </a:r>
                      <a:endParaRPr sz="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625" marR="5625" marT="5625" marB="5625" anchor="ctr">
                    <a:lnL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1BB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3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/>
        </p:nvSpPr>
        <p:spPr>
          <a:xfrm>
            <a:off x="494674" y="3418885"/>
            <a:ext cx="8154652" cy="93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3750"/>
              <a:buFont typeface="Calibri"/>
              <a:buNone/>
            </a:pPr>
            <a:r>
              <a:rPr lang="es-ES" sz="15000" b="1" i="0" u="none" strike="noStrike" cap="none">
                <a:solidFill>
                  <a:srgbClr val="0099A5"/>
                </a:solidFill>
                <a:latin typeface="Calibri"/>
                <a:ea typeface="Calibri"/>
                <a:cs typeface="Calibri"/>
                <a:sym typeface="Calibri"/>
              </a:rPr>
              <a:t>Gracias 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458270" y="448172"/>
            <a:ext cx="8685728" cy="93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r>
              <a:rPr lang="es-ES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594450" y="2439575"/>
            <a:ext cx="7955100" cy="39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50"/>
              <a:buFont typeface="Calibri"/>
              <a:buNone/>
            </a:pPr>
            <a:endParaRPr sz="2400" b="0" i="0" u="none" strike="noStrike" cap="non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0510" marR="0" lvl="0" indent="-27051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s-ES" sz="2400" b="0" i="0" u="none" strike="noStrike" cap="non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Rediseñar el sistema actual de administración de horarios de formación que permita mejorar las condiciones actuales al momento de brindar la información a los diferentes usuarios.</a:t>
            </a:r>
            <a:endParaRPr sz="2400" b="0" i="0" u="none" strike="noStrike" cap="non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0510" marR="0" lvl="0" indent="-27051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s-ES" sz="2400" b="0" i="0" u="none" strike="noStrike" cap="non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Suplir las necesidades de la sede Colombia del SENA.</a:t>
            </a:r>
            <a:endParaRPr sz="2400" b="0" i="0" u="none" strike="noStrike" cap="non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0510" marR="0" lvl="0" indent="-27051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s-ES" sz="2400" b="0" i="0" u="none" strike="noStrike" cap="non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Brindar acceso eficiente y eficaz a los datos requeridos por los diferentes usuarios en el momento indicado.</a:t>
            </a:r>
            <a:endParaRPr sz="2400" b="0" i="0" u="none" strike="noStrike" cap="non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0510" marR="0" lvl="0" indent="-27051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s-ES" sz="2400" b="0" i="0" u="none" strike="noStrike" cap="non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Mantener una mejor organización en la manera de publicar la información para conocimiento de los usuarios.</a:t>
            </a:r>
            <a:endParaRPr sz="2400" b="0" i="0" u="none" strike="noStrike" cap="non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804775" y="3072225"/>
            <a:ext cx="7443000" cy="23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400" b="0" i="0" u="none" strike="noStrike" cap="non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Con la implementación de un nuevo sistema se pretende facilitar el manejo de información publicada a los usuarios finales y resolver la siguiente incógnita. ¿Cómo agilizar y organizar la información para el proceso de administración de los horarios de formación de la sede Colombia del SENA?</a:t>
            </a:r>
            <a:endParaRPr sz="2400" b="0" i="0" u="none" strike="noStrike" cap="non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458275" y="448175"/>
            <a:ext cx="84408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r>
              <a:rPr lang="es-ES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/>
        </p:nvSpPr>
        <p:spPr>
          <a:xfrm>
            <a:off x="458270" y="448172"/>
            <a:ext cx="8685728" cy="93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r>
              <a:rPr lang="es-ES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264303" y="2252726"/>
            <a:ext cx="8649900" cy="30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400" b="0" i="0" u="none" strike="noStrike" cap="non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La sede Colombia del Sena está ubicada en la Calle 69 # 20-36. Es una de las sedes del SENA que maneja la información de los horarios por medio de archivos compartidos por OneDrive, tanto para aprendices como para instructores. Esto conlleva a dejar dudas y crear confusión en todos los usuarios ya que hay que seguir una ruta extensa y con información organizada de manera poco entendible desde un comienzo.</a:t>
            </a:r>
            <a:endParaRPr sz="2400" b="0" i="0" u="none" strike="noStrike" cap="non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400" b="0" i="0" u="none" strike="noStrike" cap="non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Este centro quiere por medio de la implementación de ideas de sus aprendices efectuar un sistema para dar una mejor administración a la información, organización y distribución de horarios de formación para los diferentes usuarios (Instructores y aprendices). </a:t>
            </a:r>
            <a:endParaRPr sz="2400" b="0" i="0" u="none" strike="noStrike" cap="non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791188" y="2454025"/>
            <a:ext cx="7715100" cy="4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0510" marR="0" lvl="0" indent="-27051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s-ES" sz="2400" b="0" i="0" u="none" strike="noStrike" cap="non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Innovar en el manejo de información</a:t>
            </a:r>
            <a:endParaRPr sz="2400" b="0" i="0" u="none" strike="noStrike" cap="non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0510" marR="0" lvl="0" indent="-27051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s-ES" sz="2400" b="0" i="0" u="none" strike="noStrike" cap="non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Optimización de información</a:t>
            </a:r>
            <a:endParaRPr sz="2400" b="0" i="0" u="none" strike="noStrike" cap="non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0510" marR="0" lvl="0" indent="-27051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s-ES" sz="2400" b="0" i="0" u="none" strike="noStrike" cap="non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Incrementar la satisfacción de los usuarios                        </a:t>
            </a:r>
            <a:endParaRPr sz="2400" b="0" i="0" u="none" strike="noStrike" cap="non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0510" marR="0" lvl="0" indent="-27051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s-ES" sz="2400" b="0" i="0" u="none" strike="noStrike" cap="non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Disminuir los tiempos de procesamiento de la información</a:t>
            </a:r>
            <a:endParaRPr sz="2400" b="0" i="0" u="none" strike="noStrike" cap="non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400" b="0" i="0" u="none" strike="noStrike" cap="non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Con la Implementación de un sistema para la administración de horarios de formación se busca brindar información óptima y organizada a los usuarios de manera que, sin importar el rol que tenga en la sede Colombia acceda de manera más rápida y efectiva a los resultados de su búsqueda.</a:t>
            </a:r>
            <a:endParaRPr sz="2400" b="0" i="0" u="none" strike="noStrike" cap="non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458270" y="448172"/>
            <a:ext cx="8685728" cy="93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r>
              <a:rPr lang="es-ES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 del proyecto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458270" y="448172"/>
            <a:ext cx="8685728" cy="93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Calibri"/>
              <a:buNone/>
            </a:pPr>
            <a:r>
              <a:rPr lang="es-ES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Identificación de riesgos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212544" y="2356244"/>
            <a:ext cx="8649900" cy="4044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➢"/>
            </a:pPr>
            <a:r>
              <a:rPr lang="es-ES" sz="2400" b="0" i="0" u="none" strike="noStrike" cap="non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No obtener los permisos para la modificación e implementación de horarios de formación en la plataforma virtual del SENA SOFIA.</a:t>
            </a:r>
            <a:endParaRPr sz="2400" b="0" i="0" u="none" strike="noStrike" cap="non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➢"/>
            </a:pPr>
            <a:r>
              <a:rPr lang="es-ES" sz="2400" b="0" i="0" u="none" strike="noStrike" cap="non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El presupuesto estimado no es el correcto dejando sin recursos el desarrollo efectivo de la aplicación.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➢"/>
            </a:pPr>
            <a:r>
              <a:rPr lang="es-ES" sz="2400" b="0" i="0" u="none" strike="noStrike" cap="non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Desarrollar cambios que no sean tan concretos y que generen ambigüedad en el desarrollo o implementación.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➢"/>
            </a:pPr>
            <a:r>
              <a:rPr lang="es-ES" sz="2400" b="0" i="0" u="none" strike="noStrike" cap="non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El diseño de la aplicación no sea compatible para  ser implementada en la plataforma.</a:t>
            </a:r>
            <a:endParaRPr sz="2400" b="0" i="0" u="none" strike="noStrike" cap="non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➢"/>
            </a:pPr>
            <a:r>
              <a:rPr lang="es-ES" sz="2400" b="0" i="0" u="none" strike="noStrike" cap="non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El desconocimiento de permisos o licencias que se deban adquirir para implementar la aplicación.</a:t>
            </a:r>
            <a:endParaRPr sz="2400" b="0" i="0" u="none" strike="noStrike" cap="non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1463</Words>
  <Application>Microsoft Office PowerPoint</Application>
  <PresentationFormat>Presentación en pantalla (4:3)</PresentationFormat>
  <Paragraphs>368</Paragraphs>
  <Slides>41</Slides>
  <Notes>40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6" baseType="lpstr">
      <vt:lpstr>Noto Sans Symbols</vt:lpstr>
      <vt:lpstr>Arial</vt:lpstr>
      <vt:lpstr>Calibri</vt:lpstr>
      <vt:lpstr>Quattrocento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SENA</cp:lastModifiedBy>
  <cp:revision>11</cp:revision>
  <dcterms:modified xsi:type="dcterms:W3CDTF">2018-06-25T23:17:50Z</dcterms:modified>
</cp:coreProperties>
</file>