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61" r:id="rId3"/>
    <p:sldId id="257" r:id="rId4"/>
    <p:sldId id="258" r:id="rId5"/>
    <p:sldId id="259"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10/21/2018</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‹Nº›</a:t>
            </a:fld>
            <a:endParaRPr lang="en-US" dirty="0"/>
          </a:p>
        </p:txBody>
      </p:sp>
    </p:spTree>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10/21/2018</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‹Nº›</a:t>
            </a:fld>
            <a:endParaRPr lang="en-US" dirty="0"/>
          </a:p>
        </p:txBody>
      </p:sp>
    </p:spTree>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10/21/2018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10/21/2018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10/21/2018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FD0B8D63-E026-4E54-B301-C824E1BD14F3}" type="datetimeFigureOut">
              <a:rPr lang="en-US" dirty="0"/>
              <a:t>10/21/2018</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‹Nº›</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10/21/2018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‹Nº›</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10/21/2018</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‹Nº›</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slow">
    <p:randomBar dir="vert"/>
  </p:transition>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sz="5400" dirty="0" smtClean="0">
                <a:latin typeface="Adobe Fan Heiti Std B" panose="020B0700000000000000" pitchFamily="34" charset="-128"/>
                <a:ea typeface="Adobe Fan Heiti Std B" panose="020B0700000000000000" pitchFamily="34" charset="-128"/>
              </a:rPr>
              <a:t>Diagrama De Actividades UML</a:t>
            </a:r>
            <a:endParaRPr lang="es-ES" sz="5400" dirty="0">
              <a:latin typeface="Adobe Fan Heiti Std B" panose="020B0700000000000000" pitchFamily="34" charset="-128"/>
              <a:ea typeface="Adobe Fan Heiti Std B" panose="020B0700000000000000" pitchFamily="34" charset="-128"/>
            </a:endParaRPr>
          </a:p>
        </p:txBody>
      </p:sp>
      <p:sp>
        <p:nvSpPr>
          <p:cNvPr id="3" name="Subtítulo 2"/>
          <p:cNvSpPr>
            <a:spLocks noGrp="1"/>
          </p:cNvSpPr>
          <p:nvPr>
            <p:ph type="subTitle" idx="1"/>
          </p:nvPr>
        </p:nvSpPr>
        <p:spPr>
          <a:xfrm>
            <a:off x="1562100" y="4095482"/>
            <a:ext cx="9070848" cy="1043781"/>
          </a:xfrm>
        </p:spPr>
        <p:txBody>
          <a:bodyPr>
            <a:normAutofit fontScale="92500"/>
          </a:bodyPr>
          <a:lstStyle/>
          <a:p>
            <a:r>
              <a:rPr lang="es-MX" dirty="0" smtClean="0"/>
              <a:t>DIAGRAMA DE ACTIVIDADES </a:t>
            </a:r>
          </a:p>
          <a:p>
            <a:r>
              <a:rPr lang="es-MX" sz="1500" dirty="0" smtClean="0"/>
              <a:t>                                                                                                                   María Camila Rodríguez Torres</a:t>
            </a:r>
          </a:p>
          <a:p>
            <a:r>
              <a:rPr lang="es-MX" sz="1500" dirty="0" smtClean="0"/>
              <a:t>                                                                                                              Neyra Yanira Rojas Ortega </a:t>
            </a:r>
          </a:p>
          <a:p>
            <a:r>
              <a:rPr lang="es-MX" sz="1500" dirty="0" smtClean="0"/>
              <a:t>                                                                                                                 Ana Brigith Matamoros Velásquez</a:t>
            </a:r>
            <a:endParaRPr lang="es-ES" sz="1500" dirty="0"/>
          </a:p>
        </p:txBody>
      </p:sp>
    </p:spTree>
    <p:extLst>
      <p:ext uri="{BB962C8B-B14F-4D97-AF65-F5344CB8AC3E}">
        <p14:creationId xmlns:p14="http://schemas.microsoft.com/office/powerpoint/2010/main" val="1934363201"/>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SÃMBOLOS de un diagrama de activida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164" y="566671"/>
            <a:ext cx="8950815" cy="591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43350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INTRODUCCION</a:t>
            </a:r>
            <a:endParaRPr lang="es-ES" dirty="0"/>
          </a:p>
        </p:txBody>
      </p:sp>
      <p:sp>
        <p:nvSpPr>
          <p:cNvPr id="3" name="Marcador de contenido 2"/>
          <p:cNvSpPr>
            <a:spLocks noGrp="1"/>
          </p:cNvSpPr>
          <p:nvPr>
            <p:ph idx="1"/>
          </p:nvPr>
        </p:nvSpPr>
        <p:spPr/>
        <p:txBody>
          <a:bodyPr>
            <a:normAutofit/>
          </a:bodyPr>
          <a:lstStyle/>
          <a:p>
            <a:r>
              <a:rPr lang="es-MX" sz="2800" dirty="0" smtClean="0"/>
              <a:t>Muestra un proceso de negocio o un proceso de software como un flujo de trabajo. </a:t>
            </a:r>
            <a:endParaRPr lang="es-ES" sz="2800" dirty="0"/>
          </a:p>
        </p:txBody>
      </p:sp>
    </p:spTree>
    <p:extLst>
      <p:ext uri="{BB962C8B-B14F-4D97-AF65-F5344CB8AC3E}">
        <p14:creationId xmlns:p14="http://schemas.microsoft.com/office/powerpoint/2010/main" val="197981350"/>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450761"/>
            <a:ext cx="10058400" cy="1652359"/>
          </a:xfrm>
        </p:spPr>
        <p:txBody>
          <a:bodyPr>
            <a:normAutofit fontScale="90000"/>
          </a:bodyPr>
          <a:lstStyle/>
          <a:p>
            <a:r>
              <a:rPr lang="es-MX" dirty="0" smtClean="0"/>
              <a:t>                </a:t>
            </a:r>
            <a:br>
              <a:rPr lang="es-MX" dirty="0" smtClean="0"/>
            </a:br>
            <a:r>
              <a:rPr lang="es-MX" dirty="0" smtClean="0"/>
              <a:t>                     </a:t>
            </a:r>
            <a:r>
              <a:rPr lang="es-MX" sz="5300" dirty="0" smtClean="0"/>
              <a:t>Diagrama de UML</a:t>
            </a:r>
            <a:r>
              <a:rPr lang="es-MX" sz="5300" dirty="0"/>
              <a:t/>
            </a:r>
            <a:br>
              <a:rPr lang="es-MX" sz="5300" dirty="0"/>
            </a:br>
            <a:r>
              <a:rPr lang="es-MX" sz="5300" dirty="0" smtClean="0"/>
              <a:t>              </a:t>
            </a:r>
            <a:r>
              <a:rPr lang="es-MX" sz="3600" dirty="0" smtClean="0"/>
              <a:t>¿Qué es un diagrama de Actividades</a:t>
            </a:r>
            <a:r>
              <a:rPr lang="es-MX" dirty="0" smtClean="0"/>
              <a:t>?</a:t>
            </a:r>
            <a:br>
              <a:rPr lang="es-MX" dirty="0" smtClean="0"/>
            </a:br>
            <a:endParaRPr lang="es-ES" dirty="0"/>
          </a:p>
        </p:txBody>
      </p:sp>
      <p:sp>
        <p:nvSpPr>
          <p:cNvPr id="3" name="Marcador de contenido 2"/>
          <p:cNvSpPr>
            <a:spLocks noGrp="1"/>
          </p:cNvSpPr>
          <p:nvPr>
            <p:ph idx="1"/>
          </p:nvPr>
        </p:nvSpPr>
        <p:spPr>
          <a:xfrm>
            <a:off x="1066800" y="2103120"/>
            <a:ext cx="10058400" cy="4117376"/>
          </a:xfrm>
        </p:spPr>
        <p:txBody>
          <a:bodyPr/>
          <a:lstStyle/>
          <a:p>
            <a:r>
              <a:rPr lang="es-MX" dirty="0" smtClean="0">
                <a:latin typeface="Arial" panose="020B0604020202020204" pitchFamily="34" charset="0"/>
                <a:cs typeface="Arial" panose="020B0604020202020204" pitchFamily="34" charset="0"/>
              </a:rPr>
              <a:t>El diagrama de flujo o flujograma también llamado diagrama de actividades es una representación grafica de un algoritmo o proceso .</a:t>
            </a:r>
            <a:r>
              <a:rPr lang="es-ES" dirty="0" smtClean="0">
                <a:latin typeface="Arial" panose="020B0604020202020204" pitchFamily="34" charset="0"/>
                <a:cs typeface="Arial" panose="020B0604020202020204" pitchFamily="34" charset="0"/>
              </a:rPr>
              <a:t> Se utiliza en una  seria de disciplinas como programación, economía, procesos industriales y psicológicos cognitiva.</a:t>
            </a:r>
          </a:p>
          <a:p>
            <a:r>
              <a:rPr lang="es-ES" dirty="0" smtClean="0">
                <a:latin typeface="Arial" panose="020B0604020202020204" pitchFamily="34" charset="0"/>
                <a:cs typeface="Arial" panose="020B0604020202020204" pitchFamily="34" charset="0"/>
              </a:rPr>
              <a:t>El diagrama de UML es un diagrama de   entidades que representa los flujos de trabajo paso a paso de negocio y operacionales de los componentes de un sistema. Un diagrama de actividades muestra el flujo  de control general en SYML el diagrama ah sido extendido para indicar los flujos entre pasos que mueven elementos físicos o energía o presión los cambios adicionales permiten al diagrama UML soportar mejores flujos de comportamientos y algunos datos continuos. </a:t>
            </a:r>
          </a:p>
          <a:p>
            <a:r>
              <a:rPr lang="es-MX" dirty="0" smtClean="0">
                <a:latin typeface="Arial" panose="020B0604020202020204" pitchFamily="34" charset="0"/>
                <a:cs typeface="Arial" panose="020B0604020202020204" pitchFamily="34" charset="0"/>
              </a:rPr>
              <a:t>Estos diagramas de UML utilizan símbolos con significados definidos que representan el paso a paso del algoritmo y representan el flujo de ejecución durante las flechas que conectan los puntos de INICIO y de FIN del proceso </a:t>
            </a:r>
          </a:p>
        </p:txBody>
      </p:sp>
    </p:spTree>
    <p:extLst>
      <p:ext uri="{BB962C8B-B14F-4D97-AF65-F5344CB8AC3E}">
        <p14:creationId xmlns:p14="http://schemas.microsoft.com/office/powerpoint/2010/main" val="11104500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9150" y="534842"/>
            <a:ext cx="10058400" cy="1371600"/>
          </a:xfrm>
        </p:spPr>
        <p:txBody>
          <a:bodyPr/>
          <a:lstStyle/>
          <a:p>
            <a:r>
              <a:rPr lang="es-MX" dirty="0" smtClean="0"/>
              <a:t>¿Cómo se realiza un Diagrama UML?</a:t>
            </a:r>
            <a:endParaRPr lang="es-ES" dirty="0"/>
          </a:p>
        </p:txBody>
      </p:sp>
      <p:pic>
        <p:nvPicPr>
          <p:cNvPr id="1026" name="Picture 2" descr="Diagrama de actividades si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23325" y="1906442"/>
            <a:ext cx="3324225" cy="3733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501059" y="2060989"/>
            <a:ext cx="6096000" cy="2862322"/>
          </a:xfrm>
          <a:prstGeom prst="rect">
            <a:avLst/>
          </a:prstGeom>
        </p:spPr>
        <p:txBody>
          <a:bodyPr>
            <a:spAutoFit/>
          </a:bodyPr>
          <a:lstStyle/>
          <a:p>
            <a:r>
              <a:rPr lang="es-419" dirty="0">
                <a:solidFill>
                  <a:srgbClr val="2A2A2A"/>
                </a:solidFill>
                <a:latin typeface="Segoe UI" panose="020B0502040204020203" pitchFamily="34" charset="0"/>
              </a:rPr>
              <a:t>Un diagrama de actividades describe un proceso de negocio o un algoritmo de software como una serie de acciones. Las flechas de conector muestran cómo el control pasa secuencialmente de una acción a la siguiente. Normalmente, una acción solo puede iniciar una vez completada la acción anterior.</a:t>
            </a:r>
          </a:p>
          <a:p>
            <a:r>
              <a:rPr lang="es-419" dirty="0">
                <a:solidFill>
                  <a:srgbClr val="2A2A2A"/>
                </a:solidFill>
                <a:latin typeface="Segoe UI" panose="020B0502040204020203" pitchFamily="34" charset="0"/>
              </a:rPr>
              <a:t>La ilustración siguiente es un ejemplo de cómo se puede mostrar una secuencia de acciones mediante acciones, conectores, bifurcaciones y bucles. Cada elemento se explica con más detalle en las secciones siguientes.</a:t>
            </a:r>
            <a:endParaRPr lang="es-419" b="0" i="0" dirty="0">
              <a:solidFill>
                <a:srgbClr val="2A2A2A"/>
              </a:solidFill>
              <a:effectLst/>
              <a:latin typeface="Segoe UI" panose="020B0502040204020203" pitchFamily="34" charset="0"/>
            </a:endParaRPr>
          </a:p>
        </p:txBody>
      </p:sp>
    </p:spTree>
    <p:extLst>
      <p:ext uri="{BB962C8B-B14F-4D97-AF65-F5344CB8AC3E}">
        <p14:creationId xmlns:p14="http://schemas.microsoft.com/office/powerpoint/2010/main" val="398896941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MX" dirty="0" smtClean="0"/>
              <a:t>Componentes Básicos de un diagrama de        Actividades UML</a:t>
            </a:r>
            <a:endParaRPr lang="es-ES" dirty="0"/>
          </a:p>
        </p:txBody>
      </p:sp>
      <p:sp>
        <p:nvSpPr>
          <p:cNvPr id="3" name="Marcador de contenido 2"/>
          <p:cNvSpPr>
            <a:spLocks noGrp="1"/>
          </p:cNvSpPr>
          <p:nvPr>
            <p:ph idx="1"/>
          </p:nvPr>
        </p:nvSpPr>
        <p:spPr>
          <a:xfrm>
            <a:off x="1066800" y="2103120"/>
            <a:ext cx="6196885" cy="3931920"/>
          </a:xfrm>
        </p:spPr>
        <p:txBody>
          <a:bodyPr>
            <a:normAutofit fontScale="92500" lnSpcReduction="10000"/>
          </a:bodyPr>
          <a:lstStyle/>
          <a:p>
            <a:r>
              <a:rPr lang="es-MX" dirty="0" smtClean="0"/>
              <a:t>Componentes comunes de un Diagrama de Actividades:</a:t>
            </a:r>
            <a:endParaRPr lang="es-ES" dirty="0"/>
          </a:p>
          <a:p>
            <a:r>
              <a:rPr lang="es-MX" dirty="0" smtClean="0"/>
              <a:t>ACCION: Un paso en la actividad en el que los usuarios o software realizan una tarea dada. En LUCIDACHAR, las acciones se representan atreves de rectángulos con aristas redondeadas.</a:t>
            </a:r>
          </a:p>
          <a:p>
            <a:r>
              <a:rPr lang="es-MX" dirty="0" smtClean="0"/>
              <a:t>NODO DE DECISIÓN: Una rama condicional en el flujo que se representa  con un diamante. Incluye una sola entrada y dos o mas salidas.</a:t>
            </a:r>
          </a:p>
          <a:p>
            <a:r>
              <a:rPr lang="es-MX" dirty="0" smtClean="0"/>
              <a:t>FLUJO DE CONTROL: Otro nombre para los conectores que muestran el flujo entre pasos en el diagrama.</a:t>
            </a:r>
          </a:p>
          <a:p>
            <a:r>
              <a:rPr lang="es-MX" dirty="0" smtClean="0"/>
              <a:t>NODO INICIAL: simboliza el inicio de la actividad. El nodo inicial se representa con un circulo negro.</a:t>
            </a:r>
          </a:p>
          <a:p>
            <a:r>
              <a:rPr lang="es-MX" dirty="0" smtClean="0"/>
              <a:t>NODO TERMINAL: Representa el paso final en la actividad se representa por medio de un circulo negro de con torno blanco.  </a:t>
            </a:r>
            <a:endParaRPr lang="es-ES" dirty="0"/>
          </a:p>
        </p:txBody>
      </p:sp>
      <p:pic>
        <p:nvPicPr>
          <p:cNvPr id="4" name="Picture 2" descr="Diagrama de actividades si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3325" y="1906442"/>
            <a:ext cx="332422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87150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FUNCION DE DIAGRAMA DE ACTIVIDADES (UML)</a:t>
            </a:r>
            <a:endParaRPr lang="es-ES" dirty="0"/>
          </a:p>
        </p:txBody>
      </p:sp>
      <p:sp>
        <p:nvSpPr>
          <p:cNvPr id="3" name="Marcador de contenido 2"/>
          <p:cNvSpPr>
            <a:spLocks noGrp="1"/>
          </p:cNvSpPr>
          <p:nvPr>
            <p:ph idx="1"/>
          </p:nvPr>
        </p:nvSpPr>
        <p:spPr/>
        <p:txBody>
          <a:bodyPr/>
          <a:lstStyle/>
          <a:p>
            <a:r>
              <a:rPr lang="es-MX" dirty="0" smtClean="0"/>
              <a:t>Muestra un proceso de negocio o un proceso de software como un flujo de trabajo a través de una serie der acciones. Las personas, los componentes de software o los equipos pueden realizar estas acciones.</a:t>
            </a:r>
          </a:p>
          <a:p>
            <a:r>
              <a:rPr lang="es-MX" sz="2800" dirty="0" smtClean="0"/>
              <a:t>Beneficios de los diagramas de actividades UML</a:t>
            </a:r>
            <a:endParaRPr lang="es-MX" sz="2800" dirty="0"/>
          </a:p>
          <a:p>
            <a:r>
              <a:rPr lang="es-MX" dirty="0" smtClean="0"/>
              <a:t>Demostrar la lógica de un algoritmo.</a:t>
            </a:r>
          </a:p>
          <a:p>
            <a:r>
              <a:rPr lang="es-MX" dirty="0" smtClean="0"/>
              <a:t> Describir los pasos realizados en un caso se uso UML.</a:t>
            </a:r>
          </a:p>
          <a:p>
            <a:r>
              <a:rPr lang="es-MX" dirty="0" smtClean="0"/>
              <a:t>Ilustrar un proceso de negocios o flujo de trabajo entre los usuarios y el sistema.</a:t>
            </a:r>
          </a:p>
          <a:p>
            <a:r>
              <a:rPr lang="es-MX" dirty="0" smtClean="0"/>
              <a:t>Simplificar y mejorar cualquier proceso clarificando casos de uso complicados.</a:t>
            </a:r>
          </a:p>
          <a:p>
            <a:endParaRPr lang="es-ES" dirty="0"/>
          </a:p>
        </p:txBody>
      </p:sp>
    </p:spTree>
    <p:extLst>
      <p:ext uri="{BB962C8B-B14F-4D97-AF65-F5344CB8AC3E}">
        <p14:creationId xmlns:p14="http://schemas.microsoft.com/office/powerpoint/2010/main" val="138385257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CONTENIDOS BASICOS DE UN DIAGRAMA DE ACTIVIDADES UML</a:t>
            </a:r>
            <a:endParaRPr lang="es-ES" dirty="0"/>
          </a:p>
        </p:txBody>
      </p:sp>
      <p:sp>
        <p:nvSpPr>
          <p:cNvPr id="3" name="Marcador de contenido 2"/>
          <p:cNvSpPr>
            <a:spLocks noGrp="1"/>
          </p:cNvSpPr>
          <p:nvPr>
            <p:ph idx="1"/>
          </p:nvPr>
        </p:nvSpPr>
        <p:spPr/>
        <p:txBody>
          <a:bodyPr/>
          <a:lstStyle/>
          <a:p>
            <a:r>
              <a:rPr lang="es-MX" dirty="0" smtClean="0"/>
              <a:t>Básicamente un diagrama  de actividades contiene (UML).</a:t>
            </a:r>
          </a:p>
          <a:p>
            <a:r>
              <a:rPr lang="es-MX" dirty="0" smtClean="0"/>
              <a:t>Estado de actividad </a:t>
            </a:r>
          </a:p>
          <a:p>
            <a:r>
              <a:rPr lang="es-MX" dirty="0" smtClean="0"/>
              <a:t>Estado de acción</a:t>
            </a:r>
          </a:p>
          <a:p>
            <a:r>
              <a:rPr lang="es-MX" dirty="0" smtClean="0"/>
              <a:t>Transiciones </a:t>
            </a:r>
          </a:p>
          <a:p>
            <a:r>
              <a:rPr lang="es-MX" dirty="0" smtClean="0"/>
              <a:t>Objetos </a:t>
            </a:r>
          </a:p>
          <a:p>
            <a:r>
              <a:rPr lang="es-MX" dirty="0" smtClean="0"/>
              <a:t>ESTADOS DE ACTIVIDAD Y ESTADO DE ACCION </a:t>
            </a:r>
          </a:p>
          <a:p>
            <a:r>
              <a:rPr lang="es-MX" dirty="0" smtClean="0"/>
              <a:t>La representación de ambos es un rectángulo con las puntas redondeadas, en cuyo interior se representa bien una actividad o bien una acción. La forma de representar tanto como usan actividad como una acción, no queda impuesta  como un diagrama de actividad (UML)</a:t>
            </a:r>
          </a:p>
          <a:p>
            <a:endParaRPr lang="es-ES" dirty="0"/>
          </a:p>
        </p:txBody>
      </p:sp>
    </p:spTree>
    <p:extLst>
      <p:ext uri="{BB962C8B-B14F-4D97-AF65-F5344CB8AC3E}">
        <p14:creationId xmlns:p14="http://schemas.microsoft.com/office/powerpoint/2010/main" val="2410129673"/>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CONTENIDOS BASICOS DE UN DIAGRAMA DE ACTIVIDADES UML</a:t>
            </a:r>
            <a:endParaRPr lang="es-ES" dirty="0"/>
          </a:p>
        </p:txBody>
      </p:sp>
      <p:sp>
        <p:nvSpPr>
          <p:cNvPr id="3" name="Marcador de contenido 2"/>
          <p:cNvSpPr>
            <a:spLocks noGrp="1"/>
          </p:cNvSpPr>
          <p:nvPr>
            <p:ph idx="1"/>
          </p:nvPr>
        </p:nvSpPr>
        <p:spPr>
          <a:xfrm>
            <a:off x="1066800" y="2052320"/>
            <a:ext cx="5617335" cy="3931920"/>
          </a:xfrm>
        </p:spPr>
        <p:txBody>
          <a:bodyPr/>
          <a:lstStyle/>
          <a:p>
            <a:r>
              <a:rPr lang="es-MX" dirty="0" smtClean="0"/>
              <a:t>TRANCICIONES </a:t>
            </a:r>
            <a:endParaRPr lang="es-ES" dirty="0" smtClean="0"/>
          </a:p>
          <a:p>
            <a:r>
              <a:rPr lang="es-MX" dirty="0" smtClean="0"/>
              <a:t>Las transiciones reflejan el paso de un estado a otro, bien sea de actividad o de acción. Esta transición se produce como resultado de la finalización del estado del que parte el arco dirigido que marca la transición. Como todo flujo de control debe empezar y terminar en algún momento podemos indicar esto utilizando dos disparadores de INICIO y de FIN tal y como queda reflejado en el ejemplo siguiente</a:t>
            </a:r>
          </a:p>
        </p:txBody>
      </p:sp>
      <p:pic>
        <p:nvPicPr>
          <p:cNvPr id="1026" name="Picture 2" descr="Resultado de imagen para funciones de un diagrama de activida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955" y="2202288"/>
            <a:ext cx="4069724" cy="338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41711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CONTENDOS BASICOS DE UN DIAGRAMA DE ACTIVIDADES UML</a:t>
            </a:r>
            <a:endParaRPr lang="es-ES" dirty="0"/>
          </a:p>
        </p:txBody>
      </p:sp>
      <p:sp>
        <p:nvSpPr>
          <p:cNvPr id="3" name="Marcador de contenido 2"/>
          <p:cNvSpPr>
            <a:spLocks noGrp="1"/>
          </p:cNvSpPr>
          <p:nvPr>
            <p:ph idx="1"/>
          </p:nvPr>
        </p:nvSpPr>
        <p:spPr/>
        <p:txBody>
          <a:bodyPr/>
          <a:lstStyle/>
          <a:p>
            <a:pPr marL="0" indent="0">
              <a:buNone/>
            </a:pPr>
            <a:r>
              <a:rPr lang="es-MX" dirty="0" smtClean="0"/>
              <a:t>BIFULCACIONES </a:t>
            </a:r>
          </a:p>
          <a:p>
            <a:pPr marL="0" indent="0">
              <a:buNone/>
            </a:pPr>
            <a:r>
              <a:rPr lang="es-MX" dirty="0" smtClean="0"/>
              <a:t>Un flujo de control no tiene por que ser siempre secuencial puede presentar caminos alternativos para poder representar dichos caminos alternativas o bifurcaciones, en este utilizamos el símbolo de rojo dicha  bifurcación tendrá una transición de entrada y dos o mas salidas.</a:t>
            </a:r>
          </a:p>
          <a:p>
            <a:pPr marL="0" indent="0">
              <a:buNone/>
            </a:pPr>
            <a:r>
              <a:rPr lang="es-MX" dirty="0" smtClean="0"/>
              <a:t>CALLES </a:t>
            </a:r>
          </a:p>
          <a:p>
            <a:pPr marL="0" indent="0">
              <a:buNone/>
            </a:pPr>
            <a:r>
              <a:rPr lang="es-MX" dirty="0" smtClean="0"/>
              <a:t>Cuando se mueven flujo de trabajo de organizaciones, es especialmente útil dividir los estados de actividades en grupos, cada grupo tiene un nombre completo y se denomina CALLES. Cada CALLE representa ala parte de la organización responsable de las actividades que aparecen en esa calle gráficamente.</a:t>
            </a:r>
            <a:endParaRPr lang="es-ES" dirty="0"/>
          </a:p>
        </p:txBody>
      </p:sp>
    </p:spTree>
    <p:extLst>
      <p:ext uri="{BB962C8B-B14F-4D97-AF65-F5344CB8AC3E}">
        <p14:creationId xmlns:p14="http://schemas.microsoft.com/office/powerpoint/2010/main" val="3705748060"/>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180</TotalTime>
  <Words>791</Words>
  <Application>Microsoft Office PowerPoint</Application>
  <PresentationFormat>Panorámica</PresentationFormat>
  <Paragraphs>44</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Adobe Fan Heiti Std B</vt:lpstr>
      <vt:lpstr>Arial</vt:lpstr>
      <vt:lpstr>Garamond</vt:lpstr>
      <vt:lpstr>Segoe UI</vt:lpstr>
      <vt:lpstr>Savon</vt:lpstr>
      <vt:lpstr>Diagrama De Actividades UML</vt:lpstr>
      <vt:lpstr>INTRODUCCION</vt:lpstr>
      <vt:lpstr>                                      Diagrama de UML               ¿Qué es un diagrama de Actividades? </vt:lpstr>
      <vt:lpstr>¿Cómo se realiza un Diagrama UML?</vt:lpstr>
      <vt:lpstr>Componentes Básicos de un diagrama de        Actividades UML</vt:lpstr>
      <vt:lpstr>FUNCION DE DIAGRAMA DE ACTIVIDADES (UML)</vt:lpstr>
      <vt:lpstr>CONTENIDOS BASICOS DE UN DIAGRAMA DE ACTIVIDADES UML</vt:lpstr>
      <vt:lpstr>CONTENIDOS BASICOS DE UN DIAGRAMA DE ACTIVIDADES UML</vt:lpstr>
      <vt:lpstr>CONTENDOS BASICOS DE UN DIAGRAMA DE ACTIVIDADES UML</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 De Actividades UML</dc:title>
  <dc:creator>SENA</dc:creator>
  <cp:lastModifiedBy>SENA</cp:lastModifiedBy>
  <cp:revision>16</cp:revision>
  <dcterms:created xsi:type="dcterms:W3CDTF">2018-10-20T15:56:05Z</dcterms:created>
  <dcterms:modified xsi:type="dcterms:W3CDTF">2018-10-21T12:51:33Z</dcterms:modified>
</cp:coreProperties>
</file>