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1"/>
  </p:notesMasterIdLst>
  <p:handoutMasterIdLst>
    <p:handoutMasterId r:id="rId12"/>
  </p:handoutMasterIdLst>
  <p:sldIdLst>
    <p:sldId id="323" r:id="rId2"/>
    <p:sldId id="325" r:id="rId3"/>
    <p:sldId id="331" r:id="rId4"/>
    <p:sldId id="333" r:id="rId5"/>
    <p:sldId id="334" r:id="rId6"/>
    <p:sldId id="335" r:id="rId7"/>
    <p:sldId id="339" r:id="rId8"/>
    <p:sldId id="340" r:id="rId9"/>
    <p:sldId id="338" r:id="rId1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snapToObjects="1">
      <p:cViewPr varScale="1">
        <p:scale>
          <a:sx n="74" d="100"/>
          <a:sy n="74" d="100"/>
        </p:scale>
        <p:origin x="1266"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16/09/2018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16/09/2018</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3</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3042021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7.emf"/><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jpeg"/><Relationship Id="rId1" Type="http://schemas.openxmlformats.org/officeDocument/2006/relationships/slideMaster" Target="../slideMasters/slideMaster1.xml"/><Relationship Id="rId5" Type="http://schemas.openxmlformats.org/officeDocument/2006/relationships/image" Target="../media/image21.emf"/><Relationship Id="rId4" Type="http://schemas.openxmlformats.org/officeDocument/2006/relationships/image" Target="../media/image20.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jpeg"/><Relationship Id="rId1" Type="http://schemas.openxmlformats.org/officeDocument/2006/relationships/slideMaster" Target="../slideMasters/slideMaster1.xml"/><Relationship Id="rId5" Type="http://schemas.openxmlformats.org/officeDocument/2006/relationships/image" Target="../media/image25.emf"/><Relationship Id="rId4" Type="http://schemas.openxmlformats.org/officeDocument/2006/relationships/image" Target="../media/image24.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jpeg"/><Relationship Id="rId1" Type="http://schemas.openxmlformats.org/officeDocument/2006/relationships/slideMaster" Target="../slideMasters/slideMaster1.xml"/><Relationship Id="rId5" Type="http://schemas.openxmlformats.org/officeDocument/2006/relationships/image" Target="../media/image29.emf"/><Relationship Id="rId4" Type="http://schemas.openxmlformats.org/officeDocument/2006/relationships/image" Target="../media/image28.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0.jpeg"/><Relationship Id="rId1" Type="http://schemas.openxmlformats.org/officeDocument/2006/relationships/slideMaster" Target="../slideMasters/slideMaster1.xml"/><Relationship Id="rId5" Type="http://schemas.openxmlformats.org/officeDocument/2006/relationships/image" Target="../media/image31.emf"/><Relationship Id="rId4" Type="http://schemas.openxmlformats.org/officeDocument/2006/relationships/image" Target="../media/image2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32.jpeg"/><Relationship Id="rId1" Type="http://schemas.openxmlformats.org/officeDocument/2006/relationships/slideMaster" Target="../slideMasters/slideMaster1.xml"/><Relationship Id="rId5" Type="http://schemas.openxmlformats.org/officeDocument/2006/relationships/image" Target="../media/image33.emf"/><Relationship Id="rId4" Type="http://schemas.openxmlformats.org/officeDocument/2006/relationships/image" Target="../media/image24.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4.jpeg"/><Relationship Id="rId1" Type="http://schemas.openxmlformats.org/officeDocument/2006/relationships/slideMaster" Target="../slideMasters/slideMaster1.xml"/><Relationship Id="rId5" Type="http://schemas.openxmlformats.org/officeDocument/2006/relationships/image" Target="../media/image35.emf"/><Relationship Id="rId4" Type="http://schemas.openxmlformats.org/officeDocument/2006/relationships/image" Target="../media/image28.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6.jpeg"/><Relationship Id="rId1" Type="http://schemas.openxmlformats.org/officeDocument/2006/relationships/slideMaster" Target="../slideMasters/slideMaster1.xml"/><Relationship Id="rId5" Type="http://schemas.openxmlformats.org/officeDocument/2006/relationships/image" Target="../media/image37.emf"/><Relationship Id="rId4" Type="http://schemas.openxmlformats.org/officeDocument/2006/relationships/image" Target="../media/image20.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38.jpeg"/><Relationship Id="rId1" Type="http://schemas.openxmlformats.org/officeDocument/2006/relationships/slideMaster" Target="../slideMasters/slideMaster1.xml"/><Relationship Id="rId5" Type="http://schemas.openxmlformats.org/officeDocument/2006/relationships/image" Target="../media/image39.emf"/><Relationship Id="rId4" Type="http://schemas.openxmlformats.org/officeDocument/2006/relationships/image" Target="../media/image24.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40.jpeg"/><Relationship Id="rId1" Type="http://schemas.openxmlformats.org/officeDocument/2006/relationships/slideMaster" Target="../slideMasters/slideMaster1.xml"/><Relationship Id="rId5" Type="http://schemas.openxmlformats.org/officeDocument/2006/relationships/image" Target="../media/image41.emf"/><Relationship Id="rId4" Type="http://schemas.openxmlformats.org/officeDocument/2006/relationships/image" Target="../media/image28.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4" y="1"/>
            <a:ext cx="9269582" cy="6875103"/>
          </a:xfrm>
          <a:prstGeom prst="rect">
            <a:avLst/>
          </a:prstGeom>
        </p:spPr>
      </p:pic>
    </p:spTree>
    <p:extLst>
      <p:ext uri="{BB962C8B-B14F-4D97-AF65-F5344CB8AC3E}">
        <p14:creationId xmlns:p14="http://schemas.microsoft.com/office/powerpoint/2010/main" val="17988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CIÓN2">
    <p:spTree>
      <p:nvGrpSpPr>
        <p:cNvPr id="1" name=""/>
        <p:cNvGrpSpPr/>
        <p:nvPr/>
      </p:nvGrpSpPr>
      <p:grpSpPr>
        <a:xfrm>
          <a:off x="0" y="0"/>
          <a:ext cx="0" cy="0"/>
          <a:chOff x="0" y="0"/>
          <a:chExt cx="0" cy="0"/>
        </a:xfrm>
      </p:grpSpPr>
      <p:pic>
        <p:nvPicPr>
          <p:cNvPr id="2" name="Imagen 1" descr="Sin títul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6858000"/>
          </a:xfrm>
          <a:prstGeom prst="rect">
            <a:avLst/>
          </a:prstGeom>
        </p:spPr>
      </p:pic>
      <p:sp>
        <p:nvSpPr>
          <p:cNvPr id="3" name="CuadroTexto 2"/>
          <p:cNvSpPr txBox="1"/>
          <p:nvPr/>
        </p:nvSpPr>
        <p:spPr>
          <a:xfrm>
            <a:off x="-3091833" y="-1248464"/>
            <a:ext cx="914400" cy="12192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352785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3" y="0"/>
            <a:ext cx="9269582" cy="6858000"/>
          </a:xfrm>
          <a:prstGeom prst="rect">
            <a:avLst/>
          </a:prstGeom>
        </p:spPr>
      </p:pic>
    </p:spTree>
    <p:extLst>
      <p:ext uri="{BB962C8B-B14F-4D97-AF65-F5344CB8AC3E}">
        <p14:creationId xmlns:p14="http://schemas.microsoft.com/office/powerpoint/2010/main" val="3590595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6858000"/>
          </a:xfrm>
          <a:prstGeom prst="rect">
            <a:avLst/>
          </a:prstGeom>
        </p:spPr>
      </p:pic>
    </p:spTree>
    <p:extLst>
      <p:ext uri="{BB962C8B-B14F-4D97-AF65-F5344CB8AC3E}">
        <p14:creationId xmlns:p14="http://schemas.microsoft.com/office/powerpoint/2010/main" val="1852979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L">
    <p:spTree>
      <p:nvGrpSpPr>
        <p:cNvPr id="1" name=""/>
        <p:cNvGrpSpPr/>
        <p:nvPr/>
      </p:nvGrpSpPr>
      <p:grpSpPr>
        <a:xfrm>
          <a:off x="0" y="0"/>
          <a:ext cx="0" cy="0"/>
          <a:chOff x="0" y="0"/>
          <a:chExt cx="0" cy="0"/>
        </a:xfrm>
      </p:grpSpPr>
      <p:pic>
        <p:nvPicPr>
          <p:cNvPr id="2" name="Imagen 1" descr="Sin título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6858000"/>
          </a:xfrm>
          <a:prstGeom prst="rect">
            <a:avLst/>
          </a:prstGeom>
        </p:spPr>
      </p:pic>
    </p:spTree>
    <p:extLst>
      <p:ext uri="{BB962C8B-B14F-4D97-AF65-F5344CB8AC3E}">
        <p14:creationId xmlns:p14="http://schemas.microsoft.com/office/powerpoint/2010/main" val="4080806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356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79411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dirty="0"/>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dirty="0"/>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9" y="0"/>
            <a:ext cx="9144000" cy="6858000"/>
          </a:xfrm>
          <a:prstGeom prst="rect">
            <a:avLst/>
          </a:prstGeom>
        </p:spPr>
      </p:pic>
    </p:spTree>
    <p:extLst>
      <p:ext uri="{BB962C8B-B14F-4D97-AF65-F5344CB8AC3E}">
        <p14:creationId xmlns:p14="http://schemas.microsoft.com/office/powerpoint/2010/main" val="1738204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dirty="0"/>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dirty="0"/>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dirty="0"/>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dirty="0"/>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a:xfrm>
            <a:off x="457200" y="6356350"/>
            <a:ext cx="2133600" cy="365125"/>
          </a:xfrm>
          <a:prstGeom prst="rect">
            <a:avLst/>
          </a:prstGeom>
        </p:spPr>
        <p:txBody>
          <a:bodyPr/>
          <a:lstStyle/>
          <a:p>
            <a:fld id="{483D03DC-5ED8-7A42-A55E-C10C004AFC42}" type="datetimeFigureOut">
              <a:rPr lang="es-ES" smtClean="0"/>
              <a:t>16/09/2018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66949" cy="6858000"/>
          </a:xfrm>
          <a:prstGeom prst="rect">
            <a:avLst/>
          </a:prstGeom>
        </p:spPr>
      </p:pic>
    </p:spTree>
    <p:extLst>
      <p:ext uri="{BB962C8B-B14F-4D97-AF65-F5344CB8AC3E}">
        <p14:creationId xmlns:p14="http://schemas.microsoft.com/office/powerpoint/2010/main" val="173934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5" y="0"/>
            <a:ext cx="9256753" cy="6858000"/>
          </a:xfrm>
          <a:prstGeom prst="rect">
            <a:avLst/>
          </a:prstGeom>
        </p:spPr>
      </p:pic>
    </p:spTree>
    <p:extLst>
      <p:ext uri="{BB962C8B-B14F-4D97-AF65-F5344CB8AC3E}">
        <p14:creationId xmlns:p14="http://schemas.microsoft.com/office/powerpoint/2010/main" val="201060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CIÓN1">
    <p:spTree>
      <p:nvGrpSpPr>
        <p:cNvPr id="1" name=""/>
        <p:cNvGrpSpPr/>
        <p:nvPr/>
      </p:nvGrpSpPr>
      <p:grpSpPr>
        <a:xfrm>
          <a:off x="0" y="0"/>
          <a:ext cx="0" cy="0"/>
          <a:chOff x="0" y="0"/>
          <a:chExt cx="0" cy="0"/>
        </a:xfrm>
      </p:grpSpPr>
      <p:pic>
        <p:nvPicPr>
          <p:cNvPr id="2" name="Imagen 1" descr="Sin título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9658" cy="6858000"/>
          </a:xfrm>
          <a:prstGeom prst="rect">
            <a:avLst/>
          </a:prstGeom>
        </p:spPr>
      </p:pic>
    </p:spTree>
    <p:extLst>
      <p:ext uri="{BB962C8B-B14F-4D97-AF65-F5344CB8AC3E}">
        <p14:creationId xmlns:p14="http://schemas.microsoft.com/office/powerpoint/2010/main" val="318242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69583" cy="6858000"/>
          </a:xfrm>
          <a:prstGeom prst="rect">
            <a:avLst/>
          </a:prstGeom>
        </p:spPr>
      </p:pic>
    </p:spTree>
    <p:extLst>
      <p:ext uri="{BB962C8B-B14F-4D97-AF65-F5344CB8AC3E}">
        <p14:creationId xmlns:p14="http://schemas.microsoft.com/office/powerpoint/2010/main" val="20730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8451" cy="6858000"/>
          </a:xfrm>
          <a:prstGeom prst="rect">
            <a:avLst/>
          </a:prstGeom>
        </p:spPr>
      </p:pic>
    </p:spTree>
    <p:extLst>
      <p:ext uri="{BB962C8B-B14F-4D97-AF65-F5344CB8AC3E}">
        <p14:creationId xmlns:p14="http://schemas.microsoft.com/office/powerpoint/2010/main" val="322621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8451" cy="6858000"/>
          </a:xfrm>
          <a:prstGeom prst="rect">
            <a:avLst/>
          </a:prstGeom>
        </p:spPr>
      </p:pic>
    </p:spTree>
    <p:extLst>
      <p:ext uri="{BB962C8B-B14F-4D97-AF65-F5344CB8AC3E}">
        <p14:creationId xmlns:p14="http://schemas.microsoft.com/office/powerpoint/2010/main" val="141346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79778" cy="6858000"/>
          </a:xfrm>
          <a:prstGeom prst="rect">
            <a:avLst/>
          </a:prstGeom>
        </p:spPr>
      </p:pic>
    </p:spTree>
    <p:extLst>
      <p:ext uri="{BB962C8B-B14F-4D97-AF65-F5344CB8AC3E}">
        <p14:creationId xmlns:p14="http://schemas.microsoft.com/office/powerpoint/2010/main" val="175151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CuadroTexto 1"/>
          <p:cNvSpPr txBox="1"/>
          <p:nvPr/>
        </p:nvSpPr>
        <p:spPr>
          <a:xfrm>
            <a:off x="7650702" y="6334683"/>
            <a:ext cx="1493298" cy="523317"/>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5678957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50" r:id="rId16"/>
    <p:sldLayoutId id="2147483658" r:id="rId17"/>
    <p:sldLayoutId id="2147483660" r:id="rId18"/>
    <p:sldLayoutId id="2147483661" r:id="rId19"/>
    <p:sldLayoutId id="2147483662" r:id="rId20"/>
    <p:sldLayoutId id="2147483663" r:id="rId21"/>
    <p:sldLayoutId id="2147483664" r:id="rId22"/>
    <p:sldLayoutId id="2147483665" r:id="rId23"/>
    <p:sldLayoutId id="2147483666" r:id="rId24"/>
    <p:sldLayoutId id="2147483667" r:id="rId2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p:cNvSpPr txBox="1">
            <a:spLocks/>
          </p:cNvSpPr>
          <p:nvPr/>
        </p:nvSpPr>
        <p:spPr>
          <a:xfrm>
            <a:off x="196032" y="-291025"/>
            <a:ext cx="8092007" cy="154027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6600" b="1" dirty="0" err="1" smtClean="0">
                <a:solidFill>
                  <a:schemeClr val="bg1"/>
                </a:solidFill>
              </a:rPr>
              <a:t>Zone</a:t>
            </a:r>
            <a:r>
              <a:rPr lang="es-CO" sz="6600" b="1" dirty="0" smtClean="0">
                <a:solidFill>
                  <a:schemeClr val="bg1"/>
                </a:solidFill>
              </a:rPr>
              <a:t> </a:t>
            </a:r>
            <a:r>
              <a:rPr lang="es-CO" sz="6600" b="1" dirty="0" err="1" smtClean="0">
                <a:solidFill>
                  <a:schemeClr val="bg1"/>
                </a:solidFill>
              </a:rPr>
              <a:t>Systness</a:t>
            </a:r>
            <a:r>
              <a:rPr lang="es-CO" sz="6600" b="1" dirty="0" smtClean="0">
                <a:solidFill>
                  <a:schemeClr val="bg1"/>
                </a:solidFill>
              </a:rPr>
              <a:t>  </a:t>
            </a:r>
            <a:endParaRPr lang="es-CO" sz="6600" b="1" dirty="0">
              <a:solidFill>
                <a:schemeClr val="bg1"/>
              </a:solidFill>
            </a:endParaRPr>
          </a:p>
        </p:txBody>
      </p:sp>
      <p:sp>
        <p:nvSpPr>
          <p:cNvPr id="12" name="Título 1"/>
          <p:cNvSpPr txBox="1">
            <a:spLocks/>
          </p:cNvSpPr>
          <p:nvPr/>
        </p:nvSpPr>
        <p:spPr>
          <a:xfrm>
            <a:off x="-21260" y="1249251"/>
            <a:ext cx="7270991" cy="56087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2800" b="1" dirty="0" smtClean="0">
                <a:solidFill>
                  <a:schemeClr val="bg1"/>
                </a:solidFill>
              </a:rPr>
              <a:t>ENTRGABLE No 1.</a:t>
            </a:r>
          </a:p>
          <a:p>
            <a:pPr algn="l" defTabSz="288000"/>
            <a:r>
              <a:rPr lang="es-CO" sz="2800" b="1" dirty="0" smtClean="0">
                <a:solidFill>
                  <a:schemeClr val="bg1"/>
                </a:solidFill>
              </a:rPr>
              <a:t>   Martin Velarde Avella </a:t>
            </a:r>
          </a:p>
          <a:p>
            <a:pPr algn="l" defTabSz="288000"/>
            <a:r>
              <a:rPr lang="es-CO" sz="2800" b="1" dirty="0" smtClean="0">
                <a:solidFill>
                  <a:schemeClr val="bg1"/>
                </a:solidFill>
              </a:rPr>
              <a:t>  Laura Camila duran </a:t>
            </a:r>
          </a:p>
          <a:p>
            <a:pPr algn="l" defTabSz="288000"/>
            <a:r>
              <a:rPr lang="es-CO" sz="2800" b="1" dirty="0" smtClean="0">
                <a:solidFill>
                  <a:schemeClr val="bg1"/>
                </a:solidFill>
              </a:rPr>
              <a:t>  </a:t>
            </a:r>
            <a:endParaRPr lang="es-CO" sz="2800" b="1" dirty="0">
              <a:solidFill>
                <a:schemeClr val="bg1">
                  <a:lumMod val="75000"/>
                </a:schemeClr>
              </a:solidFill>
            </a:endParaRPr>
          </a:p>
          <a:p>
            <a:pPr defTabSz="288000"/>
            <a:r>
              <a:rPr lang="es-419" sz="2400" b="1" dirty="0" smtClean="0">
                <a:solidFill>
                  <a:schemeClr val="bg1"/>
                </a:solidFill>
              </a:rPr>
              <a:t>Centro </a:t>
            </a:r>
            <a:r>
              <a:rPr lang="es-419" sz="2400" b="1" dirty="0">
                <a:solidFill>
                  <a:schemeClr val="bg1"/>
                </a:solidFill>
              </a:rPr>
              <a:t>de Electricidad, Electrónica y </a:t>
            </a:r>
            <a:r>
              <a:rPr lang="es-419" sz="2400" b="1" dirty="0" smtClean="0">
                <a:solidFill>
                  <a:schemeClr val="bg1"/>
                </a:solidFill>
              </a:rPr>
              <a:t>Telecomunicaciones Sede </a:t>
            </a:r>
            <a:r>
              <a:rPr lang="es-419" sz="2400" b="1" dirty="0">
                <a:solidFill>
                  <a:schemeClr val="bg1"/>
                </a:solidFill>
              </a:rPr>
              <a:t>gran </a:t>
            </a:r>
            <a:r>
              <a:rPr lang="es-419" sz="2400" b="1" dirty="0" smtClean="0">
                <a:solidFill>
                  <a:schemeClr val="bg1"/>
                </a:solidFill>
              </a:rPr>
              <a:t>Colombia Programación </a:t>
            </a:r>
            <a:r>
              <a:rPr lang="es-419" sz="2400" b="1" dirty="0">
                <a:solidFill>
                  <a:schemeClr val="bg1"/>
                </a:solidFill>
              </a:rPr>
              <a:t>de </a:t>
            </a:r>
            <a:r>
              <a:rPr lang="es-419" sz="2400" b="1" dirty="0" smtClean="0">
                <a:solidFill>
                  <a:schemeClr val="bg1"/>
                </a:solidFill>
              </a:rPr>
              <a:t>Software </a:t>
            </a:r>
          </a:p>
          <a:p>
            <a:pPr defTabSz="288000"/>
            <a:r>
              <a:rPr lang="es-419" sz="2400" b="1" dirty="0" smtClean="0">
                <a:solidFill>
                  <a:schemeClr val="bg1"/>
                </a:solidFill>
              </a:rPr>
              <a:t>Bogotá  D.C 2018</a:t>
            </a:r>
            <a:endParaRPr lang="es-CO" sz="2400" b="1" dirty="0" smtClean="0">
              <a:solidFill>
                <a:schemeClr val="bg1"/>
              </a:solidFill>
            </a:endParaRPr>
          </a:p>
        </p:txBody>
      </p:sp>
      <p:sp>
        <p:nvSpPr>
          <p:cNvPr id="7" name="CuadroTexto 6"/>
          <p:cNvSpPr txBox="1"/>
          <p:nvPr/>
        </p:nvSpPr>
        <p:spPr>
          <a:xfrm>
            <a:off x="-175419" y="0"/>
            <a:ext cx="8680749" cy="3992450"/>
          </a:xfrm>
          <a:prstGeom prst="rect">
            <a:avLst/>
          </a:prstGeom>
        </p:spPr>
        <p:txBody>
          <a:bodyPr vert="horz" wrap="square" lIns="91440" tIns="45720" rIns="91440" bIns="45720" rtlCol="0" anchor="ctr">
            <a:noAutofit/>
          </a:bodyPr>
          <a:lstStyle/>
          <a:p>
            <a:r>
              <a:rPr lang="es-419" sz="2800" b="1" dirty="0">
                <a:solidFill>
                  <a:schemeClr val="bg1"/>
                </a:solidFill>
              </a:rPr>
              <a:t>Sistema de Información para el Gimnasio Zona </a:t>
            </a:r>
            <a:r>
              <a:rPr lang="es-419" sz="2800" b="1" dirty="0" err="1" smtClean="0">
                <a:solidFill>
                  <a:schemeClr val="bg1"/>
                </a:solidFill>
              </a:rPr>
              <a:t>Fitness</a:t>
            </a:r>
            <a:r>
              <a:rPr lang="es-419" sz="2800" b="1" dirty="0" smtClean="0">
                <a:solidFill>
                  <a:schemeClr val="bg1"/>
                </a:solidFill>
              </a:rPr>
              <a:t> </a:t>
            </a:r>
          </a:p>
          <a:p>
            <a:endParaRPr lang="es-419" sz="2800" b="1" dirty="0">
              <a:solidFill>
                <a:schemeClr val="bg1"/>
              </a:solidFill>
            </a:endParaRPr>
          </a:p>
          <a:p>
            <a:pPr algn="ctr"/>
            <a:r>
              <a:rPr lang="es-CO" sz="2800" b="1" dirty="0" smtClean="0">
                <a:solidFill>
                  <a:schemeClr val="bg1"/>
                </a:solidFill>
              </a:rPr>
              <a:t>Trimestre </a:t>
            </a:r>
            <a:r>
              <a:rPr lang="es-CO" sz="2800" b="1" dirty="0">
                <a:solidFill>
                  <a:schemeClr val="bg1"/>
                </a:solidFill>
              </a:rPr>
              <a:t>1 TPS </a:t>
            </a:r>
            <a:r>
              <a:rPr lang="es-CO" sz="2800" b="1" dirty="0" smtClean="0">
                <a:solidFill>
                  <a:schemeClr val="bg1"/>
                </a:solidFill>
              </a:rPr>
              <a:t>, fin de semana.</a:t>
            </a:r>
          </a:p>
          <a:p>
            <a:pPr algn="ctr"/>
            <a:endParaRPr lang="es-CO" sz="2800" b="1" dirty="0">
              <a:solidFill>
                <a:schemeClr val="bg1"/>
              </a:solidFill>
            </a:endParaRPr>
          </a:p>
          <a:p>
            <a:r>
              <a:rPr lang="es-419" sz="2800" b="1" dirty="0" smtClean="0">
                <a:solidFill>
                  <a:schemeClr val="bg1"/>
                </a:solidFill>
              </a:rPr>
              <a:t>   </a:t>
            </a:r>
          </a:p>
        </p:txBody>
      </p:sp>
    </p:spTree>
    <p:extLst>
      <p:ext uri="{BB962C8B-B14F-4D97-AF65-F5344CB8AC3E}">
        <p14:creationId xmlns:p14="http://schemas.microsoft.com/office/powerpoint/2010/main" val="37560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720692" y="345424"/>
            <a:ext cx="5664870" cy="37886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3519955" y="0"/>
            <a:ext cx="5589431" cy="70699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75000"/>
                </a:schemeClr>
              </a:solidFill>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8992" y="1861968"/>
            <a:ext cx="1973249" cy="27595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adroTexto 5"/>
          <p:cNvSpPr txBox="1"/>
          <p:nvPr/>
        </p:nvSpPr>
        <p:spPr>
          <a:xfrm>
            <a:off x="3752776" y="553792"/>
            <a:ext cx="5193016" cy="6503831"/>
          </a:xfrm>
          <a:prstGeom prst="rect">
            <a:avLst/>
          </a:prstGeom>
        </p:spPr>
        <p:txBody>
          <a:bodyPr vert="horz" wrap="square" lIns="91440" tIns="45720" rIns="91440" bIns="45720" rtlCol="0" anchor="ctr">
            <a:noAutofit/>
          </a:bodyPr>
          <a:lstStyle/>
          <a:p>
            <a:pPr marL="342900" indent="-342900" algn="l">
              <a:buFont typeface="Arial" panose="020B0604020202020204" pitchFamily="34" charset="0"/>
              <a:buChar char="•"/>
            </a:pPr>
            <a:r>
              <a:rPr lang="es-419" sz="2400" b="1" dirty="0" smtClean="0">
                <a:solidFill>
                  <a:schemeClr val="tx1">
                    <a:lumMod val="95000"/>
                    <a:lumOff val="5000"/>
                  </a:schemeClr>
                </a:solidFill>
              </a:rPr>
              <a:t>Objetivos generales </a:t>
            </a:r>
            <a:endParaRPr lang="es-419" sz="2400" b="1" dirty="0">
              <a:solidFill>
                <a:schemeClr val="tx1">
                  <a:lumMod val="95000"/>
                  <a:lumOff val="5000"/>
                </a:schemeClr>
              </a:solidFill>
            </a:endParaRPr>
          </a:p>
          <a:p>
            <a:pPr marL="342900" indent="-342900" algn="l">
              <a:buFont typeface="Arial" panose="020B0604020202020204" pitchFamily="34" charset="0"/>
              <a:buChar char="•"/>
            </a:pPr>
            <a:r>
              <a:rPr lang="es-419" sz="2400" b="1" dirty="0" smtClean="0">
                <a:solidFill>
                  <a:schemeClr val="tx1">
                    <a:lumMod val="95000"/>
                    <a:lumOff val="5000"/>
                  </a:schemeClr>
                </a:solidFill>
              </a:rPr>
              <a:t>Objetivos específicos </a:t>
            </a:r>
          </a:p>
          <a:p>
            <a:pPr marL="342900" indent="-342900" algn="l">
              <a:buFont typeface="Arial" panose="020B0604020202020204" pitchFamily="34" charset="0"/>
              <a:buChar char="•"/>
            </a:pPr>
            <a:r>
              <a:rPr lang="es-419" sz="2400" b="1" dirty="0" smtClean="0">
                <a:solidFill>
                  <a:schemeClr val="tx1">
                    <a:lumMod val="95000"/>
                    <a:lumOff val="5000"/>
                  </a:schemeClr>
                </a:solidFill>
              </a:rPr>
              <a:t>Planteamiento del problema</a:t>
            </a:r>
          </a:p>
          <a:p>
            <a:pPr marL="342900" indent="-342900" algn="l">
              <a:buFont typeface="Arial" panose="020B0604020202020204" pitchFamily="34" charset="0"/>
              <a:buChar char="•"/>
            </a:pPr>
            <a:r>
              <a:rPr lang="es-419" sz="2400" b="1" dirty="0" smtClean="0">
                <a:solidFill>
                  <a:schemeClr val="tx1">
                    <a:lumMod val="95000"/>
                    <a:lumOff val="5000"/>
                  </a:schemeClr>
                </a:solidFill>
              </a:rPr>
              <a:t> alcance del proyecto </a:t>
            </a:r>
          </a:p>
          <a:p>
            <a:pPr marL="342900" indent="-342900" algn="l">
              <a:buFont typeface="Arial" panose="020B0604020202020204" pitchFamily="34" charset="0"/>
              <a:buChar char="•"/>
            </a:pPr>
            <a:r>
              <a:rPr lang="es-419" sz="2400" b="1" dirty="0" smtClean="0">
                <a:solidFill>
                  <a:schemeClr val="tx1">
                    <a:lumMod val="95000"/>
                    <a:lumOff val="5000"/>
                  </a:schemeClr>
                </a:solidFill>
              </a:rPr>
              <a:t>Justificación </a:t>
            </a:r>
          </a:p>
          <a:p>
            <a:pPr marL="342900" indent="-342900" algn="l">
              <a:buFont typeface="Arial" panose="020B0604020202020204" pitchFamily="34" charset="0"/>
              <a:buChar char="•"/>
            </a:pPr>
            <a:endParaRPr lang="es-419" sz="2400" b="1" dirty="0" smtClean="0">
              <a:solidFill>
                <a:schemeClr val="tx1">
                  <a:lumMod val="95000"/>
                  <a:lumOff val="5000"/>
                </a:schemeClr>
              </a:solidFill>
            </a:endParaRPr>
          </a:p>
        </p:txBody>
      </p:sp>
    </p:spTree>
    <p:extLst>
      <p:ext uri="{BB962C8B-B14F-4D97-AF65-F5344CB8AC3E}">
        <p14:creationId xmlns:p14="http://schemas.microsoft.com/office/powerpoint/2010/main" val="4126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470107" y="1842323"/>
            <a:ext cx="7340562"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400" dirty="0">
              <a:solidFill>
                <a:schemeClr val="tx1">
                  <a:lumMod val="75000"/>
                  <a:lumOff val="25000"/>
                </a:schemeClr>
              </a:solidFill>
            </a:endParaRPr>
          </a:p>
        </p:txBody>
      </p:sp>
      <p:sp>
        <p:nvSpPr>
          <p:cNvPr id="5" name="CuadroTexto 4"/>
          <p:cNvSpPr txBox="1"/>
          <p:nvPr/>
        </p:nvSpPr>
        <p:spPr>
          <a:xfrm>
            <a:off x="0" y="115910"/>
            <a:ext cx="9144000" cy="1043189"/>
          </a:xfrm>
          <a:prstGeom prst="rect">
            <a:avLst/>
          </a:prstGeom>
        </p:spPr>
        <p:txBody>
          <a:bodyPr vert="horz" wrap="square" lIns="91440" tIns="45720" rIns="91440" bIns="45720" rtlCol="0" anchor="ctr">
            <a:noAutofit/>
          </a:bodyPr>
          <a:lstStyle/>
          <a:p>
            <a:pPr algn="l"/>
            <a:endParaRPr lang="es-419" sz="8000" b="1" dirty="0" smtClean="0">
              <a:solidFill>
                <a:srgbClr val="92D050"/>
              </a:solidFill>
            </a:endParaRPr>
          </a:p>
        </p:txBody>
      </p:sp>
      <p:sp>
        <p:nvSpPr>
          <p:cNvPr id="10" name="CuadroTexto 9"/>
          <p:cNvSpPr txBox="1"/>
          <p:nvPr/>
        </p:nvSpPr>
        <p:spPr>
          <a:xfrm>
            <a:off x="0" y="244699"/>
            <a:ext cx="9144000" cy="914400"/>
          </a:xfrm>
          <a:prstGeom prst="rect">
            <a:avLst/>
          </a:prstGeom>
        </p:spPr>
        <p:txBody>
          <a:bodyPr vert="horz" wrap="square" lIns="91440" tIns="45720" rIns="91440" bIns="45720" rtlCol="0" anchor="ctr">
            <a:noAutofit/>
          </a:bodyPr>
          <a:lstStyle/>
          <a:p>
            <a:pPr algn="l"/>
            <a:endParaRPr lang="es-419" sz="8000" b="1" dirty="0" smtClean="0">
              <a:solidFill>
                <a:srgbClr val="92D050"/>
              </a:solidFill>
            </a:endParaRPr>
          </a:p>
        </p:txBody>
      </p:sp>
      <p:sp>
        <p:nvSpPr>
          <p:cNvPr id="12" name="CuadroTexto 11"/>
          <p:cNvSpPr txBox="1"/>
          <p:nvPr/>
        </p:nvSpPr>
        <p:spPr>
          <a:xfrm>
            <a:off x="0" y="115910"/>
            <a:ext cx="8912180" cy="953036"/>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Objetivos generales </a:t>
            </a:r>
          </a:p>
        </p:txBody>
      </p:sp>
      <p:sp>
        <p:nvSpPr>
          <p:cNvPr id="14" name="CuadroTexto 13"/>
          <p:cNvSpPr txBox="1"/>
          <p:nvPr/>
        </p:nvSpPr>
        <p:spPr>
          <a:xfrm>
            <a:off x="470107" y="1725769"/>
            <a:ext cx="8236011" cy="4250028"/>
          </a:xfrm>
          <a:prstGeom prst="rect">
            <a:avLst/>
          </a:prstGeom>
        </p:spPr>
        <p:txBody>
          <a:bodyPr vert="horz" wrap="square" lIns="91440" tIns="45720" rIns="91440" bIns="45720" rtlCol="0" anchor="ctr">
            <a:noAutofit/>
          </a:bodyPr>
          <a:lstStyle/>
          <a:p>
            <a:pPr marL="285750" indent="-285750">
              <a:buFont typeface="Arial" panose="020B0604020202020204" pitchFamily="34" charset="0"/>
              <a:buChar char="•"/>
            </a:pPr>
            <a:r>
              <a:rPr lang="es-419" dirty="0"/>
              <a:t>Desarrollar un sistema de información o aplicación donde se pretende cubrir las  necesidades del negocio y también dotar al mismo de una serie de mejoras o novedades. Por último se pretende que la aplicación se caracterice por tener un uso fácil e intuitivo, ya que nos encontramos en un entorno en el que no cualquier persona puede tener la formación necesaria para la utilización de una aplicación informática compleja.</a:t>
            </a:r>
            <a:endParaRPr lang="es-419" dirty="0" smtClean="0"/>
          </a:p>
        </p:txBody>
      </p:sp>
    </p:spTree>
    <p:extLst>
      <p:ext uri="{BB962C8B-B14F-4D97-AF65-F5344CB8AC3E}">
        <p14:creationId xmlns:p14="http://schemas.microsoft.com/office/powerpoint/2010/main" val="291115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864098" y="311070"/>
            <a:ext cx="410648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2" name="CuadroTexto 1"/>
          <p:cNvSpPr txBox="1"/>
          <p:nvPr/>
        </p:nvSpPr>
        <p:spPr>
          <a:xfrm>
            <a:off x="0" y="0"/>
            <a:ext cx="9144000" cy="1223493"/>
          </a:xfrm>
          <a:prstGeom prst="rect">
            <a:avLst/>
          </a:prstGeom>
        </p:spPr>
        <p:txBody>
          <a:bodyPr vert="horz" wrap="square" lIns="91440" tIns="45720" rIns="91440" bIns="45720" rtlCol="0" anchor="ctr">
            <a:noAutofit/>
          </a:bodyPr>
          <a:lstStyle/>
          <a:p>
            <a:pPr algn="l"/>
            <a:endParaRPr lang="es-419" sz="3200" b="1" dirty="0" smtClean="0">
              <a:solidFill>
                <a:srgbClr val="92D050"/>
              </a:solidFill>
            </a:endParaRPr>
          </a:p>
        </p:txBody>
      </p:sp>
      <p:sp>
        <p:nvSpPr>
          <p:cNvPr id="3" name="CuadroTexto 2"/>
          <p:cNvSpPr txBox="1"/>
          <p:nvPr/>
        </p:nvSpPr>
        <p:spPr>
          <a:xfrm>
            <a:off x="0" y="141668"/>
            <a:ext cx="8970578" cy="991673"/>
          </a:xfrm>
          <a:prstGeom prst="rect">
            <a:avLst/>
          </a:prstGeom>
        </p:spPr>
        <p:txBody>
          <a:bodyPr vert="horz" wrap="square" lIns="91440" tIns="45720" rIns="91440" bIns="45720" rtlCol="0" anchor="ctr">
            <a:noAutofit/>
          </a:bodyPr>
          <a:lstStyle/>
          <a:p>
            <a:pPr algn="l"/>
            <a:endParaRPr lang="es-419" sz="8000" b="1" dirty="0" smtClean="0">
              <a:solidFill>
                <a:srgbClr val="92D050"/>
              </a:solidFill>
            </a:endParaRPr>
          </a:p>
        </p:txBody>
      </p:sp>
      <p:sp>
        <p:nvSpPr>
          <p:cNvPr id="8" name="CuadroTexto 7"/>
          <p:cNvSpPr txBox="1"/>
          <p:nvPr/>
        </p:nvSpPr>
        <p:spPr>
          <a:xfrm>
            <a:off x="0" y="141668"/>
            <a:ext cx="8809149" cy="991673"/>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Objetivos específicos </a:t>
            </a:r>
          </a:p>
        </p:txBody>
      </p:sp>
      <p:sp>
        <p:nvSpPr>
          <p:cNvPr id="12" name="CuadroTexto 11"/>
          <p:cNvSpPr txBox="1"/>
          <p:nvPr/>
        </p:nvSpPr>
        <p:spPr>
          <a:xfrm>
            <a:off x="231820" y="1931831"/>
            <a:ext cx="8577329" cy="4649273"/>
          </a:xfrm>
          <a:prstGeom prst="rect">
            <a:avLst/>
          </a:prstGeom>
        </p:spPr>
        <p:txBody>
          <a:bodyPr vert="horz" wrap="square" lIns="91440" tIns="45720" rIns="91440" bIns="45720" rtlCol="0" anchor="ctr">
            <a:noAutofit/>
          </a:bodyPr>
          <a:lstStyle/>
          <a:p>
            <a:pPr algn="l"/>
            <a:endParaRPr lang="es-419" b="1" dirty="0" smtClean="0">
              <a:solidFill>
                <a:srgbClr val="92D050"/>
              </a:solidFill>
            </a:endParaRPr>
          </a:p>
        </p:txBody>
      </p:sp>
      <p:sp>
        <p:nvSpPr>
          <p:cNvPr id="13" name="CuadroTexto 12"/>
          <p:cNvSpPr txBox="1"/>
          <p:nvPr/>
        </p:nvSpPr>
        <p:spPr>
          <a:xfrm>
            <a:off x="360608" y="1931831"/>
            <a:ext cx="8293995" cy="4739425"/>
          </a:xfrm>
          <a:prstGeom prst="rect">
            <a:avLst/>
          </a:prstGeom>
        </p:spPr>
        <p:txBody>
          <a:bodyPr vert="horz" wrap="square" lIns="91440" tIns="45720" rIns="91440" bIns="45720" rtlCol="0" anchor="ctr">
            <a:noAutofit/>
          </a:bodyPr>
          <a:lstStyle/>
          <a:p>
            <a:pPr marL="285750" indent="-285750">
              <a:buFont typeface="Arial" panose="020B0604020202020204" pitchFamily="34" charset="0"/>
              <a:buChar char="•"/>
            </a:pPr>
            <a:r>
              <a:rPr lang="es-419" b="1" dirty="0">
                <a:solidFill>
                  <a:schemeClr val="tx1">
                    <a:lumMod val="95000"/>
                    <a:lumOff val="5000"/>
                  </a:schemeClr>
                </a:solidFill>
              </a:rPr>
              <a:t> </a:t>
            </a:r>
            <a:r>
              <a:rPr lang="es-419" dirty="0">
                <a:solidFill>
                  <a:schemeClr val="tx1">
                    <a:lumMod val="95000"/>
                    <a:lumOff val="5000"/>
                  </a:schemeClr>
                </a:solidFill>
              </a:rPr>
              <a:t>Dotar al gimnasio para una mejor capacidad de control, manejo y almacenamiento de información para satisfacer al dueño y sus clientes</a:t>
            </a:r>
            <a:r>
              <a:rPr lang="es-419" dirty="0" smtClean="0">
                <a:solidFill>
                  <a:schemeClr val="tx1">
                    <a:lumMod val="95000"/>
                    <a:lumOff val="5000"/>
                  </a:schemeClr>
                </a:solidFill>
              </a:rPr>
              <a:t>.</a:t>
            </a:r>
          </a:p>
          <a:p>
            <a:endParaRPr lang="es-419" dirty="0">
              <a:solidFill>
                <a:schemeClr val="tx1">
                  <a:lumMod val="95000"/>
                  <a:lumOff val="5000"/>
                </a:schemeClr>
              </a:solidFill>
            </a:endParaRPr>
          </a:p>
          <a:p>
            <a:endParaRPr lang="es-419" dirty="0" smtClean="0">
              <a:solidFill>
                <a:schemeClr val="tx1">
                  <a:lumMod val="95000"/>
                  <a:lumOff val="5000"/>
                </a:schemeClr>
              </a:solidFill>
            </a:endParaRPr>
          </a:p>
          <a:p>
            <a:pPr marL="285750" indent="-285750">
              <a:buFont typeface="Arial" panose="020B0604020202020204" pitchFamily="34" charset="0"/>
              <a:buChar char="•"/>
            </a:pPr>
            <a:r>
              <a:rPr lang="es-419" dirty="0">
                <a:solidFill>
                  <a:schemeClr val="tx1">
                    <a:lumMod val="95000"/>
                    <a:lumOff val="5000"/>
                  </a:schemeClr>
                </a:solidFill>
              </a:rPr>
              <a:t>Obtener una mejor visualización en cuanto a los servicios que puede adquirir cada cliente por medio de una aplicación </a:t>
            </a:r>
            <a:r>
              <a:rPr lang="es-419" dirty="0" smtClean="0">
                <a:solidFill>
                  <a:schemeClr val="tx1">
                    <a:lumMod val="95000"/>
                    <a:lumOff val="5000"/>
                  </a:schemeClr>
                </a:solidFill>
              </a:rPr>
              <a:t>web por otra parte se </a:t>
            </a:r>
            <a:r>
              <a:rPr lang="es-419" dirty="0">
                <a:solidFill>
                  <a:schemeClr val="tx1">
                    <a:lumMod val="95000"/>
                    <a:lumOff val="5000"/>
                  </a:schemeClr>
                </a:solidFill>
              </a:rPr>
              <a:t>pretende que la aplicación sea flexible ante futuras ampliaciones o actualizaciones del negocio, o que por el contrario sea fácil de manejar cada módulo con que  cuente el gimnasio</a:t>
            </a:r>
            <a:r>
              <a:rPr lang="es-419" dirty="0" smtClean="0">
                <a:solidFill>
                  <a:schemeClr val="tx1">
                    <a:lumMod val="95000"/>
                    <a:lumOff val="5000"/>
                  </a:schemeClr>
                </a:solidFill>
              </a:rPr>
              <a:t>.</a:t>
            </a:r>
          </a:p>
          <a:p>
            <a:endParaRPr lang="es-419" dirty="0">
              <a:solidFill>
                <a:schemeClr val="tx1">
                  <a:lumMod val="95000"/>
                  <a:lumOff val="5000"/>
                </a:schemeClr>
              </a:solidFill>
            </a:endParaRPr>
          </a:p>
          <a:p>
            <a:pPr marL="285750" indent="-285750">
              <a:buFont typeface="Arial" panose="020B0604020202020204" pitchFamily="34" charset="0"/>
              <a:buChar char="•"/>
            </a:pPr>
            <a:r>
              <a:rPr lang="es-419" dirty="0">
                <a:solidFill>
                  <a:schemeClr val="tx1">
                    <a:lumMod val="95000"/>
                    <a:lumOff val="5000"/>
                  </a:schemeClr>
                </a:solidFill>
              </a:rPr>
              <a:t>Determinar un mejor manejo en cuanto a el registro de asistencias, formas de pago, inscripciones. para que el cliente se sienta satisfecho con la atención que puede ofrecer el </a:t>
            </a:r>
            <a:r>
              <a:rPr lang="es-419" dirty="0" smtClean="0">
                <a:solidFill>
                  <a:schemeClr val="tx1">
                    <a:lumMod val="95000"/>
                    <a:lumOff val="5000"/>
                  </a:schemeClr>
                </a:solidFill>
              </a:rPr>
              <a:t>gimnasio.</a:t>
            </a:r>
          </a:p>
        </p:txBody>
      </p:sp>
    </p:spTree>
    <p:extLst>
      <p:ext uri="{BB962C8B-B14F-4D97-AF65-F5344CB8AC3E}">
        <p14:creationId xmlns:p14="http://schemas.microsoft.com/office/powerpoint/2010/main" val="22471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943131" y="2020285"/>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s-CO" dirty="0">
              <a:solidFill>
                <a:schemeClr val="tx1">
                  <a:lumMod val="75000"/>
                  <a:lumOff val="25000"/>
                </a:schemeClr>
              </a:solidFill>
            </a:endParaRPr>
          </a:p>
          <a:p>
            <a:pPr marL="0" indent="0">
              <a:buNone/>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
        <p:nvSpPr>
          <p:cNvPr id="3" name="CuadroTexto 2"/>
          <p:cNvSpPr txBox="1"/>
          <p:nvPr/>
        </p:nvSpPr>
        <p:spPr>
          <a:xfrm>
            <a:off x="115910" y="103031"/>
            <a:ext cx="8809149" cy="1004552"/>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Pregunta de investigación  </a:t>
            </a:r>
          </a:p>
        </p:txBody>
      </p:sp>
      <p:sp>
        <p:nvSpPr>
          <p:cNvPr id="8" name="CuadroTexto 7"/>
          <p:cNvSpPr txBox="1"/>
          <p:nvPr/>
        </p:nvSpPr>
        <p:spPr>
          <a:xfrm>
            <a:off x="798490" y="2987050"/>
            <a:ext cx="7212169" cy="2086376"/>
          </a:xfrm>
          <a:prstGeom prst="rect">
            <a:avLst/>
          </a:prstGeom>
        </p:spPr>
        <p:txBody>
          <a:bodyPr vert="horz" wrap="square" lIns="91440" tIns="45720" rIns="91440" bIns="45720" rtlCol="0" anchor="ctr">
            <a:noAutofit/>
          </a:bodyPr>
          <a:lstStyle/>
          <a:p>
            <a:r>
              <a:rPr lang="es-419" b="1" dirty="0" smtClean="0">
                <a:solidFill>
                  <a:schemeClr val="tx1">
                    <a:lumMod val="95000"/>
                    <a:lumOff val="5000"/>
                  </a:schemeClr>
                </a:solidFill>
              </a:rPr>
              <a:t>GENERAL : </a:t>
            </a:r>
          </a:p>
          <a:p>
            <a:endParaRPr lang="es-419" dirty="0" smtClean="0">
              <a:solidFill>
                <a:schemeClr val="tx1">
                  <a:lumMod val="95000"/>
                  <a:lumOff val="5000"/>
                </a:schemeClr>
              </a:solidFill>
            </a:endParaRPr>
          </a:p>
          <a:p>
            <a:pPr marL="285750" indent="-285750">
              <a:buFont typeface="Arial" panose="020B0604020202020204" pitchFamily="34" charset="0"/>
              <a:buChar char="•"/>
            </a:pPr>
            <a:r>
              <a:rPr lang="es-419" dirty="0">
                <a:solidFill>
                  <a:schemeClr val="tx1">
                    <a:lumMod val="95000"/>
                    <a:lumOff val="5000"/>
                  </a:schemeClr>
                </a:solidFill>
              </a:rPr>
              <a:t>¿Cuáles son las dificultades  que tienen  los clientes para acceder a los servicios como dieta alimenticia o nutrición , toma de medidas, su peso, asignación de </a:t>
            </a:r>
            <a:r>
              <a:rPr lang="es-419" dirty="0" smtClean="0">
                <a:solidFill>
                  <a:schemeClr val="tx1">
                    <a:lumMod val="95000"/>
                    <a:lumOff val="5000"/>
                  </a:schemeClr>
                </a:solidFill>
              </a:rPr>
              <a:t>rutinas, promociones entre otras, </a:t>
            </a:r>
            <a:r>
              <a:rPr lang="es-419" dirty="0">
                <a:solidFill>
                  <a:schemeClr val="tx1">
                    <a:lumMod val="95000"/>
                    <a:lumOff val="5000"/>
                  </a:schemeClr>
                </a:solidFill>
              </a:rPr>
              <a:t>en el gimnasio zona </a:t>
            </a:r>
            <a:r>
              <a:rPr lang="es-419" dirty="0" err="1">
                <a:solidFill>
                  <a:schemeClr val="tx1">
                    <a:lumMod val="95000"/>
                    <a:lumOff val="5000"/>
                  </a:schemeClr>
                </a:solidFill>
              </a:rPr>
              <a:t>fitness</a:t>
            </a:r>
            <a:r>
              <a:rPr lang="es-419" dirty="0">
                <a:solidFill>
                  <a:schemeClr val="tx1">
                    <a:lumMod val="95000"/>
                    <a:lumOff val="5000"/>
                  </a:schemeClr>
                </a:solidFill>
              </a:rPr>
              <a:t> de la ciudad de Bogotá D.C ?</a:t>
            </a:r>
          </a:p>
          <a:p>
            <a:pPr marL="285750" indent="-285750">
              <a:buFont typeface="Arial" panose="020B0604020202020204" pitchFamily="34" charset="0"/>
              <a:buChar char="•"/>
            </a:pPr>
            <a:endParaRPr lang="es-419" dirty="0">
              <a:solidFill>
                <a:schemeClr val="tx1">
                  <a:lumMod val="95000"/>
                  <a:lumOff val="5000"/>
                </a:schemeClr>
              </a:solidFill>
            </a:endParaRPr>
          </a:p>
        </p:txBody>
      </p:sp>
    </p:spTree>
    <p:extLst>
      <p:ext uri="{BB962C8B-B14F-4D97-AF65-F5344CB8AC3E}">
        <p14:creationId xmlns:p14="http://schemas.microsoft.com/office/powerpoint/2010/main" val="223877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8878" y="154546"/>
            <a:ext cx="8863633" cy="901522"/>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Alcance de el proyecto </a:t>
            </a:r>
          </a:p>
        </p:txBody>
      </p:sp>
      <p:sp>
        <p:nvSpPr>
          <p:cNvPr id="9" name="CuadroTexto 8"/>
          <p:cNvSpPr txBox="1"/>
          <p:nvPr/>
        </p:nvSpPr>
        <p:spPr>
          <a:xfrm>
            <a:off x="231820" y="1957588"/>
            <a:ext cx="7856112" cy="4623515"/>
          </a:xfrm>
          <a:prstGeom prst="rect">
            <a:avLst/>
          </a:prstGeom>
        </p:spPr>
        <p:txBody>
          <a:bodyPr vert="horz" wrap="square" lIns="91440" tIns="45720" rIns="91440" bIns="45720" rtlCol="0" anchor="ctr">
            <a:noAutofit/>
          </a:bodyPr>
          <a:lstStyle/>
          <a:p>
            <a:pPr algn="l"/>
            <a:endParaRPr lang="es-419" b="1" dirty="0" smtClean="0">
              <a:solidFill>
                <a:srgbClr val="92D050"/>
              </a:solidFill>
            </a:endParaRPr>
          </a:p>
        </p:txBody>
      </p:sp>
      <p:sp>
        <p:nvSpPr>
          <p:cNvPr id="10" name="CuadroTexto 9"/>
          <p:cNvSpPr txBox="1"/>
          <p:nvPr/>
        </p:nvSpPr>
        <p:spPr>
          <a:xfrm>
            <a:off x="425003" y="476518"/>
            <a:ext cx="7984901" cy="7791719"/>
          </a:xfrm>
          <a:prstGeom prst="rect">
            <a:avLst/>
          </a:prstGeom>
        </p:spPr>
        <p:txBody>
          <a:bodyPr vert="horz" wrap="square" lIns="91440" tIns="45720" rIns="91440" bIns="45720" rtlCol="0" anchor="ctr">
            <a:noAutofit/>
          </a:bodyPr>
          <a:lstStyle/>
          <a:p>
            <a:r>
              <a:rPr lang="es-419" dirty="0">
                <a:solidFill>
                  <a:schemeClr val="tx1">
                    <a:lumMod val="95000"/>
                    <a:lumOff val="5000"/>
                  </a:schemeClr>
                </a:solidFill>
              </a:rPr>
              <a:t>Principalmente este proyecto se enfocó desde un principio en generar una metodología ágil y fundamental de un sistema de información o aplicación web para el gimnasio zona </a:t>
            </a:r>
            <a:r>
              <a:rPr lang="es-419" dirty="0" err="1">
                <a:solidFill>
                  <a:schemeClr val="tx1">
                    <a:lumMod val="95000"/>
                    <a:lumOff val="5000"/>
                  </a:schemeClr>
                </a:solidFill>
              </a:rPr>
              <a:t>fitness</a:t>
            </a:r>
            <a:r>
              <a:rPr lang="es-419" dirty="0">
                <a:solidFill>
                  <a:schemeClr val="tx1">
                    <a:lumMod val="95000"/>
                    <a:lumOff val="5000"/>
                  </a:schemeClr>
                </a:solidFill>
              </a:rPr>
              <a:t> en la ciudad de Bogotá, sin embargo esto no significa que los resultados  alcanzados no puedan ser aplicados en otras empresas dedicadas a la actividad física de cada persona  en donde se encuentren deficiencias para los usuarios de cada negocio, local o entidad </a:t>
            </a:r>
            <a:r>
              <a:rPr lang="es-419" dirty="0" smtClean="0">
                <a:solidFill>
                  <a:schemeClr val="tx1">
                    <a:lumMod val="95000"/>
                    <a:lumOff val="5000"/>
                  </a:schemeClr>
                </a:solidFill>
              </a:rPr>
              <a:t>.</a:t>
            </a:r>
          </a:p>
          <a:p>
            <a:endParaRPr lang="es-419" dirty="0">
              <a:solidFill>
                <a:schemeClr val="tx1">
                  <a:lumMod val="95000"/>
                  <a:lumOff val="5000"/>
                </a:schemeClr>
              </a:solidFill>
            </a:endParaRPr>
          </a:p>
          <a:p>
            <a:r>
              <a:rPr lang="es-419" dirty="0">
                <a:solidFill>
                  <a:schemeClr val="tx1">
                    <a:lumMod val="95000"/>
                    <a:lumOff val="5000"/>
                  </a:schemeClr>
                </a:solidFill>
              </a:rPr>
              <a:t>Todo esto busca una solución para solventar las necesidades de cada usuario por medio de una aplicación web donde el usuario del gimnasio pueda tener acceso a los servicios como: inscripción, toma de asistencia, asignación de rutinas, dieta alimenticia o nutricionista, valoración en cuanto a peso y medidas o volumen del cuerpo y poder acceder a los servicios de formas de pago y promociones.</a:t>
            </a:r>
          </a:p>
          <a:p>
            <a:endParaRPr lang="es-419" dirty="0" smtClean="0">
              <a:solidFill>
                <a:schemeClr val="tx1">
                  <a:lumMod val="95000"/>
                  <a:lumOff val="5000"/>
                </a:schemeClr>
              </a:solidFill>
            </a:endParaRPr>
          </a:p>
          <a:p>
            <a:endParaRPr lang="es-419" dirty="0" smtClean="0">
              <a:solidFill>
                <a:schemeClr val="tx1">
                  <a:lumMod val="95000"/>
                  <a:lumOff val="5000"/>
                </a:schemeClr>
              </a:solidFill>
            </a:endParaRPr>
          </a:p>
        </p:txBody>
      </p:sp>
    </p:spTree>
    <p:extLst>
      <p:ext uri="{BB962C8B-B14F-4D97-AF65-F5344CB8AC3E}">
        <p14:creationId xmlns:p14="http://schemas.microsoft.com/office/powerpoint/2010/main" val="41477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4546" y="167425"/>
            <a:ext cx="8512936" cy="888643"/>
          </a:xfrm>
          <a:prstGeom prst="rect">
            <a:avLst/>
          </a:prstGeom>
        </p:spPr>
        <p:txBody>
          <a:bodyPr vert="horz" wrap="square" lIns="91440" tIns="45720" rIns="91440" bIns="45720" rtlCol="0" anchor="ctr">
            <a:noAutofit/>
          </a:bodyPr>
          <a:lstStyle/>
          <a:p>
            <a:pPr algn="ctr"/>
            <a:r>
              <a:rPr lang="es-419" sz="4000" b="1" dirty="0" smtClean="0">
                <a:solidFill>
                  <a:schemeClr val="bg1"/>
                </a:solidFill>
              </a:rPr>
              <a:t>Justificación   </a:t>
            </a:r>
          </a:p>
        </p:txBody>
      </p:sp>
      <p:sp>
        <p:nvSpPr>
          <p:cNvPr id="3" name="CuadroTexto 2"/>
          <p:cNvSpPr txBox="1"/>
          <p:nvPr/>
        </p:nvSpPr>
        <p:spPr>
          <a:xfrm>
            <a:off x="244698" y="1584102"/>
            <a:ext cx="8332631" cy="4288665"/>
          </a:xfrm>
          <a:prstGeom prst="rect">
            <a:avLst/>
          </a:prstGeom>
        </p:spPr>
        <p:txBody>
          <a:bodyPr vert="horz" wrap="square" lIns="91440" tIns="45720" rIns="91440" bIns="45720" rtlCol="0" anchor="ctr">
            <a:noAutofit/>
          </a:bodyPr>
          <a:lstStyle/>
          <a:p>
            <a:r>
              <a:rPr lang="es-419" dirty="0">
                <a:solidFill>
                  <a:schemeClr val="tx1">
                    <a:lumMod val="95000"/>
                    <a:lumOff val="5000"/>
                  </a:schemeClr>
                </a:solidFill>
              </a:rPr>
              <a:t>Desarrollar e implementar un sistema de datos todo esto debido gran volumen de documentos, datos o archivos que se generan en el gimnasio zona </a:t>
            </a:r>
            <a:r>
              <a:rPr lang="es-419" dirty="0" err="1">
                <a:solidFill>
                  <a:schemeClr val="tx1">
                    <a:lumMod val="95000"/>
                    <a:lumOff val="5000"/>
                  </a:schemeClr>
                </a:solidFill>
              </a:rPr>
              <a:t>fitness</a:t>
            </a:r>
            <a:r>
              <a:rPr lang="es-419" dirty="0">
                <a:solidFill>
                  <a:schemeClr val="tx1">
                    <a:lumMod val="95000"/>
                    <a:lumOff val="5000"/>
                  </a:schemeClr>
                </a:solidFill>
              </a:rPr>
              <a:t>, se hace difícil el control y seguimiento de la documentación; con esto, nace la necesidad de desarrollar un sistema de información, lo cual permitirá contar con una herramienta adecuada para tener un funcionamiento tecnológico donde se brinde una mejor experiencia al usuario </a:t>
            </a:r>
            <a:r>
              <a:rPr lang="es-419" dirty="0" smtClean="0">
                <a:solidFill>
                  <a:schemeClr val="tx1">
                    <a:lumMod val="95000"/>
                    <a:lumOff val="5000"/>
                  </a:schemeClr>
                </a:solidFill>
              </a:rPr>
              <a:t>.</a:t>
            </a:r>
          </a:p>
          <a:p>
            <a:endParaRPr lang="es-419" dirty="0">
              <a:solidFill>
                <a:schemeClr val="tx1">
                  <a:lumMod val="95000"/>
                  <a:lumOff val="5000"/>
                </a:schemeClr>
              </a:solidFill>
            </a:endParaRPr>
          </a:p>
          <a:p>
            <a:r>
              <a:rPr lang="es-419" dirty="0" smtClean="0">
                <a:solidFill>
                  <a:schemeClr val="tx1">
                    <a:lumMod val="95000"/>
                    <a:lumOff val="5000"/>
                  </a:schemeClr>
                </a:solidFill>
              </a:rPr>
              <a:t>El </a:t>
            </a:r>
            <a:r>
              <a:rPr lang="es-419" dirty="0">
                <a:solidFill>
                  <a:schemeClr val="tx1">
                    <a:lumMod val="95000"/>
                    <a:lumOff val="5000"/>
                  </a:schemeClr>
                </a:solidFill>
              </a:rPr>
              <a:t>sistema comprenderá un recurso necesario para solventar el problema de almacenamiento de datos relacionados a los documentos que se archivan dentro del gimnasio zona </a:t>
            </a:r>
            <a:r>
              <a:rPr lang="es-419" dirty="0" err="1">
                <a:solidFill>
                  <a:schemeClr val="tx1">
                    <a:lumMod val="95000"/>
                    <a:lumOff val="5000"/>
                  </a:schemeClr>
                </a:solidFill>
              </a:rPr>
              <a:t>fitness</a:t>
            </a:r>
            <a:r>
              <a:rPr lang="es-419" dirty="0">
                <a:solidFill>
                  <a:schemeClr val="tx1">
                    <a:lumMod val="95000"/>
                    <a:lumOff val="5000"/>
                  </a:schemeClr>
                </a:solidFill>
              </a:rPr>
              <a:t> en la ciudad de Bogotá , lo que garantizará que el proceso de control de esta información se ejecute eficientemente y sea segura tanto para el administrador como para los clientes .</a:t>
            </a:r>
            <a:endParaRPr lang="es-419" dirty="0" smtClean="0">
              <a:solidFill>
                <a:schemeClr val="tx1">
                  <a:lumMod val="95000"/>
                  <a:lumOff val="5000"/>
                </a:schemeClr>
              </a:solidFill>
            </a:endParaRPr>
          </a:p>
        </p:txBody>
      </p:sp>
    </p:spTree>
    <p:extLst>
      <p:ext uri="{BB962C8B-B14F-4D97-AF65-F5344CB8AC3E}">
        <p14:creationId xmlns:p14="http://schemas.microsoft.com/office/powerpoint/2010/main" val="64078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45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935730"/>
      </p:ext>
    </p:extLst>
  </p:cSld>
  <p:clrMapOvr>
    <a:masterClrMapping/>
  </p:clrMapOvr>
</p:sld>
</file>

<file path=ppt/theme/theme1.xml><?xml version="1.0" encoding="utf-8"?>
<a:theme xmlns:a="http://schemas.openxmlformats.org/drawingml/2006/main" name="sena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extLst>
    <a:ext uri="{05A4C25C-085E-4340-85A3-A5531E510DB2}">
      <thm15:themeFamily xmlns:thm15="http://schemas.microsoft.com/office/thememl/2012/main" name="sena2017" id="{DE7CE31E-70B8-4405-8AA7-12A651D335BD}" vid="{BF8FEB5D-A3DE-44D8-B5D3-BD477EF0426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2509</TotalTime>
  <Words>586</Words>
  <Application>Microsoft Office PowerPoint</Application>
  <PresentationFormat>Presentación en pantalla (4:3)</PresentationFormat>
  <Paragraphs>47</Paragraphs>
  <Slides>9</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Wingdings</vt:lpstr>
      <vt:lpstr>sena2017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SOPORTE</cp:lastModifiedBy>
  <cp:revision>193</cp:revision>
  <dcterms:created xsi:type="dcterms:W3CDTF">2014-06-25T16:18:26Z</dcterms:created>
  <dcterms:modified xsi:type="dcterms:W3CDTF">2018-09-16T13:01:05Z</dcterms:modified>
</cp:coreProperties>
</file>