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Lobster"/>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obs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9" name="Google Shape;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 name="Google Shape;8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ec4c9953_2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eec4c9953_2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4" name="Google Shape;104;g3eec4c9953_2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C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5" name="Google Shape;11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fd36cfbd_3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efd36cfbd_3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 name="Google Shape;122;g3efd36cfbd_3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fd36cfbd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efd36cfbd_3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9" name="Google Shape;129;g3efd36cfbd_3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2">
  <p:cSld name="PORTADA ESTILO 2">
    <p:spTree>
      <p:nvGrpSpPr>
        <p:cNvPr id="54" name="Shape 54"/>
        <p:cNvGrpSpPr/>
        <p:nvPr/>
      </p:nvGrpSpPr>
      <p:grpSpPr>
        <a:xfrm>
          <a:off x="0" y="0"/>
          <a:ext cx="0" cy="0"/>
          <a:chOff x="0" y="0"/>
          <a:chExt cx="0" cy="0"/>
        </a:xfrm>
      </p:grpSpPr>
      <p:pic>
        <p:nvPicPr>
          <p:cNvPr descr="Sin título2.png" id="55" name="Google Shape;55;p13"/>
          <p:cNvPicPr preferRelativeResize="0"/>
          <p:nvPr/>
        </p:nvPicPr>
        <p:blipFill rotWithShape="1">
          <a:blip r:embed="rId2">
            <a:alphaModFix/>
          </a:blip>
          <a:srcRect b="0" l="0" r="0" t="0"/>
          <a:stretch/>
        </p:blipFill>
        <p:spPr>
          <a:xfrm>
            <a:off x="12829" y="0"/>
            <a:ext cx="9144000"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A">
  <p:cSld name="ESQUEMA GRAL 2A">
    <p:spTree>
      <p:nvGrpSpPr>
        <p:cNvPr id="56" name="Shape 56"/>
        <p:cNvGrpSpPr/>
        <p:nvPr/>
      </p:nvGrpSpPr>
      <p:grpSpPr>
        <a:xfrm>
          <a:off x="0" y="0"/>
          <a:ext cx="0" cy="0"/>
          <a:chOff x="0" y="0"/>
          <a:chExt cx="0" cy="0"/>
        </a:xfrm>
      </p:grpSpPr>
      <p:pic>
        <p:nvPicPr>
          <p:cNvPr descr="Template_PPT_Mesa de trabajo 24 copia 2.png" id="57" name="Google Shape;57;p14"/>
          <p:cNvPicPr preferRelativeResize="0"/>
          <p:nvPr/>
        </p:nvPicPr>
        <p:blipFill rotWithShape="1">
          <a:blip r:embed="rId2">
            <a:alphaModFix/>
          </a:blip>
          <a:srcRect b="0" l="0" r="0" t="0"/>
          <a:stretch/>
        </p:blipFill>
        <p:spPr>
          <a:xfrm>
            <a:off x="1" y="0"/>
            <a:ext cx="9138452" cy="68580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B">
  <p:cSld name="ESQUEMA GRAL 2B">
    <p:spTree>
      <p:nvGrpSpPr>
        <p:cNvPr id="58" name="Shape 58"/>
        <p:cNvGrpSpPr/>
        <p:nvPr/>
      </p:nvGrpSpPr>
      <p:grpSpPr>
        <a:xfrm>
          <a:off x="0" y="0"/>
          <a:ext cx="0" cy="0"/>
          <a:chOff x="0" y="0"/>
          <a:chExt cx="0" cy="0"/>
        </a:xfrm>
      </p:grpSpPr>
      <p:pic>
        <p:nvPicPr>
          <p:cNvPr descr="Template_PPT_Mesa de trabajo 24 copia 3.png" id="59" name="Google Shape;59;p15"/>
          <p:cNvPicPr preferRelativeResize="0"/>
          <p:nvPr/>
        </p:nvPicPr>
        <p:blipFill rotWithShape="1">
          <a:blip r:embed="rId2">
            <a:alphaModFix/>
          </a:blip>
          <a:srcRect b="0" l="0" r="0" t="0"/>
          <a:stretch/>
        </p:blipFill>
        <p:spPr>
          <a:xfrm>
            <a:off x="1" y="0"/>
            <a:ext cx="9138452" cy="6858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 ESTILO 3">
  <p:cSld name="SECCIÓN ESTILO 3">
    <p:spTree>
      <p:nvGrpSpPr>
        <p:cNvPr id="60" name="Shape 60"/>
        <p:cNvGrpSpPr/>
        <p:nvPr/>
      </p:nvGrpSpPr>
      <p:grpSpPr>
        <a:xfrm>
          <a:off x="0" y="0"/>
          <a:ext cx="0" cy="0"/>
          <a:chOff x="0" y="0"/>
          <a:chExt cx="0" cy="0"/>
        </a:xfrm>
      </p:grpSpPr>
      <p:pic>
        <p:nvPicPr>
          <p:cNvPr descr="Sin título10.png" id="61" name="Google Shape;61;p16"/>
          <p:cNvPicPr preferRelativeResize="0"/>
          <p:nvPr/>
        </p:nvPicPr>
        <p:blipFill rotWithShape="1">
          <a:blip r:embed="rId2">
            <a:alphaModFix/>
          </a:blip>
          <a:srcRect b="0" l="0" r="0" t="0"/>
          <a:stretch/>
        </p:blipFill>
        <p:spPr>
          <a:xfrm>
            <a:off x="-89804" y="0"/>
            <a:ext cx="9256751" cy="6858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2">
  <p:cSld name="SECCIÓN2">
    <p:spTree>
      <p:nvGrpSpPr>
        <p:cNvPr id="62" name="Shape 62"/>
        <p:cNvGrpSpPr/>
        <p:nvPr/>
      </p:nvGrpSpPr>
      <p:grpSpPr>
        <a:xfrm>
          <a:off x="0" y="0"/>
          <a:ext cx="0" cy="0"/>
          <a:chOff x="0" y="0"/>
          <a:chExt cx="0" cy="0"/>
        </a:xfrm>
      </p:grpSpPr>
      <p:pic>
        <p:nvPicPr>
          <p:cNvPr descr="Sin título8.png" id="63" name="Google Shape;63;p17"/>
          <p:cNvPicPr preferRelativeResize="0"/>
          <p:nvPr/>
        </p:nvPicPr>
        <p:blipFill rotWithShape="1">
          <a:blip r:embed="rId2">
            <a:alphaModFix/>
          </a:blip>
          <a:srcRect b="0" l="0" r="0" t="0"/>
          <a:stretch/>
        </p:blipFill>
        <p:spPr>
          <a:xfrm>
            <a:off x="-89804" y="0"/>
            <a:ext cx="9256751" cy="6858000"/>
          </a:xfrm>
          <a:prstGeom prst="rect">
            <a:avLst/>
          </a:prstGeom>
          <a:noFill/>
          <a:ln>
            <a:noFill/>
          </a:ln>
        </p:spPr>
      </p:pic>
      <p:sp>
        <p:nvSpPr>
          <p:cNvPr id="64" name="Google Shape;64;p17"/>
          <p:cNvSpPr txBox="1"/>
          <p:nvPr/>
        </p:nvSpPr>
        <p:spPr>
          <a:xfrm>
            <a:off x="-3091833" y="-1248464"/>
            <a:ext cx="914400" cy="1219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8000" u="none" cap="none" strike="noStrike">
              <a:solidFill>
                <a:srgbClr val="92D05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p:cSld name="FINAL">
    <p:spTree>
      <p:nvGrpSpPr>
        <p:cNvPr id="65" name="Shape 65"/>
        <p:cNvGrpSpPr/>
        <p:nvPr/>
      </p:nvGrpSpPr>
      <p:grpSpPr>
        <a:xfrm>
          <a:off x="0" y="0"/>
          <a:ext cx="0" cy="0"/>
          <a:chOff x="0" y="0"/>
          <a:chExt cx="0" cy="0"/>
        </a:xfrm>
      </p:grpSpPr>
      <p:pic>
        <p:nvPicPr>
          <p:cNvPr descr="Sin título11.png" id="66" name="Google Shape;66;p18"/>
          <p:cNvPicPr preferRelativeResize="0"/>
          <p:nvPr/>
        </p:nvPicPr>
        <p:blipFill rotWithShape="1">
          <a:blip r:embed="rId2">
            <a:alphaModFix/>
          </a:blip>
          <a:srcRect b="0" l="0" r="0" t="0"/>
          <a:stretch/>
        </p:blipFill>
        <p:spPr>
          <a:xfrm>
            <a:off x="-89804" y="0"/>
            <a:ext cx="9256751"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9"/>
          <p:cNvSpPr txBox="1"/>
          <p:nvPr/>
        </p:nvSpPr>
        <p:spPr>
          <a:xfrm>
            <a:off x="196032" y="362599"/>
            <a:ext cx="8092007" cy="93016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1859B"/>
              </a:buClr>
              <a:buSzPts val="6600"/>
              <a:buFont typeface="Calibri"/>
              <a:buNone/>
            </a:pPr>
            <a:r>
              <a:t/>
            </a:r>
            <a:endParaRPr/>
          </a:p>
        </p:txBody>
      </p:sp>
      <p:sp>
        <p:nvSpPr>
          <p:cNvPr id="72" name="Google Shape;72;p19"/>
          <p:cNvSpPr txBox="1"/>
          <p:nvPr/>
        </p:nvSpPr>
        <p:spPr>
          <a:xfrm rot="608">
            <a:off x="196025" y="576"/>
            <a:ext cx="6785700" cy="1653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BFBFBF"/>
              </a:buClr>
              <a:buSzPts val="4800"/>
              <a:buFont typeface="Calibri"/>
              <a:buNone/>
            </a:pPr>
            <a:r>
              <a:rPr lang="es-CO" sz="3600"/>
              <a:t>                </a:t>
            </a:r>
            <a:endParaRPr sz="3600"/>
          </a:p>
          <a:p>
            <a:pPr indent="0" lvl="0" marL="0" marR="0" rtl="0" algn="l">
              <a:spcBef>
                <a:spcPts val="0"/>
              </a:spcBef>
              <a:spcAft>
                <a:spcPts val="0"/>
              </a:spcAft>
              <a:buClr>
                <a:srgbClr val="BFBFBF"/>
              </a:buClr>
              <a:buSzPts val="4800"/>
              <a:buFont typeface="Calibri"/>
              <a:buNone/>
            </a:pPr>
            <a:r>
              <a:rPr lang="es-CO" sz="3600">
                <a:latin typeface="Lobster"/>
                <a:ea typeface="Lobster"/>
                <a:cs typeface="Lobster"/>
                <a:sym typeface="Lobster"/>
              </a:rPr>
              <a:t>                    </a:t>
            </a:r>
            <a:endParaRPr sz="3600">
              <a:latin typeface="Lobster"/>
              <a:ea typeface="Lobster"/>
              <a:cs typeface="Lobster"/>
              <a:sym typeface="Lobster"/>
            </a:endParaRPr>
          </a:p>
          <a:p>
            <a:pPr indent="0" lvl="0" marL="0" marR="0" rtl="0" algn="l">
              <a:spcBef>
                <a:spcPts val="0"/>
              </a:spcBef>
              <a:spcAft>
                <a:spcPts val="0"/>
              </a:spcAft>
              <a:buClr>
                <a:srgbClr val="BFBFBF"/>
              </a:buClr>
              <a:buSzPts val="4800"/>
              <a:buFont typeface="Calibri"/>
              <a:buNone/>
            </a:pPr>
            <a:r>
              <a:rPr lang="es-CO" sz="3600">
                <a:solidFill>
                  <a:srgbClr val="E69138"/>
                </a:solidFill>
                <a:latin typeface="Lobster"/>
                <a:ea typeface="Lobster"/>
                <a:cs typeface="Lobster"/>
                <a:sym typeface="Lobster"/>
              </a:rPr>
              <a:t>                    </a:t>
            </a:r>
            <a:r>
              <a:rPr lang="es-CO" sz="4000">
                <a:solidFill>
                  <a:srgbClr val="F77607"/>
                </a:solidFill>
                <a:latin typeface="Lobster"/>
                <a:ea typeface="Lobster"/>
                <a:cs typeface="Lobster"/>
                <a:sym typeface="Lobster"/>
              </a:rPr>
              <a:t>F</a:t>
            </a:r>
            <a:r>
              <a:rPr lang="es-CO" sz="4000">
                <a:solidFill>
                  <a:srgbClr val="F77607"/>
                </a:solidFill>
                <a:latin typeface="Lobster"/>
                <a:ea typeface="Lobster"/>
                <a:cs typeface="Lobster"/>
                <a:sym typeface="Lobster"/>
              </a:rPr>
              <a:t>itn</a:t>
            </a:r>
            <a:r>
              <a:rPr lang="es-CO" sz="4000">
                <a:solidFill>
                  <a:srgbClr val="F77607"/>
                </a:solidFill>
                <a:latin typeface="Lobster"/>
                <a:ea typeface="Lobster"/>
                <a:cs typeface="Lobster"/>
                <a:sym typeface="Lobster"/>
              </a:rPr>
              <a:t>ess</a:t>
            </a:r>
            <a:endParaRPr sz="4000">
              <a:solidFill>
                <a:srgbClr val="F77607"/>
              </a:solidFill>
              <a:latin typeface="Lobster"/>
              <a:ea typeface="Lobster"/>
              <a:cs typeface="Lobster"/>
              <a:sym typeface="Lobster"/>
            </a:endParaRPr>
          </a:p>
          <a:p>
            <a:pPr indent="0" lvl="0" marL="0" marR="0" rtl="0" algn="l">
              <a:spcBef>
                <a:spcPts val="0"/>
              </a:spcBef>
              <a:spcAft>
                <a:spcPts val="0"/>
              </a:spcAft>
              <a:buClr>
                <a:srgbClr val="BFBFBF"/>
              </a:buClr>
              <a:buSzPts val="4800"/>
              <a:buFont typeface="Calibri"/>
              <a:buNone/>
            </a:pPr>
            <a:r>
              <a:rPr lang="es-CO" sz="4000">
                <a:solidFill>
                  <a:srgbClr val="F77607"/>
                </a:solidFill>
                <a:latin typeface="Lobster"/>
                <a:ea typeface="Lobster"/>
                <a:cs typeface="Lobster"/>
                <a:sym typeface="Lobster"/>
              </a:rPr>
              <a:t>             </a:t>
            </a:r>
            <a:r>
              <a:rPr lang="es-CO" sz="4000">
                <a:solidFill>
                  <a:srgbClr val="F77607"/>
                </a:solidFill>
                <a:latin typeface="Lobster"/>
                <a:ea typeface="Lobster"/>
                <a:cs typeface="Lobster"/>
                <a:sym typeface="Lobster"/>
              </a:rPr>
              <a:t>ital Gym</a:t>
            </a:r>
            <a:endParaRPr sz="4000">
              <a:solidFill>
                <a:srgbClr val="F77607"/>
              </a:solidFill>
              <a:latin typeface="Lobster"/>
              <a:ea typeface="Lobster"/>
              <a:cs typeface="Lobster"/>
              <a:sym typeface="Lobster"/>
            </a:endParaRPr>
          </a:p>
          <a:p>
            <a:pPr indent="0" lvl="0" marL="0" marR="0" rtl="0" algn="l">
              <a:spcBef>
                <a:spcPts val="0"/>
              </a:spcBef>
              <a:spcAft>
                <a:spcPts val="0"/>
              </a:spcAft>
              <a:buClr>
                <a:srgbClr val="BFBFBF"/>
              </a:buClr>
              <a:buSzPts val="4800"/>
              <a:buFont typeface="Calibri"/>
              <a:buNone/>
            </a:pPr>
            <a:r>
              <a:rPr lang="es-CO" sz="3600"/>
              <a:t>      </a:t>
            </a:r>
            <a:endParaRPr sz="3600"/>
          </a:p>
        </p:txBody>
      </p:sp>
      <p:sp>
        <p:nvSpPr>
          <p:cNvPr id="73" name="Google Shape;73;p19"/>
          <p:cNvSpPr/>
          <p:nvPr/>
        </p:nvSpPr>
        <p:spPr>
          <a:xfrm rot="2469774">
            <a:off x="1088434" y="-208514"/>
            <a:ext cx="912941" cy="1783127"/>
          </a:xfrm>
          <a:prstGeom prst="leftUpArrow">
            <a:avLst/>
          </a:prstGeom>
          <a:solidFill>
            <a:srgbClr val="0099A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99A5"/>
              </a:solidFill>
              <a:latin typeface="Lobster"/>
              <a:ea typeface="Lobster"/>
              <a:cs typeface="Lobster"/>
              <a:sym typeface="Lobster"/>
            </a:endParaRPr>
          </a:p>
        </p:txBody>
      </p:sp>
      <p:sp>
        <p:nvSpPr>
          <p:cNvPr id="74" name="Google Shape;74;p19"/>
          <p:cNvSpPr txBox="1"/>
          <p:nvPr/>
        </p:nvSpPr>
        <p:spPr>
          <a:xfrm>
            <a:off x="392500" y="5320050"/>
            <a:ext cx="4911900" cy="134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ED7107"/>
                </a:solidFill>
              </a:rPr>
              <a:t>■</a:t>
            </a:r>
            <a:r>
              <a:rPr lang="es-CO">
                <a:solidFill>
                  <a:srgbClr val="0099A5"/>
                </a:solidFill>
              </a:rPr>
              <a:t> JUAN DAVID BECERRA </a:t>
            </a:r>
            <a:endParaRPr>
              <a:solidFill>
                <a:srgbClr val="0099A5"/>
              </a:solidFill>
            </a:endParaRPr>
          </a:p>
          <a:p>
            <a:pPr indent="0" lvl="0" marL="0">
              <a:spcBef>
                <a:spcPts val="0"/>
              </a:spcBef>
              <a:spcAft>
                <a:spcPts val="0"/>
              </a:spcAft>
              <a:buNone/>
            </a:pPr>
            <a:r>
              <a:rPr lang="es-CO">
                <a:solidFill>
                  <a:srgbClr val="ED7107"/>
                </a:solidFill>
              </a:rPr>
              <a:t>■</a:t>
            </a:r>
            <a:r>
              <a:rPr lang="es-CO">
                <a:solidFill>
                  <a:srgbClr val="0099A5"/>
                </a:solidFill>
              </a:rPr>
              <a:t> STEVEN GONZALO LEAÑO	</a:t>
            </a:r>
            <a:endParaRPr>
              <a:solidFill>
                <a:srgbClr val="0099A5"/>
              </a:solidFill>
            </a:endParaRPr>
          </a:p>
          <a:p>
            <a:pPr indent="0" lvl="0" marL="0">
              <a:spcBef>
                <a:spcPts val="0"/>
              </a:spcBef>
              <a:spcAft>
                <a:spcPts val="0"/>
              </a:spcAft>
              <a:buNone/>
            </a:pPr>
            <a:r>
              <a:rPr lang="es-CO">
                <a:solidFill>
                  <a:srgbClr val="ED7107"/>
                </a:solidFill>
              </a:rPr>
              <a:t>■</a:t>
            </a:r>
            <a:r>
              <a:rPr lang="es-CO"/>
              <a:t> </a:t>
            </a:r>
            <a:r>
              <a:rPr lang="es-CO">
                <a:solidFill>
                  <a:srgbClr val="0099A5"/>
                </a:solidFill>
              </a:rPr>
              <a:t>NELSON FELIPE MERLANO</a:t>
            </a:r>
            <a:endParaRPr>
              <a:solidFill>
                <a:srgbClr val="0099A5"/>
              </a:solidFill>
            </a:endParaRPr>
          </a:p>
          <a:p>
            <a:pPr indent="0" lvl="0" marL="0">
              <a:spcBef>
                <a:spcPts val="0"/>
              </a:spcBef>
              <a:spcAft>
                <a:spcPts val="0"/>
              </a:spcAft>
              <a:buNone/>
            </a:pPr>
            <a:r>
              <a:rPr lang="es-CO">
                <a:solidFill>
                  <a:srgbClr val="ED7107"/>
                </a:solidFill>
              </a:rPr>
              <a:t>■</a:t>
            </a:r>
            <a:r>
              <a:rPr lang="es-CO"/>
              <a:t> </a:t>
            </a:r>
            <a:r>
              <a:rPr lang="es-CO">
                <a:solidFill>
                  <a:srgbClr val="0099A5"/>
                </a:solidFill>
              </a:rPr>
              <a:t>JHONATAN DANIEL TRIANA</a:t>
            </a:r>
            <a:endParaRPr>
              <a:solidFill>
                <a:srgbClr val="0099A5"/>
              </a:solidFill>
            </a:endParaRPr>
          </a:p>
        </p:txBody>
      </p:sp>
      <p:sp>
        <p:nvSpPr>
          <p:cNvPr id="75" name="Google Shape;75;p19"/>
          <p:cNvSpPr txBox="1"/>
          <p:nvPr/>
        </p:nvSpPr>
        <p:spPr>
          <a:xfrm>
            <a:off x="0" y="4551000"/>
            <a:ext cx="4943400" cy="43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s-CO" sz="4200">
                <a:solidFill>
                  <a:srgbClr val="ED7107"/>
                </a:solidFill>
              </a:rPr>
              <a:t>I</a:t>
            </a:r>
            <a:r>
              <a:rPr b="1" lang="es-CO" sz="4200">
                <a:solidFill>
                  <a:srgbClr val="ED7107"/>
                </a:solidFill>
              </a:rPr>
              <a:t>ntegrantes</a:t>
            </a:r>
            <a:endParaRPr b="1" sz="4200">
              <a:solidFill>
                <a:srgbClr val="ED7107"/>
              </a:solidFill>
            </a:endParaRPr>
          </a:p>
        </p:txBody>
      </p:sp>
      <p:pic>
        <p:nvPicPr>
          <p:cNvPr id="76" name="Google Shape;76;p19"/>
          <p:cNvPicPr preferRelativeResize="0"/>
          <p:nvPr/>
        </p:nvPicPr>
        <p:blipFill>
          <a:blip r:embed="rId3">
            <a:alphaModFix/>
          </a:blip>
          <a:stretch>
            <a:fillRect/>
          </a:stretch>
        </p:blipFill>
        <p:spPr>
          <a:xfrm>
            <a:off x="4844250" y="6229349"/>
            <a:ext cx="552450"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0"/>
          <p:cNvSpPr txBox="1"/>
          <p:nvPr/>
        </p:nvSpPr>
        <p:spPr>
          <a:xfrm>
            <a:off x="4158600" y="-298200"/>
            <a:ext cx="4985400" cy="704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5400"/>
              <a:buFont typeface="Calibri"/>
              <a:buNone/>
            </a:pPr>
            <a:r>
              <a:t/>
            </a:r>
            <a:endParaRPr sz="30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t/>
            </a:r>
            <a:endParaRPr sz="30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t/>
            </a:r>
            <a:endParaRPr sz="30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t/>
            </a:r>
            <a:endParaRPr sz="30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rPr lang="es-CO" sz="2600">
                <a:latin typeface="Calibri"/>
                <a:ea typeface="Calibri"/>
                <a:cs typeface="Calibri"/>
                <a:sym typeface="Calibri"/>
              </a:rPr>
              <a:t>Desarrollar una aplicación web              que permita  optimizar la interacción de los clientes y/o usuarios con el gimnasio para enriquecer la información y la comunicación.</a:t>
            </a:r>
            <a:endParaRPr sz="26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rPr lang="es-CO" sz="2600">
                <a:latin typeface="Calibri"/>
                <a:ea typeface="Calibri"/>
                <a:cs typeface="Calibri"/>
                <a:sym typeface="Calibri"/>
              </a:rPr>
              <a:t>No obstante el desarrollo de dicha aplicación web se limitará a lo que el gimnasio requiera e indique.</a:t>
            </a:r>
            <a:endParaRPr sz="2600">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rPr lang="es-CO" sz="2600">
                <a:latin typeface="Calibri"/>
                <a:ea typeface="Calibri"/>
                <a:cs typeface="Calibri"/>
                <a:sym typeface="Calibri"/>
              </a:rPr>
              <a:t> </a:t>
            </a:r>
            <a:endParaRPr sz="2600">
              <a:latin typeface="Calibri"/>
              <a:ea typeface="Calibri"/>
              <a:cs typeface="Calibri"/>
              <a:sym typeface="Calibri"/>
            </a:endParaRPr>
          </a:p>
        </p:txBody>
      </p:sp>
      <p:sp>
        <p:nvSpPr>
          <p:cNvPr id="82" name="Google Shape;82;p20"/>
          <p:cNvSpPr txBox="1"/>
          <p:nvPr/>
        </p:nvSpPr>
        <p:spPr>
          <a:xfrm>
            <a:off x="3788150" y="194114"/>
            <a:ext cx="3522300" cy="1172700"/>
          </a:xfrm>
          <a:prstGeom prst="rect">
            <a:avLst/>
          </a:prstGeom>
          <a:noFill/>
          <a:ln>
            <a:noFill/>
          </a:ln>
        </p:spPr>
        <p:txBody>
          <a:bodyPr anchorCtr="0" anchor="ctr" bIns="45700" lIns="91425" spcFirstLastPara="1" rIns="91425" wrap="square" tIns="45700">
            <a:noAutofit/>
          </a:bodyPr>
          <a:lstStyle/>
          <a:p>
            <a:pPr indent="0" lvl="0" marL="0" rtl="0">
              <a:spcBef>
                <a:spcPts val="0"/>
              </a:spcBef>
              <a:spcAft>
                <a:spcPts val="0"/>
              </a:spcAft>
              <a:buClr>
                <a:schemeClr val="dk1"/>
              </a:buClr>
              <a:buSzPts val="4400"/>
              <a:buFont typeface="Calibri"/>
              <a:buNone/>
            </a:pPr>
            <a:r>
              <a:rPr b="1" lang="es-CO" sz="4400">
                <a:solidFill>
                  <a:srgbClr val="0099A5"/>
                </a:solidFill>
                <a:latin typeface="Calibri"/>
                <a:ea typeface="Calibri"/>
                <a:cs typeface="Calibri"/>
                <a:sym typeface="Calibri"/>
              </a:rPr>
              <a:t>OBJETIVO          GENERAL:</a:t>
            </a:r>
            <a:endParaRPr b="1" i="0" sz="4400" u="none" cap="none" strike="noStrike">
              <a:solidFill>
                <a:srgbClr val="0099A5"/>
              </a:solidFill>
              <a:latin typeface="Calibri"/>
              <a:ea typeface="Calibri"/>
              <a:cs typeface="Calibri"/>
              <a:sym typeface="Calibri"/>
            </a:endParaRPr>
          </a:p>
        </p:txBody>
      </p:sp>
      <p:sp>
        <p:nvSpPr>
          <p:cNvPr id="83" name="Google Shape;83;p20"/>
          <p:cNvSpPr txBox="1"/>
          <p:nvPr/>
        </p:nvSpPr>
        <p:spPr>
          <a:xfrm>
            <a:off x="3960775" y="1867500"/>
            <a:ext cx="1778700" cy="925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s-CO">
                <a:solidFill>
                  <a:srgbClr val="0099A5"/>
                </a:solidFill>
              </a:rPr>
              <a:t>■</a:t>
            </a:r>
            <a:endParaRPr>
              <a:solidFill>
                <a:srgbClr val="0099A5"/>
              </a:solidFill>
            </a:endParaRPr>
          </a:p>
        </p:txBody>
      </p:sp>
      <p:sp>
        <p:nvSpPr>
          <p:cNvPr id="84" name="Google Shape;84;p20"/>
          <p:cNvSpPr/>
          <p:nvPr/>
        </p:nvSpPr>
        <p:spPr>
          <a:xfrm>
            <a:off x="706200" y="1867500"/>
            <a:ext cx="2432400" cy="3123000"/>
          </a:xfrm>
          <a:prstGeom prst="curvedRightArrow">
            <a:avLst>
              <a:gd fmla="val 25000" name="adj1"/>
              <a:gd fmla="val 50000" name="adj2"/>
              <a:gd fmla="val 25000" name="adj3"/>
            </a:avLst>
          </a:prstGeom>
          <a:solidFill>
            <a:srgbClr val="0099A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1"/>
          <p:cNvSpPr txBox="1"/>
          <p:nvPr/>
        </p:nvSpPr>
        <p:spPr>
          <a:xfrm>
            <a:off x="5225182" y="1258434"/>
            <a:ext cx="7340700" cy="393570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b="0" i="0" sz="2400" u="none" cap="none" strike="noStrike">
              <a:solidFill>
                <a:srgbClr val="3F3F3F"/>
              </a:solidFill>
              <a:latin typeface="Calibri"/>
              <a:ea typeface="Calibri"/>
              <a:cs typeface="Calibri"/>
              <a:sym typeface="Calibri"/>
            </a:endParaRPr>
          </a:p>
        </p:txBody>
      </p:sp>
      <p:grpSp>
        <p:nvGrpSpPr>
          <p:cNvPr id="91" name="Google Shape;91;p21"/>
          <p:cNvGrpSpPr/>
          <p:nvPr/>
        </p:nvGrpSpPr>
        <p:grpSpPr>
          <a:xfrm>
            <a:off x="585271" y="311070"/>
            <a:ext cx="8385308" cy="1172754"/>
            <a:chOff x="642997" y="311070"/>
            <a:chExt cx="12196703" cy="1172754"/>
          </a:xfrm>
        </p:grpSpPr>
        <p:sp>
          <p:nvSpPr>
            <p:cNvPr id="92" name="Google Shape;92;p21"/>
            <p:cNvSpPr txBox="1"/>
            <p:nvPr/>
          </p:nvSpPr>
          <p:spPr>
            <a:xfrm>
              <a:off x="642997" y="311070"/>
              <a:ext cx="5965079" cy="6422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5400"/>
                <a:buFont typeface="Calibri"/>
                <a:buNone/>
              </a:pPr>
              <a:r>
                <a:t/>
              </a:r>
              <a:endParaRPr b="1" sz="54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5400"/>
                <a:buFont typeface="Calibri"/>
                <a:buNone/>
              </a:pPr>
              <a:r>
                <a:t/>
              </a:r>
              <a:endParaRPr b="1" sz="5400">
                <a:solidFill>
                  <a:schemeClr val="lt1"/>
                </a:solidFill>
                <a:latin typeface="Calibri"/>
                <a:ea typeface="Calibri"/>
                <a:cs typeface="Calibri"/>
                <a:sym typeface="Calibri"/>
              </a:endParaRPr>
            </a:p>
          </p:txBody>
        </p:sp>
        <p:sp>
          <p:nvSpPr>
            <p:cNvPr id="93" name="Google Shape;93;p21"/>
            <p:cNvSpPr txBox="1"/>
            <p:nvPr/>
          </p:nvSpPr>
          <p:spPr>
            <a:xfrm>
              <a:off x="6866691" y="311070"/>
              <a:ext cx="5973009" cy="11727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4400"/>
                <a:buFont typeface="Calibri"/>
                <a:buNone/>
              </a:pPr>
              <a:r>
                <a:t/>
              </a:r>
              <a:endParaRPr b="1" i="0" sz="4400" u="none" cap="none" strike="noStrike">
                <a:solidFill>
                  <a:srgbClr val="F2F2F2"/>
                </a:solidFill>
                <a:latin typeface="Calibri"/>
                <a:ea typeface="Calibri"/>
                <a:cs typeface="Calibri"/>
                <a:sym typeface="Calibri"/>
              </a:endParaRPr>
            </a:p>
          </p:txBody>
        </p:sp>
      </p:grpSp>
      <p:pic>
        <p:nvPicPr>
          <p:cNvPr id="94" name="Google Shape;94;p21"/>
          <p:cNvPicPr preferRelativeResize="0"/>
          <p:nvPr/>
        </p:nvPicPr>
        <p:blipFill>
          <a:blip r:embed="rId3">
            <a:alphaModFix/>
          </a:blip>
          <a:stretch>
            <a:fillRect/>
          </a:stretch>
        </p:blipFill>
        <p:spPr>
          <a:xfrm>
            <a:off x="0" y="-78475"/>
            <a:ext cx="9144000" cy="6838528"/>
          </a:xfrm>
          <a:prstGeom prst="rect">
            <a:avLst/>
          </a:prstGeom>
          <a:noFill/>
          <a:ln>
            <a:noFill/>
          </a:ln>
        </p:spPr>
      </p:pic>
      <p:sp>
        <p:nvSpPr>
          <p:cNvPr id="95" name="Google Shape;95;p21"/>
          <p:cNvSpPr txBox="1"/>
          <p:nvPr/>
        </p:nvSpPr>
        <p:spPr>
          <a:xfrm>
            <a:off x="156925" y="3201450"/>
            <a:ext cx="5194500" cy="340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t> </a:t>
            </a:r>
            <a:endParaRPr/>
          </a:p>
        </p:txBody>
      </p:sp>
      <p:sp>
        <p:nvSpPr>
          <p:cNvPr id="96" name="Google Shape;96;p21"/>
          <p:cNvSpPr/>
          <p:nvPr/>
        </p:nvSpPr>
        <p:spPr>
          <a:xfrm>
            <a:off x="6120400" y="1484325"/>
            <a:ext cx="2307000" cy="3483900"/>
          </a:xfrm>
          <a:prstGeom prst="curvedLeftArrow">
            <a:avLst>
              <a:gd fmla="val 25000" name="adj1"/>
              <a:gd fmla="val 50000" name="adj2"/>
              <a:gd fmla="val 25000" name="adj3"/>
            </a:avLst>
          </a:prstGeom>
          <a:solidFill>
            <a:srgbClr val="ED710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1"/>
          <p:cNvSpPr txBox="1"/>
          <p:nvPr/>
        </p:nvSpPr>
        <p:spPr>
          <a:xfrm>
            <a:off x="156925" y="311075"/>
            <a:ext cx="4001700" cy="193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s-CO" sz="4000">
                <a:solidFill>
                  <a:srgbClr val="ED7107"/>
                </a:solidFill>
              </a:rPr>
              <a:t>OBJETIVOS</a:t>
            </a:r>
            <a:endParaRPr b="1" sz="4000">
              <a:solidFill>
                <a:srgbClr val="ED7107"/>
              </a:solidFill>
            </a:endParaRPr>
          </a:p>
          <a:p>
            <a:pPr indent="0" lvl="0" marL="0">
              <a:spcBef>
                <a:spcPts val="0"/>
              </a:spcBef>
              <a:spcAft>
                <a:spcPts val="0"/>
              </a:spcAft>
              <a:buNone/>
            </a:pPr>
            <a:r>
              <a:rPr b="1" lang="es-CO" sz="4000">
                <a:solidFill>
                  <a:srgbClr val="ED7107"/>
                </a:solidFill>
              </a:rPr>
              <a:t>ESPECÍFICOS</a:t>
            </a:r>
            <a:r>
              <a:rPr b="1" lang="es-CO" sz="4000">
                <a:solidFill>
                  <a:srgbClr val="ED7107"/>
                </a:solidFill>
              </a:rPr>
              <a:t>:</a:t>
            </a:r>
            <a:endParaRPr b="1" sz="4000">
              <a:solidFill>
                <a:srgbClr val="ED7107"/>
              </a:solidFill>
            </a:endParaRPr>
          </a:p>
        </p:txBody>
      </p:sp>
      <p:sp>
        <p:nvSpPr>
          <p:cNvPr id="98" name="Google Shape;98;p21"/>
          <p:cNvSpPr txBox="1"/>
          <p:nvPr/>
        </p:nvSpPr>
        <p:spPr>
          <a:xfrm>
            <a:off x="585275" y="1741975"/>
            <a:ext cx="4766100" cy="456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sz="2600"/>
              <a:t>Analizar la entrevista realizada sobre el gimnasio para obtener la </a:t>
            </a:r>
            <a:r>
              <a:rPr lang="es-CO" sz="2600"/>
              <a:t>información</a:t>
            </a:r>
            <a:r>
              <a:rPr lang="es-CO" sz="2600"/>
              <a:t> </a:t>
            </a:r>
            <a:r>
              <a:rPr lang="es-CO" sz="2600"/>
              <a:t>más</a:t>
            </a:r>
            <a:r>
              <a:rPr lang="es-CO" sz="2600"/>
              <a:t> importante para que de esta manera  conozcamos si se necesita </a:t>
            </a:r>
            <a:r>
              <a:rPr lang="es-CO" sz="2600"/>
              <a:t>información.</a:t>
            </a:r>
            <a:endParaRPr sz="2600"/>
          </a:p>
          <a:p>
            <a:pPr indent="0" lvl="0" marL="0" rtl="0">
              <a:spcBef>
                <a:spcPts val="0"/>
              </a:spcBef>
              <a:spcAft>
                <a:spcPts val="0"/>
              </a:spcAft>
              <a:buNone/>
            </a:pPr>
            <a:r>
              <a:rPr lang="es-CO" sz="2600"/>
              <a:t>Al observar los tipos de información necesarios y así dar prioridad a la información de mayor importancia. </a:t>
            </a:r>
            <a:endParaRPr sz="2600"/>
          </a:p>
          <a:p>
            <a:pPr indent="0" lvl="0" marL="0">
              <a:spcBef>
                <a:spcPts val="0"/>
              </a:spcBef>
              <a:spcAft>
                <a:spcPts val="0"/>
              </a:spcAft>
              <a:buNone/>
            </a:pPr>
            <a:r>
              <a:t/>
            </a:r>
            <a:endParaRPr sz="2600"/>
          </a:p>
        </p:txBody>
      </p:sp>
      <p:sp>
        <p:nvSpPr>
          <p:cNvPr id="99" name="Google Shape;99;p21"/>
          <p:cNvSpPr txBox="1"/>
          <p:nvPr/>
        </p:nvSpPr>
        <p:spPr>
          <a:xfrm>
            <a:off x="392325" y="1820450"/>
            <a:ext cx="428400" cy="49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0099A5"/>
                </a:solidFill>
              </a:rPr>
              <a:t>■</a:t>
            </a:r>
            <a:endParaRPr>
              <a:solidFill>
                <a:srgbClr val="0099A5"/>
              </a:solidFill>
            </a:endParaRPr>
          </a:p>
        </p:txBody>
      </p:sp>
      <p:sp>
        <p:nvSpPr>
          <p:cNvPr id="100" name="Google Shape;100;p21"/>
          <p:cNvSpPr txBox="1"/>
          <p:nvPr/>
        </p:nvSpPr>
        <p:spPr>
          <a:xfrm>
            <a:off x="329675" y="4190150"/>
            <a:ext cx="255600" cy="28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0099A5"/>
                </a:solidFill>
              </a:rPr>
              <a:t>■</a:t>
            </a:r>
            <a:endParaRPr>
              <a:solidFill>
                <a:srgbClr val="0099A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nvSpPr>
        <p:spPr>
          <a:xfrm>
            <a:off x="4064575" y="2136800"/>
            <a:ext cx="4896300" cy="4580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sz="2600"/>
              <a:t>T</a:t>
            </a:r>
            <a:r>
              <a:rPr lang="es-CO" sz="2600"/>
              <a:t>ener planteado una </a:t>
            </a:r>
            <a:r>
              <a:rPr lang="es-CO" sz="2600"/>
              <a:t>solución</a:t>
            </a:r>
            <a:r>
              <a:rPr lang="es-CO" sz="2600"/>
              <a:t> para </a:t>
            </a:r>
            <a:r>
              <a:rPr lang="es-CO" sz="2600"/>
              <a:t>cualquier momento</a:t>
            </a:r>
            <a:r>
              <a:rPr lang="es-CO" sz="2600"/>
              <a:t> en el que se </a:t>
            </a:r>
            <a:r>
              <a:rPr lang="es-CO" sz="2600"/>
              <a:t>efectúe</a:t>
            </a:r>
            <a:r>
              <a:rPr lang="es-CO" sz="2600"/>
              <a:t> un problema.</a:t>
            </a:r>
            <a:endParaRPr sz="2600"/>
          </a:p>
          <a:p>
            <a:pPr indent="0" lvl="0" marL="0">
              <a:spcBef>
                <a:spcPts val="0"/>
              </a:spcBef>
              <a:spcAft>
                <a:spcPts val="0"/>
              </a:spcAft>
              <a:buNone/>
            </a:pPr>
            <a:r>
              <a:rPr lang="es-CO" sz="2600"/>
              <a:t>Cada estrategia planteada tiene un </a:t>
            </a:r>
            <a:r>
              <a:rPr lang="es-CO" sz="2600"/>
              <a:t>función</a:t>
            </a:r>
            <a:r>
              <a:rPr lang="es-CO" sz="2600"/>
              <a:t> muy </a:t>
            </a:r>
            <a:r>
              <a:rPr lang="es-CO" sz="2600"/>
              <a:t>versátil al priorizar cada uno de los objetivos para que ningunos sean más importantes que otros.</a:t>
            </a:r>
            <a:endParaRPr sz="2600"/>
          </a:p>
          <a:p>
            <a:pPr indent="0" lvl="0" marL="0">
              <a:spcBef>
                <a:spcPts val="0"/>
              </a:spcBef>
              <a:spcAft>
                <a:spcPts val="0"/>
              </a:spcAft>
              <a:buNone/>
            </a:pPr>
            <a:r>
              <a:rPr lang="es-CO" sz="2600"/>
              <a:t>Diseñar la aplicacion web semejante a como el cliente la desee.</a:t>
            </a:r>
            <a:endParaRPr sz="2600"/>
          </a:p>
          <a:p>
            <a:pPr indent="0" lvl="0" marL="0">
              <a:spcBef>
                <a:spcPts val="0"/>
              </a:spcBef>
              <a:spcAft>
                <a:spcPts val="0"/>
              </a:spcAft>
              <a:buNone/>
            </a:pPr>
            <a:r>
              <a:t/>
            </a:r>
            <a:endParaRPr sz="2600"/>
          </a:p>
        </p:txBody>
      </p:sp>
      <p:sp>
        <p:nvSpPr>
          <p:cNvPr id="107" name="Google Shape;107;p22"/>
          <p:cNvSpPr txBox="1"/>
          <p:nvPr/>
        </p:nvSpPr>
        <p:spPr>
          <a:xfrm>
            <a:off x="3939025" y="219700"/>
            <a:ext cx="4896300" cy="12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CO" sz="5400">
                <a:solidFill>
                  <a:srgbClr val="ED7107"/>
                </a:solidFill>
              </a:rPr>
              <a:t>OBJETIVOS</a:t>
            </a:r>
            <a:endParaRPr b="1" sz="5400">
              <a:solidFill>
                <a:srgbClr val="ED7107"/>
              </a:solidFill>
            </a:endParaRPr>
          </a:p>
          <a:p>
            <a:pPr indent="0" lvl="0" marL="0">
              <a:spcBef>
                <a:spcPts val="0"/>
              </a:spcBef>
              <a:spcAft>
                <a:spcPts val="0"/>
              </a:spcAft>
              <a:buClr>
                <a:schemeClr val="dk1"/>
              </a:buClr>
              <a:buSzPts val="1100"/>
              <a:buFont typeface="Arial"/>
              <a:buNone/>
            </a:pPr>
            <a:r>
              <a:rPr b="1" lang="es-CO" sz="5400">
                <a:solidFill>
                  <a:srgbClr val="ED7107"/>
                </a:solidFill>
              </a:rPr>
              <a:t>ESPECÍFICOS</a:t>
            </a:r>
            <a:endParaRPr sz="5400"/>
          </a:p>
        </p:txBody>
      </p:sp>
      <p:sp>
        <p:nvSpPr>
          <p:cNvPr id="108" name="Google Shape;108;p22"/>
          <p:cNvSpPr/>
          <p:nvPr/>
        </p:nvSpPr>
        <p:spPr>
          <a:xfrm>
            <a:off x="690525" y="1843950"/>
            <a:ext cx="2479500" cy="3170100"/>
          </a:xfrm>
          <a:prstGeom prst="curvedRightArrow">
            <a:avLst>
              <a:gd fmla="val 25000" name="adj1"/>
              <a:gd fmla="val 50000" name="adj2"/>
              <a:gd fmla="val 25000" name="adj3"/>
            </a:avLst>
          </a:prstGeom>
          <a:solidFill>
            <a:srgbClr val="0099A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99A5"/>
              </a:solidFill>
            </a:endParaRPr>
          </a:p>
        </p:txBody>
      </p:sp>
      <p:sp>
        <p:nvSpPr>
          <p:cNvPr id="109" name="Google Shape;109;p22"/>
          <p:cNvSpPr txBox="1"/>
          <p:nvPr/>
        </p:nvSpPr>
        <p:spPr>
          <a:xfrm>
            <a:off x="3868350" y="3366113"/>
            <a:ext cx="1208400" cy="138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0099A5"/>
                </a:solidFill>
              </a:rPr>
              <a:t>■    </a:t>
            </a:r>
            <a:endParaRPr>
              <a:solidFill>
                <a:srgbClr val="0099A5"/>
              </a:solidFill>
            </a:endParaRPr>
          </a:p>
        </p:txBody>
      </p:sp>
      <p:sp>
        <p:nvSpPr>
          <p:cNvPr id="110" name="Google Shape;110;p22"/>
          <p:cNvSpPr txBox="1"/>
          <p:nvPr/>
        </p:nvSpPr>
        <p:spPr>
          <a:xfrm>
            <a:off x="3868350" y="2136800"/>
            <a:ext cx="2393400" cy="87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0099A5"/>
                </a:solidFill>
              </a:rPr>
              <a:t>■</a:t>
            </a:r>
            <a:endParaRPr>
              <a:solidFill>
                <a:srgbClr val="0099A5"/>
              </a:solidFill>
            </a:endParaRPr>
          </a:p>
        </p:txBody>
      </p:sp>
      <p:sp>
        <p:nvSpPr>
          <p:cNvPr id="111" name="Google Shape;111;p22"/>
          <p:cNvSpPr txBox="1"/>
          <p:nvPr/>
        </p:nvSpPr>
        <p:spPr>
          <a:xfrm>
            <a:off x="3868350" y="5406375"/>
            <a:ext cx="2024400" cy="109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CO">
                <a:solidFill>
                  <a:srgbClr val="0099A5"/>
                </a:solidFill>
              </a:rPr>
              <a:t>■</a:t>
            </a:r>
            <a:endParaRPr>
              <a:solidFill>
                <a:srgbClr val="0099A5"/>
              </a:solidFill>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nvSpPr>
        <p:spPr>
          <a:xfrm>
            <a:off x="57600" y="1485725"/>
            <a:ext cx="9028800" cy="52203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2800"/>
              <a:buFont typeface="Arial"/>
              <a:buNone/>
            </a:pPr>
            <a:r>
              <a:rPr lang="es-CO" sz="2600"/>
              <a:t>En el gimnasio Vital Gym ubicado en la Calle 63 Sur # 111-84 en Bosa-El Recreo, se ha determinado que en la instalación del gimnasio no se tiene un control de nutrición implementado, básicamente los usuarios no tienen un servicio de información útil para tener una alimentación correspondiente de acuerdo a su contextura física.</a:t>
            </a:r>
            <a:endParaRPr sz="2600"/>
          </a:p>
          <a:p>
            <a:pPr indent="0" lvl="0" marL="0" rtl="0">
              <a:spcBef>
                <a:spcPts val="0"/>
              </a:spcBef>
              <a:spcAft>
                <a:spcPts val="0"/>
              </a:spcAft>
              <a:buClr>
                <a:schemeClr val="dk1"/>
              </a:buClr>
              <a:buSzPts val="2800"/>
              <a:buFont typeface="Arial"/>
              <a:buNone/>
            </a:pPr>
            <a:r>
              <a:t/>
            </a:r>
            <a:endParaRPr sz="2600"/>
          </a:p>
          <a:p>
            <a:pPr indent="0" lvl="0" marL="0" rtl="0">
              <a:spcBef>
                <a:spcPts val="0"/>
              </a:spcBef>
              <a:spcAft>
                <a:spcPts val="0"/>
              </a:spcAft>
              <a:buClr>
                <a:schemeClr val="dk1"/>
              </a:buClr>
              <a:buSzPts val="2800"/>
              <a:buFont typeface="Arial"/>
              <a:buNone/>
            </a:pPr>
            <a:r>
              <a:rPr lang="es-CO" sz="2600"/>
              <a:t>Así que, sea determinado que la necesidad es implementar en la aplicación web la opción de Nutrición, en la cual los usuarios podrán encontrar “Tips”o recomendaciones adecuadas para lograr sus objetivos personales.</a:t>
            </a:r>
            <a:endParaRPr sz="2600"/>
          </a:p>
          <a:p>
            <a:pPr indent="0" lvl="0" marL="0" marR="0" rtl="0" algn="l">
              <a:spcBef>
                <a:spcPts val="0"/>
              </a:spcBef>
              <a:spcAft>
                <a:spcPts val="0"/>
              </a:spcAft>
              <a:buClr>
                <a:schemeClr val="dk1"/>
              </a:buClr>
              <a:buSzPts val="2800"/>
              <a:buFont typeface="Arial"/>
              <a:buNone/>
            </a:pPr>
            <a:r>
              <a:t/>
            </a:r>
            <a:endParaRPr sz="3000">
              <a:solidFill>
                <a:srgbClr val="3F3F3F"/>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3000">
              <a:solidFill>
                <a:srgbClr val="3F3F3F"/>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3000">
              <a:solidFill>
                <a:srgbClr val="3F3F3F"/>
              </a:solidFill>
              <a:latin typeface="Calibri"/>
              <a:ea typeface="Calibri"/>
              <a:cs typeface="Calibri"/>
              <a:sym typeface="Calibri"/>
            </a:endParaRPr>
          </a:p>
        </p:txBody>
      </p:sp>
      <p:sp>
        <p:nvSpPr>
          <p:cNvPr id="118" name="Google Shape;118;p23"/>
          <p:cNvSpPr txBox="1"/>
          <p:nvPr/>
        </p:nvSpPr>
        <p:spPr>
          <a:xfrm>
            <a:off x="411999" y="189379"/>
            <a:ext cx="8732100" cy="861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5400"/>
              <a:buFont typeface="Calibri"/>
              <a:buNone/>
            </a:pPr>
            <a:r>
              <a:rPr lang="es-CO" sz="5400">
                <a:latin typeface="Calibri"/>
                <a:ea typeface="Calibri"/>
                <a:cs typeface="Calibri"/>
                <a:sym typeface="Calibri"/>
              </a:rPr>
              <a:t>Planteamiento del Problema</a:t>
            </a:r>
            <a:endParaRPr i="0" sz="5400" u="none" cap="none" strike="noStrike">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nvSpPr>
        <p:spPr>
          <a:xfrm>
            <a:off x="28700" y="281200"/>
            <a:ext cx="8780400" cy="91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lt1"/>
              </a:buClr>
              <a:buSzPts val="5400"/>
              <a:buFont typeface="Calibri"/>
              <a:buNone/>
            </a:pPr>
            <a:r>
              <a:rPr b="1" lang="es-CO" sz="5400">
                <a:solidFill>
                  <a:schemeClr val="dk1"/>
                </a:solidFill>
              </a:rPr>
              <a:t>Alcance del Proyecto</a:t>
            </a:r>
            <a:endParaRPr/>
          </a:p>
        </p:txBody>
      </p:sp>
      <p:sp>
        <p:nvSpPr>
          <p:cNvPr id="125" name="Google Shape;125;p24"/>
          <p:cNvSpPr txBox="1"/>
          <p:nvPr/>
        </p:nvSpPr>
        <p:spPr>
          <a:xfrm>
            <a:off x="564300" y="1572475"/>
            <a:ext cx="8579700" cy="507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CO">
                <a:solidFill>
                  <a:schemeClr val="dk1"/>
                </a:solidFill>
              </a:rPr>
              <a:t>■ </a:t>
            </a:r>
            <a:r>
              <a:rPr lang="es-CO" sz="2600">
                <a:solidFill>
                  <a:schemeClr val="dk1"/>
                </a:solidFill>
              </a:rPr>
              <a:t>Incrementar la satisfacción del usuario.</a:t>
            </a:r>
            <a:endParaRPr sz="2600">
              <a:solidFill>
                <a:schemeClr val="dk1"/>
              </a:solidFill>
            </a:endParaRPr>
          </a:p>
          <a:p>
            <a:pPr indent="0" lvl="0" marL="0">
              <a:spcBef>
                <a:spcPts val="0"/>
              </a:spcBef>
              <a:spcAft>
                <a:spcPts val="0"/>
              </a:spcAft>
              <a:buClr>
                <a:schemeClr val="dk1"/>
              </a:buClr>
              <a:buSzPts val="1100"/>
              <a:buFont typeface="Arial"/>
              <a:buNone/>
            </a:pPr>
            <a:r>
              <a:rPr lang="es-CO">
                <a:solidFill>
                  <a:schemeClr val="dk1"/>
                </a:solidFill>
              </a:rPr>
              <a:t>■</a:t>
            </a:r>
            <a:r>
              <a:rPr lang="es-CO" sz="2600">
                <a:solidFill>
                  <a:schemeClr val="dk1"/>
                </a:solidFill>
              </a:rPr>
              <a:t>Tener un servicio orientado en específico al usuario.</a:t>
            </a:r>
            <a:endParaRPr sz="2600">
              <a:solidFill>
                <a:schemeClr val="dk1"/>
              </a:solidFill>
            </a:endParaRPr>
          </a:p>
          <a:p>
            <a:pPr indent="0" lvl="0" marL="0">
              <a:spcBef>
                <a:spcPts val="0"/>
              </a:spcBef>
              <a:spcAft>
                <a:spcPts val="0"/>
              </a:spcAft>
              <a:buClr>
                <a:schemeClr val="dk1"/>
              </a:buClr>
              <a:buSzPts val="1100"/>
              <a:buFont typeface="Arial"/>
              <a:buNone/>
            </a:pPr>
            <a:r>
              <a:rPr lang="es-CO">
                <a:solidFill>
                  <a:schemeClr val="dk1"/>
                </a:solidFill>
              </a:rPr>
              <a:t>■</a:t>
            </a:r>
            <a:r>
              <a:rPr lang="es-CO" sz="2600">
                <a:solidFill>
                  <a:schemeClr val="dk1"/>
                </a:solidFill>
              </a:rPr>
              <a:t> Generar un espacio para interactuar fuera del gimnasio.</a:t>
            </a:r>
            <a:endParaRPr sz="2600">
              <a:solidFill>
                <a:schemeClr val="dk1"/>
              </a:solidFill>
            </a:endParaRPr>
          </a:p>
          <a:p>
            <a:pPr indent="0" lvl="0" marL="0">
              <a:spcBef>
                <a:spcPts val="0"/>
              </a:spcBef>
              <a:spcAft>
                <a:spcPts val="0"/>
              </a:spcAft>
              <a:buClr>
                <a:schemeClr val="dk1"/>
              </a:buClr>
              <a:buSzPts val="1100"/>
              <a:buFont typeface="Arial"/>
              <a:buNone/>
            </a:pPr>
            <a:r>
              <a:rPr lang="es-CO">
                <a:solidFill>
                  <a:schemeClr val="dk1"/>
                </a:solidFill>
              </a:rPr>
              <a:t>■</a:t>
            </a:r>
            <a:r>
              <a:rPr lang="es-CO" sz="2600">
                <a:solidFill>
                  <a:schemeClr val="dk1"/>
                </a:solidFill>
              </a:rPr>
              <a:t>Tener una aplicación web cómoda, de fácil manejo y       visualmente agradable con el usuario</a:t>
            </a:r>
            <a:r>
              <a:rPr lang="es-CO" sz="2800">
                <a:solidFill>
                  <a:schemeClr val="dk1"/>
                </a:solidFill>
              </a:rPr>
              <a:t>.</a:t>
            </a:r>
            <a:endParaRPr>
              <a:solidFill>
                <a:schemeClr val="dk1"/>
              </a:solidFill>
            </a:endParaRPr>
          </a:p>
          <a:p>
            <a:pPr indent="0" lvl="0" marL="0">
              <a:spcBef>
                <a:spcPts val="0"/>
              </a:spcBef>
              <a:spcAft>
                <a:spcPts val="0"/>
              </a:spcAft>
              <a:buClr>
                <a:schemeClr val="dk1"/>
              </a:buClr>
              <a:buSzPts val="1100"/>
              <a:buFont typeface="Arial"/>
              <a:buNone/>
            </a:pPr>
            <a:r>
              <a:t/>
            </a:r>
            <a:endParaRPr sz="2600">
              <a:solidFill>
                <a:schemeClr val="dk1"/>
              </a:solidFill>
            </a:endParaRPr>
          </a:p>
          <a:p>
            <a:pPr indent="0" lvl="0" marL="0">
              <a:spcBef>
                <a:spcPts val="0"/>
              </a:spcBef>
              <a:spcAft>
                <a:spcPts val="0"/>
              </a:spcAft>
              <a:buClr>
                <a:schemeClr val="dk1"/>
              </a:buClr>
              <a:buSzPts val="1100"/>
              <a:buFont typeface="Arial"/>
              <a:buNone/>
            </a:pPr>
            <a:r>
              <a:rPr lang="es-CO" sz="2600">
                <a:solidFill>
                  <a:schemeClr val="dk1"/>
                </a:solidFill>
              </a:rPr>
              <a:t>Con el proyecto se busca favorecer al gimnasio como una gran influencia en el sector comercial de la zona.</a:t>
            </a:r>
            <a:endParaRPr sz="2600">
              <a:solidFill>
                <a:schemeClr val="dk1"/>
              </a:solidFill>
            </a:endParaRPr>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nvSpPr>
        <p:spPr>
          <a:xfrm>
            <a:off x="409200" y="1703675"/>
            <a:ext cx="8734800" cy="500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CO" sz="2400">
                <a:solidFill>
                  <a:srgbClr val="333333"/>
                </a:solidFill>
                <a:highlight>
                  <a:srgbClr val="EFEFEF"/>
                </a:highlight>
              </a:rPr>
              <a:t>Actualmente en nuestro pais hace falta  una tendencia para               mejorar la imagen que refleja el GYM y desarrollar habitos saludables de vida que contribuyan a prolongar la salud y a prevenir posibles enfermedades con esto damos a entender que con nuestro programa nos vamos a fijar en un disciplina tanto física como mental asignando una dieta balanceada y adecuada de acuerdo a lo que quiere el usuario.</a:t>
            </a:r>
            <a:endParaRPr/>
          </a:p>
        </p:txBody>
      </p:sp>
      <p:sp>
        <p:nvSpPr>
          <p:cNvPr id="132" name="Google Shape;132;p25"/>
          <p:cNvSpPr txBox="1"/>
          <p:nvPr/>
        </p:nvSpPr>
        <p:spPr>
          <a:xfrm>
            <a:off x="0" y="139575"/>
            <a:ext cx="8398200" cy="98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s-CO" sz="5400">
                <a:solidFill>
                  <a:schemeClr val="dk1"/>
                </a:solidFill>
              </a:rPr>
              <a:t>JUSTIFICACIÓN</a:t>
            </a:r>
            <a:endParaRPr/>
          </a:p>
        </p:txBody>
      </p:sp>
      <p:sp>
        <p:nvSpPr>
          <p:cNvPr id="133" name="Google Shape;133;p25"/>
          <p:cNvSpPr txBox="1"/>
          <p:nvPr/>
        </p:nvSpPr>
        <p:spPr>
          <a:xfrm>
            <a:off x="120300" y="1703675"/>
            <a:ext cx="3874200" cy="250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CO">
                <a:solidFill>
                  <a:schemeClr val="dk1"/>
                </a:solidFil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