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Raleway"/>
      <p:regular r:id="rId45"/>
      <p:bold r:id="rId46"/>
      <p:italic r:id="rId47"/>
      <p:boldItalic r:id="rId48"/>
    </p:embeddedFont>
    <p:embeddedFont>
      <p:font typeface="Lat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8DDE88F-EB15-4E4B-89D6-2A93C16D9DDF}">
  <a:tblStyle styleId="{A8DDE88F-EB15-4E4B-89D6-2A93C16D9D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aleway-bold.fntdata"/><Relationship Id="rId45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aleway-boldItalic.fntdata"/><Relationship Id="rId47" Type="http://schemas.openxmlformats.org/officeDocument/2006/relationships/font" Target="fonts/Raleway-italic.fntdata"/><Relationship Id="rId49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italic.fntdata"/><Relationship Id="rId50" Type="http://schemas.openxmlformats.org/officeDocument/2006/relationships/font" Target="fonts/Lato-bold.fntdata"/><Relationship Id="rId52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798083bb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798083bb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798083bb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798083bb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Several types of issues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Data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Modeling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Machine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798083bb6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798083bb6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Massively out of balance classes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Balanced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size/shape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 wants a standard array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Pillow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 ImageDataGenerator (Thanks, patrick!)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798083bb6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798083bb6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issues: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Data, Data,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798083bb6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798083bb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798083bb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798083bb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798083bb6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798083bb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4k cars 2k mc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798083bb6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798083bb6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4k cars 2k mc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798083bb6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798083bb6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4k cars 2k mc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798083bb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798083bb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data at 28x28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798083bb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798083bb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science 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Often seen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798083bb6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798083bb6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798083bb6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798083bb6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2k of everything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798083bb6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798083bb6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798083bb6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798083bb6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2k of everything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798083bb6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798083bb6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798083bb6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798083bb6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object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from directory method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798083bb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798083bb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798083bb6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798083bb6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798083bb6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798083bb6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798083bb6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798083bb6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798083bb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798083bb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like motorcycles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like neural networks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vision in cars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 and autonous vehicles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 - no  new ground to cut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798083bb6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798083bb6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798083bb6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798083bb6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22222"/>
                </a:solidFill>
                <a:highlight>
                  <a:srgbClr val="FFFFFF"/>
                </a:highlight>
              </a:rPr>
              <a:t>Compute Unified Device Architecture</a:t>
            </a:r>
            <a:endParaRPr b="1"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22222"/>
                </a:solidFill>
                <a:highlight>
                  <a:srgbClr val="FFFFFF"/>
                </a:highlight>
              </a:rPr>
              <a:t>Since dropped</a:t>
            </a:r>
            <a:endParaRPr b="1"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22222"/>
                </a:solidFill>
                <a:highlight>
                  <a:srgbClr val="FFFFFF"/>
                </a:highlight>
              </a:rPr>
              <a:t>Only nvidia</a:t>
            </a:r>
            <a:endParaRPr b="1"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22222"/>
                </a:solidFill>
                <a:highlight>
                  <a:srgbClr val="FFFFFF"/>
                </a:highlight>
              </a:rPr>
              <a:t>cuDNN CUDA Deep Neural Networks</a:t>
            </a:r>
            <a:endParaRPr b="1"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798083bb6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798083bb6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798083bb6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798083bb6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Maithili!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MNIST Digits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MNist fashion 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798083bb6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798083bb6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Massive memory bottle neck in image processing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798083bb6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798083bb6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 it, Thanks veronica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798083bb6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798083bb6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798083bb6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798083bb6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798083bb6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798083bb6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Hill I choose to die on: playing with image sizes in the two models.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Issue: processing time.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798083bb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798083bb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MIOvision traffic management company using cameras and computer vision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798083bb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798083bb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798083bb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798083bb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sets labeled,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sets are not.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798083bb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798083bb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image of a car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images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798083bb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798083bb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Binary model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Worked!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Bored.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Mutliclass model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meh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798083bb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798083bb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my computer see a motorcycle in a picture?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72950" y="1322450"/>
            <a:ext cx="87399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Networks and you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that Tesla see me?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NO</a:t>
            </a:r>
            <a:endParaRPr sz="9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Not even close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Issues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729450" y="1318650"/>
            <a:ext cx="384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729325" y="2078875"/>
            <a:ext cx="3774300" cy="14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Out of balance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Different sizes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Different shapes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Size (3GB)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 txBox="1"/>
          <p:nvPr>
            <p:ph idx="2" type="body"/>
          </p:nvPr>
        </p:nvSpPr>
        <p:spPr>
          <a:xfrm>
            <a:off x="4643600" y="2078875"/>
            <a:ext cx="3774300" cy="15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Selective image imports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Resize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Reshape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Bigger/better computer</a:t>
            </a:r>
            <a:endParaRPr sz="1800"/>
          </a:p>
        </p:txBody>
      </p:sp>
      <p:sp>
        <p:nvSpPr>
          <p:cNvPr id="154" name="Google Shape;154;p24"/>
          <p:cNvSpPr txBox="1"/>
          <p:nvPr/>
        </p:nvSpPr>
        <p:spPr>
          <a:xfrm>
            <a:off x="4643600" y="1318575"/>
            <a:ext cx="37743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Solutions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727800" y="3516350"/>
            <a:ext cx="76884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Libraries: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Pillow - friendly version of Pythom Image Library (PIL)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eras ImageDataGenerator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Issues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730000" y="1318650"/>
            <a:ext cx="30489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your geek on!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721225" y="1908150"/>
            <a:ext cx="3048900" cy="24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convolution layers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 pooling layers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 dropout layers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 flatten layer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4 dense layers</a:t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525" y="501350"/>
            <a:ext cx="3990251" cy="464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73" name="Google Shape;173;p2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models</a:t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050" y="1014413"/>
            <a:ext cx="409575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Unbalanced, Binary, 28x28 pixels</a:t>
            </a:r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4477276" cy="298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676" y="3219650"/>
            <a:ext cx="2924175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 txBox="1"/>
          <p:nvPr/>
        </p:nvSpPr>
        <p:spPr>
          <a:xfrm>
            <a:off x="4629675" y="2334300"/>
            <a:ext cx="26472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Accuracy: 75.04%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Unbalanced, Binary, 64x64 pixels</a:t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4477276" cy="298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0101" y="3117125"/>
            <a:ext cx="268605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 txBox="1"/>
          <p:nvPr/>
        </p:nvSpPr>
        <p:spPr>
          <a:xfrm>
            <a:off x="4629675" y="2304150"/>
            <a:ext cx="3000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Accuracy: 94.92%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Unbalanced, Binary, 128x128 pixels</a:t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4477276" cy="298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676" y="3139100"/>
            <a:ext cx="2809875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 txBox="1"/>
          <p:nvPr/>
        </p:nvSpPr>
        <p:spPr>
          <a:xfrm>
            <a:off x="4629675" y="2339400"/>
            <a:ext cx="25260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Accuracy: 97.91%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Dataset, 28x28</a:t>
            </a:r>
            <a:endParaRPr/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013" y="1853850"/>
            <a:ext cx="4477276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Datascience Workflow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Definition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Data harvesting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Exploration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Modeling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Evalutating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Answers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Dataset, 28x28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763" y="1853850"/>
            <a:ext cx="7679768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Balanced Full Dataset 28x28</a:t>
            </a:r>
            <a:endParaRPr/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013" y="1853850"/>
            <a:ext cx="4477276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Balanced Full Dataset 28x28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175" y="1853850"/>
            <a:ext cx="842094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Balanced Full Dataset 64x64</a:t>
            </a:r>
            <a:endParaRPr/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363" y="1853850"/>
            <a:ext cx="447727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Balanced Full Dataset 64x64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138" y="1853850"/>
            <a:ext cx="8409019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ImageDataGenerator, 28x28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013" y="1853850"/>
            <a:ext cx="4477276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ImageDataGenerator, 28x28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38" y="1853850"/>
            <a:ext cx="7473519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ImageDataGenerator, 64x64</a:t>
            </a:r>
            <a:endParaRPr/>
          </a:p>
        </p:txBody>
      </p:sp>
      <p:pic>
        <p:nvPicPr>
          <p:cNvPr id="252" name="Google Shape;2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363" y="1853850"/>
            <a:ext cx="4477276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ImageDataGenerator, 64x64</a:t>
            </a:r>
            <a:endParaRPr/>
          </a:p>
        </p:txBody>
      </p:sp>
      <p:pic>
        <p:nvPicPr>
          <p:cNvPr id="258" name="Google Shape;25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588" y="1853850"/>
            <a:ext cx="7628814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ImageDataGenerator, 128x128</a:t>
            </a:r>
            <a:endParaRPr/>
          </a:p>
        </p:txBody>
      </p:sp>
      <p:pic>
        <p:nvPicPr>
          <p:cNvPr id="264" name="Google Shape;26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363" y="1853850"/>
            <a:ext cx="4477276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Can a computer tell a motorcycle from a car?</a:t>
            </a:r>
            <a:endParaRPr sz="3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ImageDataGenerator, 128x128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700" y="1853850"/>
            <a:ext cx="7847893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Got CUDA?</a:t>
            </a:r>
            <a:endParaRPr/>
          </a:p>
        </p:txBody>
      </p:sp>
      <p:sp>
        <p:nvSpPr>
          <p:cNvPr id="276" name="Google Shape;276;p4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300" y="389875"/>
            <a:ext cx="3867150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6125" y="3005850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4"/>
          <p:cNvSpPr txBox="1"/>
          <p:nvPr>
            <p:ph type="title"/>
          </p:nvPr>
        </p:nvSpPr>
        <p:spPr>
          <a:xfrm>
            <a:off x="730000" y="1318650"/>
            <a:ext cx="3432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Affect of CUDA enabled GPU*</a:t>
            </a:r>
            <a:endParaRPr/>
          </a:p>
        </p:txBody>
      </p:sp>
      <p:sp>
        <p:nvSpPr>
          <p:cNvPr id="284" name="Google Shape;284;p44"/>
          <p:cNvSpPr txBox="1"/>
          <p:nvPr>
            <p:ph idx="1" type="body"/>
          </p:nvPr>
        </p:nvSpPr>
        <p:spPr>
          <a:xfrm>
            <a:off x="796000" y="4556100"/>
            <a:ext cx="3300900" cy="3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*</a:t>
            </a:r>
            <a:r>
              <a:rPr lang="en" sz="1000"/>
              <a:t>This slide brought to you by my long suffering CFO</a:t>
            </a:r>
            <a:endParaRPr sz="1000"/>
          </a:p>
        </p:txBody>
      </p:sp>
      <p:graphicFrame>
        <p:nvGraphicFramePr>
          <p:cNvPr id="285" name="Google Shape;285;p44"/>
          <p:cNvGraphicFramePr/>
          <p:nvPr/>
        </p:nvGraphicFramePr>
        <p:xfrm>
          <a:off x="4162900" y="114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{A8DDE88F-EB15-4E4B-89D6-2A93C16D9DDF}</a:tableStyleId>
              </a:tblPr>
              <a:tblGrid>
                <a:gridCol w="18569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CPU s/epoch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GPU s/epoch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Binary 28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59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2.65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Binary 64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130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Binary 128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1548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Full Dataset 28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350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19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Full Dataset 64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97.3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ImageGen 28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310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ImageGen 64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405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ImageGen 128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760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Affect of Image Size</a:t>
            </a:r>
            <a:endParaRPr/>
          </a:p>
        </p:txBody>
      </p:sp>
      <p:sp>
        <p:nvSpPr>
          <p:cNvPr id="291" name="Google Shape;291;p45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Spoiler: bigger is better</a:t>
            </a:r>
            <a:endParaRPr sz="1200"/>
          </a:p>
        </p:txBody>
      </p:sp>
      <p:graphicFrame>
        <p:nvGraphicFramePr>
          <p:cNvPr id="292" name="Google Shape;292;p45"/>
          <p:cNvGraphicFramePr/>
          <p:nvPr/>
        </p:nvGraphicFramePr>
        <p:xfrm>
          <a:off x="4030900" y="1999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{A8DDE88F-EB15-4E4B-89D6-2A93C16D9DDF}</a:tableStyleId>
              </a:tblPr>
              <a:tblGrid>
                <a:gridCol w="1168000"/>
                <a:gridCol w="1168000"/>
                <a:gridCol w="1168000"/>
                <a:gridCol w="1168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28x28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64x64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128x128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Binary Unbalanced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75.04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94.92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97.91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ImageGen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37.90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43.20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42.40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Full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76.38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88.26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3" name="Google Shape;293;p45"/>
          <p:cNvSpPr txBox="1"/>
          <p:nvPr/>
        </p:nvSpPr>
        <p:spPr>
          <a:xfrm>
            <a:off x="5729050" y="1605600"/>
            <a:ext cx="27381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Accuracy Score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 fix Image Processing</a:t>
            </a:r>
            <a:endParaRPr/>
          </a:p>
        </p:txBody>
      </p:sp>
      <p:pic>
        <p:nvPicPr>
          <p:cNvPr id="299" name="Google Shape;29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363" y="1853850"/>
            <a:ext cx="4477276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fix Image Processing</a:t>
            </a:r>
            <a:endParaRPr/>
          </a:p>
        </p:txBody>
      </p:sp>
      <p:pic>
        <p:nvPicPr>
          <p:cNvPr id="305" name="Google Shape;30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013" y="1853850"/>
            <a:ext cx="4477276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Issues.</a:t>
            </a:r>
            <a:endParaRPr/>
          </a:p>
        </p:txBody>
      </p:sp>
      <p:sp>
        <p:nvSpPr>
          <p:cNvPr id="311" name="Google Shape;311;p48"/>
          <p:cNvSpPr txBox="1"/>
          <p:nvPr>
            <p:ph idx="1" type="subTitle"/>
          </p:nvPr>
        </p:nvSpPr>
        <p:spPr>
          <a:xfrm>
            <a:off x="724950" y="3161525"/>
            <a:ext cx="3300900" cy="17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big deal? We all have them…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Some more than others</a:t>
            </a:r>
            <a:endParaRPr sz="1000"/>
          </a:p>
        </p:txBody>
      </p:sp>
      <p:pic>
        <p:nvPicPr>
          <p:cNvPr id="312" name="Google Shape;31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594" y="783150"/>
            <a:ext cx="3074381" cy="35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/>
          <p:nvPr>
            <p:ph type="title"/>
          </p:nvPr>
        </p:nvSpPr>
        <p:spPr>
          <a:xfrm>
            <a:off x="729450" y="1318650"/>
            <a:ext cx="3774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318" name="Google Shape;318;p4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ImageDataGenerator CPU block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128x128 full test memory issues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Image Processing time</a:t>
            </a:r>
            <a:endParaRPr/>
          </a:p>
        </p:txBody>
      </p:sp>
      <p:sp>
        <p:nvSpPr>
          <p:cNvPr id="319" name="Google Shape;319;p4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Get a bigger CPU, workers=4 didn’t help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AWS, pickles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Solved! Changed code</a:t>
            </a:r>
            <a:endParaRPr/>
          </a:p>
        </p:txBody>
      </p:sp>
      <p:sp>
        <p:nvSpPr>
          <p:cNvPr id="320" name="Google Shape;320;p49"/>
          <p:cNvSpPr txBox="1"/>
          <p:nvPr/>
        </p:nvSpPr>
        <p:spPr>
          <a:xfrm>
            <a:off x="4643600" y="1318700"/>
            <a:ext cx="37743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Solutions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Forward</a:t>
            </a:r>
            <a:endParaRPr/>
          </a:p>
        </p:txBody>
      </p:sp>
      <p:sp>
        <p:nvSpPr>
          <p:cNvPr id="326" name="Google Shape;326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Understand the affect of Pooling and Dropout layers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Understand the affect of batch size and epoch steps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Understand and modify the weights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Vizualize the layers via keras and tensorboard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Ubuntu install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Range Data Hunting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MIOvision Traffic Camera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Range Data Hunting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MIOvision Traffic Camera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519, 982 images in 11 categories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Range Data Hunting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MIOvision Traffic Camera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519, 982 images in 11 categories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Training and Testing Images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30000" y="1318650"/>
            <a:ext cx="33009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Look! Pictures!</a:t>
            </a:r>
            <a:endParaRPr/>
          </a:p>
        </p:txBody>
      </p:sp>
      <p:graphicFrame>
        <p:nvGraphicFramePr>
          <p:cNvPr id="123" name="Google Shape;123;p19"/>
          <p:cNvGraphicFramePr/>
          <p:nvPr/>
        </p:nvGraphicFramePr>
        <p:xfrm>
          <a:off x="4572000" y="73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{A8DDE88F-EB15-4E4B-89D6-2A93C16D9DDF}</a:tableStyleId>
              </a:tblPr>
              <a:tblGrid>
                <a:gridCol w="2124875"/>
                <a:gridCol w="9376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Articulated Truck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10,346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background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160,000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bicycle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2284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bus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10,316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260,518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motorcycle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1982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non-motorized vehicle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1751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pedestrian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6262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pick-up truck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50,906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single-unit truck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5120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work van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9697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500" y="2641500"/>
            <a:ext cx="232410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model to rule them all...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Input (input size based on image size)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15 hidden layers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Output (sigmoid activation)</a:t>
            </a:r>
            <a:endParaRPr/>
          </a:p>
        </p:txBody>
      </p:sp>
      <p:sp>
        <p:nvSpPr>
          <p:cNvPr id="131" name="Google Shape;131;p2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Multiclass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Input (input size based on image size)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15 hidden layers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Output (softmax activation)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it work?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