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Bestué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2-11T13:59:53.517" idx="1">
    <p:pos x="6000" y="0"/>
    <p:text>hacer 0-4 average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cca90d6c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cca90d6c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cca90d6c1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cca90d6c1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ee14ac6c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ee14ac6c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cca90d6c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cca90d6c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cca90d6c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cca90d6c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cca90d6c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cca90d6c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cca90d6c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cca90d6c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ca90d6c1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cca90d6c1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ee14ac6c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ee14ac6c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cca90d6c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cca90d6c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cca90d6c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cca90d6c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cca90d6c1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cca90d6c1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588" y="152400"/>
            <a:ext cx="729683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/>
        </p:nvSpPr>
        <p:spPr>
          <a:xfrm>
            <a:off x="1256650" y="377325"/>
            <a:ext cx="67422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1802550" y="59150"/>
            <a:ext cx="5411700" cy="11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latin typeface="Calibri"/>
                <a:ea typeface="Calibri"/>
                <a:cs typeface="Calibri"/>
                <a:sym typeface="Calibri"/>
              </a:rPr>
              <a:t>Are we socially biased?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025" y="1111965"/>
            <a:ext cx="5411699" cy="3925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5" y="417450"/>
            <a:ext cx="5559499" cy="44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3975" y="1616075"/>
            <a:ext cx="2854225" cy="1755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148476" y="2277274"/>
            <a:ext cx="2363400" cy="160500"/>
          </a:xfrm>
          <a:prstGeom prst="roundRect">
            <a:avLst>
              <a:gd name="adj" fmla="val 16667"/>
            </a:avLst>
          </a:prstGeom>
          <a:solidFill>
            <a:srgbClr val="C27BA0">
              <a:alpha val="2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6115150" y="1759000"/>
            <a:ext cx="2520900" cy="160500"/>
          </a:xfrm>
          <a:prstGeom prst="roundRect">
            <a:avLst>
              <a:gd name="adj" fmla="val 16667"/>
            </a:avLst>
          </a:prstGeom>
          <a:solidFill>
            <a:srgbClr val="C27BA0">
              <a:alpha val="2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690550"/>
            <a:ext cx="668655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5" y="1523550"/>
            <a:ext cx="1936050" cy="19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875" y="1497000"/>
            <a:ext cx="1936050" cy="19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325" y="1546650"/>
            <a:ext cx="1936050" cy="19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350" y="1546650"/>
            <a:ext cx="1936050" cy="19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100" y="1546650"/>
            <a:ext cx="1936050" cy="19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789950" y="3539050"/>
            <a:ext cx="5475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618750" y="3539050"/>
            <a:ext cx="5475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Calibri"/>
                <a:ea typeface="Calibri"/>
                <a:cs typeface="Calibri"/>
                <a:sym typeface="Calibri"/>
              </a:rPr>
              <a:t>B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371350" y="3539050"/>
            <a:ext cx="5475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Calibri"/>
                <a:ea typeface="Calibri"/>
                <a:cs typeface="Calibri"/>
                <a:sym typeface="Calibri"/>
              </a:rPr>
              <a:t>C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876550" y="3539050"/>
            <a:ext cx="5475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276350" y="3539050"/>
            <a:ext cx="5475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Calibri"/>
                <a:ea typeface="Calibri"/>
                <a:cs typeface="Calibri"/>
                <a:sym typeface="Calibri"/>
              </a:rPr>
              <a:t>D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127550" y="4234100"/>
            <a:ext cx="1727700" cy="3576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127550" y="4287200"/>
            <a:ext cx="3515100" cy="3576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127550" y="4287200"/>
            <a:ext cx="5451300" cy="3576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127550" y="4287200"/>
            <a:ext cx="7079700" cy="3576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6690075" y="4703575"/>
            <a:ext cx="28101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all possible comparisons (10)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901800" y="208500"/>
            <a:ext cx="13404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i="1">
                <a:latin typeface="Calibri"/>
                <a:ea typeface="Calibri"/>
                <a:cs typeface="Calibri"/>
                <a:sym typeface="Calibri"/>
              </a:rPr>
              <a:t>Blind </a:t>
            </a:r>
            <a:endParaRPr sz="1800" b="1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9218" y="927607"/>
            <a:ext cx="1181861" cy="338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/>
          </a:blip>
          <a:srcRect l="23718" r="19210"/>
          <a:stretch/>
        </p:blipFill>
        <p:spPr>
          <a:xfrm>
            <a:off x="2737954" y="894909"/>
            <a:ext cx="1181860" cy="338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5">
            <a:alphaModFix/>
          </a:blip>
          <a:srcRect l="31569" t="4008" r="31421" b="3210"/>
          <a:stretch/>
        </p:blipFill>
        <p:spPr>
          <a:xfrm>
            <a:off x="6822249" y="871735"/>
            <a:ext cx="1081926" cy="342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6">
            <a:alphaModFix/>
          </a:blip>
          <a:srcRect l="38953" t="11845" r="41182" b="13605"/>
          <a:stretch/>
        </p:blipFill>
        <p:spPr>
          <a:xfrm>
            <a:off x="1465175" y="841600"/>
            <a:ext cx="1081926" cy="3466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7">
            <a:alphaModFix/>
          </a:blip>
          <a:srcRect l="28190" r="25237"/>
          <a:stretch/>
        </p:blipFill>
        <p:spPr>
          <a:xfrm>
            <a:off x="5415861" y="876807"/>
            <a:ext cx="1211268" cy="341661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1823975" y="4293425"/>
            <a:ext cx="1411200" cy="3576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1823975" y="4346525"/>
            <a:ext cx="2871000" cy="3576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1823975" y="4346525"/>
            <a:ext cx="4452300" cy="3576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1823975" y="4346525"/>
            <a:ext cx="5782500" cy="3576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6522475" y="4647275"/>
            <a:ext cx="28101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all possible comparisons (10)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4075450" y="162150"/>
            <a:ext cx="13404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i="1">
                <a:latin typeface="Calibri"/>
                <a:ea typeface="Calibri"/>
                <a:cs typeface="Calibri"/>
                <a:sym typeface="Calibri"/>
              </a:rPr>
              <a:t> Seen </a:t>
            </a:r>
            <a:endParaRPr sz="1800" b="1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6871975" y="4776000"/>
            <a:ext cx="26661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N=12 (seen) </a:t>
            </a: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+ 2 just unseen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900" y="135775"/>
            <a:ext cx="6725494" cy="48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t="6085"/>
          <a:stretch/>
        </p:blipFill>
        <p:spPr>
          <a:xfrm>
            <a:off x="191650" y="973100"/>
            <a:ext cx="6180324" cy="42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1326150" y="248250"/>
            <a:ext cx="66756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i="1">
                <a:latin typeface="Calibri"/>
                <a:ea typeface="Calibri"/>
                <a:cs typeface="Calibri"/>
                <a:sym typeface="Calibri"/>
              </a:rPr>
              <a:t>Is any beer </a:t>
            </a:r>
            <a:r>
              <a:rPr lang="es" sz="1800" i="1" u="sng">
                <a:latin typeface="Calibri"/>
                <a:ea typeface="Calibri"/>
                <a:cs typeface="Calibri"/>
                <a:sym typeface="Calibri"/>
              </a:rPr>
              <a:t>objectively /subjectively</a:t>
            </a:r>
            <a:r>
              <a:rPr lang="es" sz="1800" i="1">
                <a:latin typeface="Calibri"/>
                <a:ea typeface="Calibri"/>
                <a:cs typeface="Calibri"/>
                <a:sym typeface="Calibri"/>
              </a:rPr>
              <a:t> better or worse than the others?</a:t>
            </a:r>
            <a:endParaRPr sz="18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i="1">
                <a:latin typeface="Calibri"/>
                <a:ea typeface="Calibri"/>
                <a:cs typeface="Calibri"/>
                <a:sym typeface="Calibri"/>
              </a:rPr>
              <a:t>                         blind     /   seen </a:t>
            </a:r>
            <a:endParaRPr sz="1800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6712875" y="1433025"/>
            <a:ext cx="26661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N=12 (seen) </a:t>
            </a: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+ 2 just unseen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988" y="2115256"/>
            <a:ext cx="2129738" cy="256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6497010" y="2685120"/>
            <a:ext cx="1815300" cy="105300"/>
          </a:xfrm>
          <a:prstGeom prst="roundRect">
            <a:avLst>
              <a:gd name="adj" fmla="val 16667"/>
            </a:avLst>
          </a:prstGeom>
          <a:solidFill>
            <a:srgbClr val="C27BA0">
              <a:alpha val="2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6514748" y="2337576"/>
            <a:ext cx="1815300" cy="105300"/>
          </a:xfrm>
          <a:prstGeom prst="roundRect">
            <a:avLst>
              <a:gd name="adj" fmla="val 16667"/>
            </a:avLst>
          </a:prstGeom>
          <a:solidFill>
            <a:srgbClr val="C27BA0">
              <a:alpha val="2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6549773" y="3399685"/>
            <a:ext cx="1815300" cy="105300"/>
          </a:xfrm>
          <a:prstGeom prst="roundRect">
            <a:avLst>
              <a:gd name="adj" fmla="val 16667"/>
            </a:avLst>
          </a:prstGeom>
          <a:solidFill>
            <a:srgbClr val="C27BA0">
              <a:alpha val="2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6549773" y="3504981"/>
            <a:ext cx="1815300" cy="105300"/>
          </a:xfrm>
          <a:prstGeom prst="roundRect">
            <a:avLst>
              <a:gd name="adj" fmla="val 16667"/>
            </a:avLst>
          </a:prstGeom>
          <a:solidFill>
            <a:srgbClr val="C27BA0">
              <a:alpha val="2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6549773" y="3729441"/>
            <a:ext cx="1815300" cy="105300"/>
          </a:xfrm>
          <a:prstGeom prst="roundRect">
            <a:avLst>
              <a:gd name="adj" fmla="val 16667"/>
            </a:avLst>
          </a:prstGeom>
          <a:solidFill>
            <a:srgbClr val="C27BA0">
              <a:alpha val="2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" name="Google Shape;113;p18"/>
          <p:cNvCxnSpPr/>
          <p:nvPr/>
        </p:nvCxnSpPr>
        <p:spPr>
          <a:xfrm rot="10800000" flipH="1">
            <a:off x="6549767" y="3276968"/>
            <a:ext cx="2075100" cy="7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4" name="Google Shape;114;p18"/>
          <p:cNvSpPr txBox="1"/>
          <p:nvPr/>
        </p:nvSpPr>
        <p:spPr>
          <a:xfrm>
            <a:off x="6208125" y="2366538"/>
            <a:ext cx="15987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8472813" y="2223810"/>
            <a:ext cx="241500" cy="9237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8500825" y="3413948"/>
            <a:ext cx="241500" cy="1193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8714319" y="2493714"/>
            <a:ext cx="15987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i="1">
                <a:latin typeface="Calibri"/>
                <a:ea typeface="Calibri"/>
                <a:cs typeface="Calibri"/>
                <a:sym typeface="Calibri"/>
              </a:rPr>
              <a:t>blind</a:t>
            </a:r>
            <a:endParaRPr sz="1200"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8714319" y="3834745"/>
            <a:ext cx="15987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i="1">
                <a:latin typeface="Calibri"/>
                <a:ea typeface="Calibri"/>
                <a:cs typeface="Calibri"/>
                <a:sym typeface="Calibri"/>
              </a:rPr>
              <a:t>seen</a:t>
            </a:r>
            <a:endParaRPr sz="1200"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t="6085"/>
          <a:stretch/>
        </p:blipFill>
        <p:spPr>
          <a:xfrm>
            <a:off x="191650" y="973100"/>
            <a:ext cx="6180324" cy="42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1326150" y="248250"/>
            <a:ext cx="66756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i="1">
                <a:latin typeface="Calibri"/>
                <a:ea typeface="Calibri"/>
                <a:cs typeface="Calibri"/>
                <a:sym typeface="Calibri"/>
              </a:rPr>
              <a:t>Is any beer </a:t>
            </a:r>
            <a:r>
              <a:rPr lang="es" sz="1800" i="1" u="sng">
                <a:latin typeface="Calibri"/>
                <a:ea typeface="Calibri"/>
                <a:cs typeface="Calibri"/>
                <a:sym typeface="Calibri"/>
              </a:rPr>
              <a:t>objectively /</a:t>
            </a:r>
            <a:r>
              <a:rPr lang="es" sz="1800" i="1" u="sng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subjectively</a:t>
            </a:r>
            <a:r>
              <a:rPr lang="es" sz="1800" i="1">
                <a:latin typeface="Calibri"/>
                <a:ea typeface="Calibri"/>
                <a:cs typeface="Calibri"/>
                <a:sym typeface="Calibri"/>
              </a:rPr>
              <a:t> better or worse than the others?</a:t>
            </a:r>
            <a:endParaRPr sz="18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i="1">
                <a:latin typeface="Calibri"/>
                <a:ea typeface="Calibri"/>
                <a:cs typeface="Calibri"/>
                <a:sym typeface="Calibri"/>
              </a:rPr>
              <a:t>                         blind     /   </a:t>
            </a:r>
            <a:r>
              <a:rPr lang="es" sz="1800" i="1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seen </a:t>
            </a:r>
            <a:endParaRPr sz="1800" i="1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6310775" y="3177450"/>
            <a:ext cx="2833200" cy="180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7500"/>
            <a:ext cx="4580263" cy="29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700" y="1359050"/>
            <a:ext cx="4216300" cy="29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1117625" y="2611475"/>
            <a:ext cx="417000" cy="145980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774" y="2856950"/>
            <a:ext cx="661800" cy="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1723325" y="1479500"/>
            <a:ext cx="476700" cy="259170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3550500" y="218450"/>
            <a:ext cx="20430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i="1">
                <a:latin typeface="Calibri"/>
                <a:ea typeface="Calibri"/>
                <a:cs typeface="Calibri"/>
                <a:sym typeface="Calibri"/>
              </a:rPr>
              <a:t>Objectively (Blind)</a:t>
            </a:r>
            <a:endParaRPr sz="1800" b="1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6712875" y="1433025"/>
            <a:ext cx="26661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N=12 (seen) </a:t>
            </a: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+ 2 just unseen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988" y="2115256"/>
            <a:ext cx="2129738" cy="256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/>
          <p:nvPr/>
        </p:nvSpPr>
        <p:spPr>
          <a:xfrm>
            <a:off x="6497010" y="2685120"/>
            <a:ext cx="1815300" cy="105300"/>
          </a:xfrm>
          <a:prstGeom prst="roundRect">
            <a:avLst>
              <a:gd name="adj" fmla="val 16667"/>
            </a:avLst>
          </a:prstGeom>
          <a:solidFill>
            <a:srgbClr val="C27BA0">
              <a:alpha val="2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6514748" y="2337576"/>
            <a:ext cx="1815300" cy="105300"/>
          </a:xfrm>
          <a:prstGeom prst="roundRect">
            <a:avLst>
              <a:gd name="adj" fmla="val 16667"/>
            </a:avLst>
          </a:prstGeom>
          <a:solidFill>
            <a:srgbClr val="C27BA0">
              <a:alpha val="2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6549773" y="3399685"/>
            <a:ext cx="1815300" cy="105300"/>
          </a:xfrm>
          <a:prstGeom prst="roundRect">
            <a:avLst>
              <a:gd name="adj" fmla="val 16667"/>
            </a:avLst>
          </a:prstGeom>
          <a:solidFill>
            <a:srgbClr val="C27BA0">
              <a:alpha val="2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6549773" y="3504981"/>
            <a:ext cx="1815300" cy="105300"/>
          </a:xfrm>
          <a:prstGeom prst="roundRect">
            <a:avLst>
              <a:gd name="adj" fmla="val 16667"/>
            </a:avLst>
          </a:prstGeom>
          <a:solidFill>
            <a:srgbClr val="C27BA0">
              <a:alpha val="2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6549773" y="3729441"/>
            <a:ext cx="1815300" cy="105300"/>
          </a:xfrm>
          <a:prstGeom prst="roundRect">
            <a:avLst>
              <a:gd name="adj" fmla="val 16667"/>
            </a:avLst>
          </a:prstGeom>
          <a:solidFill>
            <a:srgbClr val="C27BA0">
              <a:alpha val="25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3" name="Google Shape;143;p20"/>
          <p:cNvCxnSpPr/>
          <p:nvPr/>
        </p:nvCxnSpPr>
        <p:spPr>
          <a:xfrm rot="10800000" flipH="1">
            <a:off x="6549767" y="3276968"/>
            <a:ext cx="2075100" cy="7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4" name="Google Shape;144;p20"/>
          <p:cNvSpPr txBox="1"/>
          <p:nvPr/>
        </p:nvSpPr>
        <p:spPr>
          <a:xfrm>
            <a:off x="6208125" y="2366538"/>
            <a:ext cx="15987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8472813" y="2223810"/>
            <a:ext cx="241500" cy="9237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8500825" y="3413948"/>
            <a:ext cx="241500" cy="1193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8714319" y="2493714"/>
            <a:ext cx="15987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i="1">
                <a:latin typeface="Calibri"/>
                <a:ea typeface="Calibri"/>
                <a:cs typeface="Calibri"/>
                <a:sym typeface="Calibri"/>
              </a:rPr>
              <a:t>blind</a:t>
            </a:r>
            <a:endParaRPr sz="1200" b="1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8714319" y="3834745"/>
            <a:ext cx="15987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i="1">
                <a:latin typeface="Calibri"/>
                <a:ea typeface="Calibri"/>
                <a:cs typeface="Calibri"/>
                <a:sym typeface="Calibri"/>
              </a:rPr>
              <a:t>seen</a:t>
            </a:r>
            <a:endParaRPr sz="1200"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t="6085"/>
          <a:stretch/>
        </p:blipFill>
        <p:spPr>
          <a:xfrm>
            <a:off x="191650" y="973100"/>
            <a:ext cx="6180324" cy="42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1326150" y="248250"/>
            <a:ext cx="66756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i="1">
                <a:latin typeface="Calibri"/>
                <a:ea typeface="Calibri"/>
                <a:cs typeface="Calibri"/>
                <a:sym typeface="Calibri"/>
              </a:rPr>
              <a:t>Is any beer </a:t>
            </a:r>
            <a:r>
              <a:rPr lang="es" sz="1800" i="1" u="sng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objectively </a:t>
            </a:r>
            <a:r>
              <a:rPr lang="es" sz="1800" i="1" u="sng">
                <a:latin typeface="Calibri"/>
                <a:ea typeface="Calibri"/>
                <a:cs typeface="Calibri"/>
                <a:sym typeface="Calibri"/>
              </a:rPr>
              <a:t>/subjectively</a:t>
            </a:r>
            <a:r>
              <a:rPr lang="es" sz="1800" i="1">
                <a:latin typeface="Calibri"/>
                <a:ea typeface="Calibri"/>
                <a:cs typeface="Calibri"/>
                <a:sym typeface="Calibri"/>
              </a:rPr>
              <a:t> better or worse than the others?</a:t>
            </a:r>
            <a:endParaRPr sz="1800"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i="1">
                <a:latin typeface="Calibri"/>
                <a:ea typeface="Calibri"/>
                <a:cs typeface="Calibri"/>
                <a:sym typeface="Calibri"/>
              </a:rPr>
              <a:t>                         </a:t>
            </a:r>
            <a:r>
              <a:rPr lang="es" sz="1800" i="1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blind </a:t>
            </a:r>
            <a:r>
              <a:rPr lang="es" sz="1800" i="1">
                <a:latin typeface="Calibri"/>
                <a:ea typeface="Calibri"/>
                <a:cs typeface="Calibri"/>
                <a:sym typeface="Calibri"/>
              </a:rPr>
              <a:t>    /   seen </a:t>
            </a:r>
            <a:endParaRPr sz="1800"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6371975" y="1794750"/>
            <a:ext cx="2772000" cy="1554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7500"/>
            <a:ext cx="4580263" cy="29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/>
          <p:nvPr/>
        </p:nvSpPr>
        <p:spPr>
          <a:xfrm>
            <a:off x="680600" y="3068225"/>
            <a:ext cx="476700" cy="113190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1991425" y="1449700"/>
            <a:ext cx="476700" cy="259170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3550500" y="218450"/>
            <a:ext cx="2043000" cy="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i="1">
                <a:latin typeface="Calibri"/>
                <a:ea typeface="Calibri"/>
                <a:cs typeface="Calibri"/>
                <a:sym typeface="Calibri"/>
              </a:rPr>
              <a:t>Subjectively (seen)</a:t>
            </a:r>
            <a:endParaRPr sz="1800" b="1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2225" y="218451"/>
            <a:ext cx="2465371" cy="27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/>
          <p:nvPr/>
        </p:nvSpPr>
        <p:spPr>
          <a:xfrm>
            <a:off x="2677225" y="1449700"/>
            <a:ext cx="476700" cy="2591700"/>
          </a:xfrm>
          <a:prstGeom prst="ellipse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 t="8917"/>
          <a:stretch/>
        </p:blipFill>
        <p:spPr>
          <a:xfrm>
            <a:off x="7197500" y="3147650"/>
            <a:ext cx="1718100" cy="19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/>
          <p:nvPr/>
        </p:nvSpPr>
        <p:spPr>
          <a:xfrm>
            <a:off x="6002950" y="3783150"/>
            <a:ext cx="983100" cy="973200"/>
          </a:xfrm>
          <a:prstGeom prst="hear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118</Words>
  <Application>Microsoft Office PowerPoint</Application>
  <PresentationFormat>Presentación en pantalla (16:9)</PresentationFormat>
  <Paragraphs>25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David Sánchez Bestué</cp:lastModifiedBy>
  <cp:revision>2</cp:revision>
  <dcterms:modified xsi:type="dcterms:W3CDTF">2019-02-15T17:22:57Z</dcterms:modified>
</cp:coreProperties>
</file>