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62" r:id="rId5"/>
    <p:sldId id="263" r:id="rId6"/>
    <p:sldId id="264" r:id="rId7"/>
    <p:sldId id="266" r:id="rId8"/>
    <p:sldId id="25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5C740-B3A4-1631-39C6-A468EE8F68B4}" name="David Biayna Neal" initials="DN" userId="S::david.biaynaneal@mhr.co.uk::f4d86e95-9b71-49ba-9385-78f333512306" providerId="AD"/>
  <p188:author id="{75E3F081-D263-0A36-E80C-388ED687E18E}" name="Trefor Walters" initials="TW" userId="S::Trefor.Walters@mhr.co.uk::385071c8-beff-42c3-bf88-64b537bb7bdf" providerId="AD"/>
  <p188:author id="{A468CF8F-8E3C-F560-4547-F8293B00AA7B}" name="Will North" initials="" userId="S::William.North@mhr.co.uk::c7b1bcd7-f4d2-4df5-a1d9-707caba598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F7ABD0-6F4D-1CFD-09E3-C474B6014211}" v="652" dt="2025-08-08T12:23:37.7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38"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A6D7C-0246-AF48-99A7-4FDF4978067E}"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1F09-160C-7443-909F-6612CF3A63AD}" type="slidenum">
              <a:rPr lang="en-US" smtClean="0"/>
              <a:t>‹#›</a:t>
            </a:fld>
            <a:endParaRPr lang="en-US"/>
          </a:p>
        </p:txBody>
      </p:sp>
    </p:spTree>
    <p:extLst>
      <p:ext uri="{BB962C8B-B14F-4D97-AF65-F5344CB8AC3E}">
        <p14:creationId xmlns:p14="http://schemas.microsoft.com/office/powerpoint/2010/main" val="35231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E1F09-160C-7443-909F-6612CF3A63AD}" type="slidenum">
              <a:rPr lang="en-US" smtClean="0"/>
              <a:t>4</a:t>
            </a:fld>
            <a:endParaRPr lang="en-US"/>
          </a:p>
        </p:txBody>
      </p:sp>
    </p:spTree>
    <p:extLst>
      <p:ext uri="{BB962C8B-B14F-4D97-AF65-F5344CB8AC3E}">
        <p14:creationId xmlns:p14="http://schemas.microsoft.com/office/powerpoint/2010/main" val="207040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170"/>
            <a:endParaRPr lang="en-US" sz="3600" b="1" dirty="0"/>
          </a:p>
          <a:p>
            <a:pPr marL="90170"/>
            <a:endParaRPr lang="en-US" sz="3600" b="1" dirty="0"/>
          </a:p>
          <a:p>
            <a:pPr marL="90170">
              <a:spcAft>
                <a:spcPts val="1200"/>
              </a:spcAft>
            </a:pPr>
            <a:r>
              <a:rPr lang="en-US" sz="4000" b="1" dirty="0"/>
              <a:t>Cyber Security Threat Model</a:t>
            </a:r>
          </a:p>
          <a:p>
            <a:pPr marL="90170"/>
            <a:r>
              <a:rPr lang="en-US" sz="2400" dirty="0">
                <a:solidFill>
                  <a:srgbClr val="C00000"/>
                </a:solidFill>
              </a:rPr>
              <a:t>Java Code </a:t>
            </a:r>
            <a:r>
              <a:rPr lang="en-US" sz="2400" dirty="0" err="1">
                <a:solidFill>
                  <a:srgbClr val="C00000"/>
                </a:solidFill>
              </a:rPr>
              <a:t>Checkins</a:t>
            </a:r>
            <a:r>
              <a:rPr lang="en-US" sz="2400" dirty="0">
                <a:solidFill>
                  <a:srgbClr val="C00000"/>
                </a:solidFill>
              </a:rPr>
              <a:t> -PF</a:t>
            </a:r>
          </a:p>
          <a:p>
            <a:pPr marL="90170"/>
            <a:endParaRPr lang="en-US" sz="2400" b="1" dirty="0"/>
          </a:p>
          <a:p>
            <a:pPr marL="90170"/>
            <a:r>
              <a:rPr lang="en-US" sz="1400" dirty="0"/>
              <a:t>August 2025</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Executive Summary</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1" name="Rectangle 10">
            <a:extLst>
              <a:ext uri="{FF2B5EF4-FFF2-40B4-BE49-F238E27FC236}">
                <a16:creationId xmlns:a16="http://schemas.microsoft.com/office/drawing/2014/main" id="{70C0A216-D7AB-093A-C59B-82FE2883F5B4}"/>
              </a:ext>
            </a:extLst>
          </p:cNvPr>
          <p:cNvSpPr/>
          <p:nvPr/>
        </p:nvSpPr>
        <p:spPr>
          <a:xfrm>
            <a:off x="2966720" y="1025415"/>
            <a:ext cx="8981531" cy="541309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endParaRPr lang="en-GB" sz="1000" dirty="0">
              <a:solidFill>
                <a:srgbClr val="242424"/>
              </a:solidFill>
              <a:ea typeface="+mn-lt"/>
              <a:cs typeface="+mn-lt"/>
            </a:endParaRPr>
          </a:p>
          <a:p>
            <a:pPr marL="182245">
              <a:spcBef>
                <a:spcPts val="600"/>
              </a:spcBef>
              <a:spcAft>
                <a:spcPts val="600"/>
              </a:spcAft>
            </a:pPr>
            <a:endParaRPr lang="en-GB" sz="1100" dirty="0">
              <a:solidFill>
                <a:schemeClr val="tx1"/>
              </a:solidFill>
            </a:endParaRPr>
          </a:p>
        </p:txBody>
      </p:sp>
      <p:sp>
        <p:nvSpPr>
          <p:cNvPr id="17" name="Rectangle 16">
            <a:extLst>
              <a:ext uri="{FF2B5EF4-FFF2-40B4-BE49-F238E27FC236}">
                <a16:creationId xmlns:a16="http://schemas.microsoft.com/office/drawing/2014/main" id="{22E46C8E-55C0-D00E-4827-85E270F21BEA}"/>
              </a:ext>
            </a:extLst>
          </p:cNvPr>
          <p:cNvSpPr/>
          <p:nvPr/>
        </p:nvSpPr>
        <p:spPr>
          <a:xfrm>
            <a:off x="142149" y="1025414"/>
            <a:ext cx="2701254" cy="541309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endParaRPr lang="en-US" sz="1200" b="1">
              <a:solidFill>
                <a:schemeClr val="tx1"/>
              </a:solidFill>
            </a:endParaRPr>
          </a:p>
        </p:txBody>
      </p:sp>
      <p:sp>
        <p:nvSpPr>
          <p:cNvPr id="29" name="Rectangle 28">
            <a:extLst>
              <a:ext uri="{FF2B5EF4-FFF2-40B4-BE49-F238E27FC236}">
                <a16:creationId xmlns:a16="http://schemas.microsoft.com/office/drawing/2014/main" id="{A6CAE859-0F6B-3E01-0E2E-630AF61AAFCC}"/>
              </a:ext>
            </a:extLst>
          </p:cNvPr>
          <p:cNvSpPr/>
          <p:nvPr/>
        </p:nvSpPr>
        <p:spPr>
          <a:xfrm>
            <a:off x="340631" y="1152085"/>
            <a:ext cx="2304289" cy="509788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t>Low</a:t>
            </a:r>
            <a:endParaRPr lang="en-US"/>
          </a:p>
          <a:p>
            <a:pPr algn="ctr"/>
            <a:r>
              <a:rPr lang="en-US" sz="1600" b="1"/>
              <a:t>Risk</a:t>
            </a:r>
          </a:p>
        </p:txBody>
      </p:sp>
    </p:spTree>
    <p:extLst>
      <p:ext uri="{BB962C8B-B14F-4D97-AF65-F5344CB8AC3E}">
        <p14:creationId xmlns:p14="http://schemas.microsoft.com/office/powerpoint/2010/main" val="100187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200" dirty="0">
                <a:solidFill>
                  <a:schemeClr val="tx1"/>
                </a:solidFill>
              </a:rPr>
              <a:t>Java Code </a:t>
            </a:r>
            <a:r>
              <a:rPr lang="en-US" sz="1200" err="1">
                <a:solidFill>
                  <a:schemeClr val="tx1"/>
                </a:solidFill>
              </a:rPr>
              <a:t>Checkins</a:t>
            </a:r>
            <a:r>
              <a:rPr lang="en-US" sz="1200" dirty="0">
                <a:solidFill>
                  <a:schemeClr val="tx1"/>
                </a:solidFill>
              </a:rPr>
              <a:t> - PF</a:t>
            </a:r>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 Entity Under Review</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4981475"/>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Quality Assurance</a:t>
            </a:r>
          </a:p>
        </p:txBody>
      </p:sp>
      <p:sp>
        <p:nvSpPr>
          <p:cNvPr id="20" name="Rectangle 19">
            <a:extLst>
              <a:ext uri="{FF2B5EF4-FFF2-40B4-BE49-F238E27FC236}">
                <a16:creationId xmlns:a16="http://schemas.microsoft.com/office/drawing/2014/main" id="{7F1F38FE-7C82-F29A-E7C0-85BAB80CE8AF}"/>
              </a:ext>
            </a:extLst>
          </p:cNvPr>
          <p:cNvSpPr/>
          <p:nvPr/>
        </p:nvSpPr>
        <p:spPr>
          <a:xfrm>
            <a:off x="2331720" y="5435598"/>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David </a:t>
            </a:r>
            <a:r>
              <a:rPr lang="en-US" sz="1000" err="1">
                <a:solidFill>
                  <a:schemeClr val="tx1"/>
                </a:solidFill>
              </a:rPr>
              <a:t>Biayna</a:t>
            </a:r>
            <a:r>
              <a:rPr lang="en-US" sz="1000">
                <a:solidFill>
                  <a:schemeClr val="tx1"/>
                </a:solidFill>
              </a:rPr>
              <a:t> Neal</a:t>
            </a:r>
            <a:endParaRPr lang="en-US">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435598"/>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Consultant</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0" y="5767801"/>
            <a:ext cx="6676481" cy="23428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Trefor Walters, Will North</a:t>
            </a:r>
          </a:p>
        </p:txBody>
      </p:sp>
      <p:sp>
        <p:nvSpPr>
          <p:cNvPr id="44" name="Rectangle 43">
            <a:extLst>
              <a:ext uri="{FF2B5EF4-FFF2-40B4-BE49-F238E27FC236}">
                <a16:creationId xmlns:a16="http://schemas.microsoft.com/office/drawing/2014/main" id="{196ABA3F-9C17-81B1-82B3-7A6BE15B9C2E}"/>
              </a:ext>
            </a:extLst>
          </p:cNvPr>
          <p:cNvSpPr/>
          <p:nvPr/>
        </p:nvSpPr>
        <p:spPr>
          <a:xfrm>
            <a:off x="192949" y="5767801"/>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Review Meeting</a:t>
            </a:r>
          </a:p>
        </p:txBody>
      </p:sp>
      <p:sp>
        <p:nvSpPr>
          <p:cNvPr id="10" name="Rectangle 9">
            <a:extLst>
              <a:ext uri="{FF2B5EF4-FFF2-40B4-BE49-F238E27FC236}">
                <a16:creationId xmlns:a16="http://schemas.microsoft.com/office/drawing/2014/main" id="{DDBE1188-EC8F-9D81-BB7B-8A5689097724}"/>
              </a:ext>
            </a:extLst>
          </p:cNvPr>
          <p:cNvSpPr/>
          <p:nvPr/>
        </p:nvSpPr>
        <p:spPr>
          <a:xfrm>
            <a:off x="192949" y="3622749"/>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Key Stakeholders</a:t>
            </a:r>
          </a:p>
        </p:txBody>
      </p:sp>
      <p:sp>
        <p:nvSpPr>
          <p:cNvPr id="13" name="Rectangle 12">
            <a:extLst>
              <a:ext uri="{FF2B5EF4-FFF2-40B4-BE49-F238E27FC236}">
                <a16:creationId xmlns:a16="http://schemas.microsoft.com/office/drawing/2014/main" id="{4A291A2B-E72C-EDCD-2D64-543DE85B99B4}"/>
              </a:ext>
            </a:extLst>
          </p:cNvPr>
          <p:cNvSpPr/>
          <p:nvPr/>
        </p:nvSpPr>
        <p:spPr>
          <a:xfrm>
            <a:off x="2331720" y="4324522"/>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Product Manager</a:t>
            </a:r>
          </a:p>
        </p:txBody>
      </p:sp>
      <p:sp>
        <p:nvSpPr>
          <p:cNvPr id="14" name="Rectangle 13">
            <a:extLst>
              <a:ext uri="{FF2B5EF4-FFF2-40B4-BE49-F238E27FC236}">
                <a16:creationId xmlns:a16="http://schemas.microsoft.com/office/drawing/2014/main" id="{32233C7C-FA58-77A3-D2E8-57254E8AFCAF}"/>
              </a:ext>
            </a:extLst>
          </p:cNvPr>
          <p:cNvSpPr/>
          <p:nvPr/>
        </p:nvSpPr>
        <p:spPr>
          <a:xfrm>
            <a:off x="192949" y="4324522"/>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Joe Norley</a:t>
            </a:r>
            <a:endParaRPr lang="en-US" dirty="0"/>
          </a:p>
        </p:txBody>
      </p:sp>
      <p:sp>
        <p:nvSpPr>
          <p:cNvPr id="16" name="Rectangle 15">
            <a:extLst>
              <a:ext uri="{FF2B5EF4-FFF2-40B4-BE49-F238E27FC236}">
                <a16:creationId xmlns:a16="http://schemas.microsoft.com/office/drawing/2014/main" id="{65530EA0-D430-425F-71A1-8370D734359D}"/>
              </a:ext>
            </a:extLst>
          </p:cNvPr>
          <p:cNvSpPr/>
          <p:nvPr/>
        </p:nvSpPr>
        <p:spPr>
          <a:xfrm>
            <a:off x="2331720" y="4049469"/>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Staff Software Engineer</a:t>
            </a:r>
          </a:p>
        </p:txBody>
      </p:sp>
      <p:sp>
        <p:nvSpPr>
          <p:cNvPr id="17" name="Rectangle 16">
            <a:extLst>
              <a:ext uri="{FF2B5EF4-FFF2-40B4-BE49-F238E27FC236}">
                <a16:creationId xmlns:a16="http://schemas.microsoft.com/office/drawing/2014/main" id="{36E4D16F-C834-D93A-17D6-70197EFBAD0B}"/>
              </a:ext>
            </a:extLst>
          </p:cNvPr>
          <p:cNvSpPr/>
          <p:nvPr/>
        </p:nvSpPr>
        <p:spPr>
          <a:xfrm>
            <a:off x="192949" y="4049469"/>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ea typeface="+mn-lt"/>
                <a:cs typeface="+mn-lt"/>
              </a:rPr>
              <a:t>Wiliam </a:t>
            </a:r>
            <a:r>
              <a:rPr lang="en-US" sz="1000" b="1" dirty="0" err="1">
                <a:solidFill>
                  <a:schemeClr val="tx1"/>
                </a:solidFill>
                <a:ea typeface="+mn-lt"/>
                <a:cs typeface="+mn-lt"/>
              </a:rPr>
              <a:t>Ferraciolli</a:t>
            </a:r>
            <a:endParaRPr lang="en-US" dirty="0" err="1">
              <a:solidFill>
                <a:schemeClr val="tx1"/>
              </a:solidFill>
            </a:endParaRPr>
          </a:p>
        </p:txBody>
      </p:sp>
      <p:sp>
        <p:nvSpPr>
          <p:cNvPr id="18" name="Rectangle 17">
            <a:extLst>
              <a:ext uri="{FF2B5EF4-FFF2-40B4-BE49-F238E27FC236}">
                <a16:creationId xmlns:a16="http://schemas.microsoft.com/office/drawing/2014/main" id="{F0DFAA99-56E1-62C3-47B5-88F2F436CC62}"/>
              </a:ext>
            </a:extLst>
          </p:cNvPr>
          <p:cNvSpPr/>
          <p:nvPr/>
        </p:nvSpPr>
        <p:spPr>
          <a:xfrm>
            <a:off x="2331720" y="4599575"/>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Senior Software Engineer</a:t>
            </a:r>
          </a:p>
        </p:txBody>
      </p:sp>
      <p:sp>
        <p:nvSpPr>
          <p:cNvPr id="19" name="Rectangle 18">
            <a:extLst>
              <a:ext uri="{FF2B5EF4-FFF2-40B4-BE49-F238E27FC236}">
                <a16:creationId xmlns:a16="http://schemas.microsoft.com/office/drawing/2014/main" id="{D1F28CA6-6450-8C46-1C91-82DDFADF2A26}"/>
              </a:ext>
            </a:extLst>
          </p:cNvPr>
          <p:cNvSpPr/>
          <p:nvPr/>
        </p:nvSpPr>
        <p:spPr>
          <a:xfrm>
            <a:off x="192949" y="4599575"/>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Sally Young</a:t>
            </a:r>
          </a:p>
        </p:txBody>
      </p:sp>
      <p:sp>
        <p:nvSpPr>
          <p:cNvPr id="6" name="Rectangle 5">
            <a:extLst>
              <a:ext uri="{FF2B5EF4-FFF2-40B4-BE49-F238E27FC236}">
                <a16:creationId xmlns:a16="http://schemas.microsoft.com/office/drawing/2014/main" id="{9C19672B-DE6B-8AE8-4EF7-0FFBD9AD676F}"/>
              </a:ext>
            </a:extLst>
          </p:cNvPr>
          <p:cNvSpPr/>
          <p:nvPr/>
        </p:nvSpPr>
        <p:spPr>
          <a:xfrm>
            <a:off x="2331720" y="6114324"/>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Will North</a:t>
            </a:r>
            <a:endParaRPr lang="en-US"/>
          </a:p>
        </p:txBody>
      </p:sp>
      <p:sp>
        <p:nvSpPr>
          <p:cNvPr id="7" name="Rectangle 6">
            <a:extLst>
              <a:ext uri="{FF2B5EF4-FFF2-40B4-BE49-F238E27FC236}">
                <a16:creationId xmlns:a16="http://schemas.microsoft.com/office/drawing/2014/main" id="{38AAD265-5554-9B20-4535-FFD97FE68971}"/>
              </a:ext>
            </a:extLst>
          </p:cNvPr>
          <p:cNvSpPr/>
          <p:nvPr/>
        </p:nvSpPr>
        <p:spPr>
          <a:xfrm>
            <a:off x="192949" y="6114324"/>
            <a:ext cx="2029043" cy="21523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chemeClr val="tx1"/>
                </a:solidFill>
              </a:rPr>
              <a:t>Approved by</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18233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r>
              <a:rPr lang="en-US" sz="1200" dirty="0">
                <a:solidFill>
                  <a:schemeClr val="tx1"/>
                </a:solidFill>
                <a:ea typeface="+mn-lt"/>
                <a:cs typeface="+mn-lt"/>
              </a:rPr>
              <a:t>Authenticated check-in attendees can upload transcript files (WebVTT) to tenant-specific blob storage. The system uses those transcripts to generate AI-based comment suggestions, which the uploader can accept, edit, or discard.  Transcripts are removed when the check-in is closed. </a:t>
            </a:r>
          </a:p>
          <a:p>
            <a:pPr marL="7620">
              <a:spcBef>
                <a:spcPts val="900"/>
              </a:spcBef>
              <a:spcAft>
                <a:spcPts val="900"/>
              </a:spcAft>
            </a:pPr>
            <a:endParaRPr lang="en-US" sz="1200" dirty="0">
              <a:solidFill>
                <a:schemeClr val="tx1"/>
              </a:solidFill>
            </a:endParaRPr>
          </a:p>
        </p:txBody>
      </p:sp>
      <p:sp>
        <p:nvSpPr>
          <p:cNvPr id="12" name="Rectangle 11">
            <a:extLst>
              <a:ext uri="{FF2B5EF4-FFF2-40B4-BE49-F238E27FC236}">
                <a16:creationId xmlns:a16="http://schemas.microsoft.com/office/drawing/2014/main" id="{CC153CAC-7921-108F-CD50-D9B589288CAD}"/>
              </a:ext>
            </a:extLst>
          </p:cNvPr>
          <p:cNvSpPr/>
          <p:nvPr/>
        </p:nvSpPr>
        <p:spPr>
          <a:xfrm>
            <a:off x="192949" y="18233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Description</a:t>
            </a:r>
          </a:p>
        </p:txBody>
      </p:sp>
      <p:sp>
        <p:nvSpPr>
          <p:cNvPr id="11" name="Rectangle 10">
            <a:extLst>
              <a:ext uri="{FF2B5EF4-FFF2-40B4-BE49-F238E27FC236}">
                <a16:creationId xmlns:a16="http://schemas.microsoft.com/office/drawing/2014/main" id="{FA18B26A-9961-40CE-434B-93A0CF1E256B}"/>
              </a:ext>
            </a:extLst>
          </p:cNvPr>
          <p:cNvSpPr/>
          <p:nvPr/>
        </p:nvSpPr>
        <p:spPr>
          <a:xfrm>
            <a:off x="2331720" y="28827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r>
              <a:rPr lang="en-US" sz="1200" dirty="0">
                <a:solidFill>
                  <a:schemeClr val="tx1"/>
                </a:solidFill>
                <a:ea typeface="+mn-lt"/>
                <a:cs typeface="+mn-lt"/>
              </a:rPr>
              <a:t>This document addresses security considerations for the new “Check-ins Transcript” capability in the People First application. It focuses on how transcript files are uploaded, stored, used to generate AI suggestions, and deleted. T</a:t>
            </a:r>
          </a:p>
        </p:txBody>
      </p:sp>
      <p:sp>
        <p:nvSpPr>
          <p:cNvPr id="24" name="Rectangle 23">
            <a:extLst>
              <a:ext uri="{FF2B5EF4-FFF2-40B4-BE49-F238E27FC236}">
                <a16:creationId xmlns:a16="http://schemas.microsoft.com/office/drawing/2014/main" id="{49E520D7-F3BD-1091-CA65-C85480742EC5}"/>
              </a:ext>
            </a:extLst>
          </p:cNvPr>
          <p:cNvSpPr/>
          <p:nvPr/>
        </p:nvSpPr>
        <p:spPr>
          <a:xfrm>
            <a:off x="192949" y="28827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Scope</a:t>
            </a:r>
          </a:p>
        </p:txBody>
      </p:sp>
      <p:sp>
        <p:nvSpPr>
          <p:cNvPr id="26" name="Rectangle 25">
            <a:extLst>
              <a:ext uri="{FF2B5EF4-FFF2-40B4-BE49-F238E27FC236}">
                <a16:creationId xmlns:a16="http://schemas.microsoft.com/office/drawing/2014/main" id="{11C8C9B5-2E90-5EA0-6A00-6676255320E1}"/>
              </a:ext>
            </a:extLst>
          </p:cNvPr>
          <p:cNvSpPr/>
          <p:nvPr/>
        </p:nvSpPr>
        <p:spPr>
          <a:xfrm>
            <a:off x="3487930" y="2535428"/>
            <a:ext cx="851112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endParaRPr lang="en-US" sz="1000" dirty="0">
              <a:solidFill>
                <a:schemeClr val="tx1"/>
              </a:solidFill>
            </a:endParaRPr>
          </a:p>
        </p:txBody>
      </p:sp>
      <p:sp>
        <p:nvSpPr>
          <p:cNvPr id="27" name="Rectangle 26">
            <a:extLst>
              <a:ext uri="{FF2B5EF4-FFF2-40B4-BE49-F238E27FC236}">
                <a16:creationId xmlns:a16="http://schemas.microsoft.com/office/drawing/2014/main" id="{1975F463-3C73-B339-8B92-803FBC8ABC45}"/>
              </a:ext>
            </a:extLst>
          </p:cNvPr>
          <p:cNvSpPr/>
          <p:nvPr/>
        </p:nvSpPr>
        <p:spPr>
          <a:xfrm>
            <a:off x="192949" y="2535428"/>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Risk Impact</a:t>
            </a:r>
          </a:p>
        </p:txBody>
      </p:sp>
      <p:sp>
        <p:nvSpPr>
          <p:cNvPr id="28" name="Rectangle 27">
            <a:extLst>
              <a:ext uri="{FF2B5EF4-FFF2-40B4-BE49-F238E27FC236}">
                <a16:creationId xmlns:a16="http://schemas.microsoft.com/office/drawing/2014/main" id="{5BF6D31C-2539-9E92-077A-75AE775B80EC}"/>
              </a:ext>
            </a:extLst>
          </p:cNvPr>
          <p:cNvSpPr/>
          <p:nvPr/>
        </p:nvSpPr>
        <p:spPr>
          <a:xfrm>
            <a:off x="2331721" y="2534665"/>
            <a:ext cx="1046480"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rgbClr val="00B050"/>
                </a:solidFill>
              </a:rPr>
              <a:t>Critical</a:t>
            </a:r>
          </a:p>
        </p:txBody>
      </p:sp>
      <p:sp>
        <p:nvSpPr>
          <p:cNvPr id="5" name="TextBox 4">
            <a:extLst>
              <a:ext uri="{FF2B5EF4-FFF2-40B4-BE49-F238E27FC236}">
                <a16:creationId xmlns:a16="http://schemas.microsoft.com/office/drawing/2014/main" id="{A5F5947A-855D-0756-0449-09F34D9B1489}"/>
              </a:ext>
            </a:extLst>
          </p:cNvPr>
          <p:cNvSpPr txBox="1"/>
          <p:nvPr/>
        </p:nvSpPr>
        <p:spPr>
          <a:xfrm>
            <a:off x="9258300" y="54102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01/08/2025</a:t>
            </a:r>
            <a:endParaRPr lang="en-US" dirty="0"/>
          </a:p>
        </p:txBody>
      </p:sp>
      <p:sp>
        <p:nvSpPr>
          <p:cNvPr id="25" name="TextBox 24">
            <a:extLst>
              <a:ext uri="{FF2B5EF4-FFF2-40B4-BE49-F238E27FC236}">
                <a16:creationId xmlns:a16="http://schemas.microsoft.com/office/drawing/2014/main" id="{C171FA24-CFCC-E871-2C51-96A26433A5FD}"/>
              </a:ext>
            </a:extLst>
          </p:cNvPr>
          <p:cNvSpPr txBox="1"/>
          <p:nvPr/>
        </p:nvSpPr>
        <p:spPr>
          <a:xfrm>
            <a:off x="9258300" y="5743575"/>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p>
        </p:txBody>
      </p:sp>
      <p:sp>
        <p:nvSpPr>
          <p:cNvPr id="29" name="TextBox 28">
            <a:extLst>
              <a:ext uri="{FF2B5EF4-FFF2-40B4-BE49-F238E27FC236}">
                <a16:creationId xmlns:a16="http://schemas.microsoft.com/office/drawing/2014/main" id="{D06ECC23-749F-BB9A-6CC8-4EB765097244}"/>
              </a:ext>
            </a:extLst>
          </p:cNvPr>
          <p:cNvSpPr txBox="1"/>
          <p:nvPr/>
        </p:nvSpPr>
        <p:spPr>
          <a:xfrm>
            <a:off x="9258300" y="60960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X</a:t>
            </a:r>
            <a:endParaRPr lang="en-US" dirty="0"/>
          </a:p>
        </p:txBody>
      </p:sp>
    </p:spTree>
    <p:extLst>
      <p:ext uri="{BB962C8B-B14F-4D97-AF65-F5344CB8AC3E}">
        <p14:creationId xmlns:p14="http://schemas.microsoft.com/office/powerpoint/2010/main" val="377039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40" name="Rectangle 39">
            <a:extLst>
              <a:ext uri="{FF2B5EF4-FFF2-40B4-BE49-F238E27FC236}">
                <a16:creationId xmlns:a16="http://schemas.microsoft.com/office/drawing/2014/main" id="{9078C6DC-A451-1D90-0B4A-A9ED3C910E93}"/>
              </a:ext>
            </a:extLst>
          </p:cNvPr>
          <p:cNvSpPr/>
          <p:nvPr/>
        </p:nvSpPr>
        <p:spPr>
          <a:xfrm>
            <a:off x="253091" y="1042003"/>
            <a:ext cx="11697312" cy="3251102"/>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a:p>
        </p:txBody>
      </p:sp>
      <p:pic>
        <p:nvPicPr>
          <p:cNvPr id="51" name="Graphic 50" descr="User outline">
            <a:extLst>
              <a:ext uri="{FF2B5EF4-FFF2-40B4-BE49-F238E27FC236}">
                <a16:creationId xmlns:a16="http://schemas.microsoft.com/office/drawing/2014/main" id="{3D9A9219-91B7-9106-311C-44FBCA59D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823" y="4624803"/>
            <a:ext cx="1266687" cy="1266687"/>
          </a:xfrm>
          <a:prstGeom prst="rect">
            <a:avLst/>
          </a:prstGeom>
        </p:spPr>
      </p:pic>
      <p:sp>
        <p:nvSpPr>
          <p:cNvPr id="53" name="Rectangle 52">
            <a:extLst>
              <a:ext uri="{FF2B5EF4-FFF2-40B4-BE49-F238E27FC236}">
                <a16:creationId xmlns:a16="http://schemas.microsoft.com/office/drawing/2014/main" id="{63770500-7050-CE17-1BB2-6F3DD5741D75}"/>
              </a:ext>
            </a:extLst>
          </p:cNvPr>
          <p:cNvSpPr/>
          <p:nvPr/>
        </p:nvSpPr>
        <p:spPr>
          <a:xfrm>
            <a:off x="6960434" y="1564029"/>
            <a:ext cx="1568762" cy="85136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BLOB Storage</a:t>
            </a:r>
            <a:endParaRPr lang="en-US" dirty="0">
              <a:solidFill>
                <a:schemeClr val="tx1"/>
              </a:solidFill>
            </a:endParaRPr>
          </a:p>
        </p:txBody>
      </p:sp>
      <p:sp>
        <p:nvSpPr>
          <p:cNvPr id="80" name="Rectangle 79">
            <a:extLst>
              <a:ext uri="{FF2B5EF4-FFF2-40B4-BE49-F238E27FC236}">
                <a16:creationId xmlns:a16="http://schemas.microsoft.com/office/drawing/2014/main" id="{28F2A1BF-26C3-E510-A532-3922AFAEB758}"/>
              </a:ext>
            </a:extLst>
          </p:cNvPr>
          <p:cNvSpPr/>
          <p:nvPr/>
        </p:nvSpPr>
        <p:spPr>
          <a:xfrm>
            <a:off x="10739310" y="1493767"/>
            <a:ext cx="912773" cy="991322"/>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3" name="Rectangle 92">
            <a:extLst>
              <a:ext uri="{FF2B5EF4-FFF2-40B4-BE49-F238E27FC236}">
                <a16:creationId xmlns:a16="http://schemas.microsoft.com/office/drawing/2014/main" id="{BD00886D-AA06-98CF-0374-BC0E00C4F9B5}"/>
              </a:ext>
            </a:extLst>
          </p:cNvPr>
          <p:cNvSpPr/>
          <p:nvPr/>
        </p:nvSpPr>
        <p:spPr>
          <a:xfrm>
            <a:off x="10524274" y="5022801"/>
            <a:ext cx="912773" cy="864403"/>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5" name="Rectangle 94">
            <a:extLst>
              <a:ext uri="{FF2B5EF4-FFF2-40B4-BE49-F238E27FC236}">
                <a16:creationId xmlns:a16="http://schemas.microsoft.com/office/drawing/2014/main" id="{55A96A12-9884-531D-8FD2-32923E28C387}"/>
              </a:ext>
            </a:extLst>
          </p:cNvPr>
          <p:cNvSpPr/>
          <p:nvPr/>
        </p:nvSpPr>
        <p:spPr>
          <a:xfrm>
            <a:off x="9799947" y="2278236"/>
            <a:ext cx="956022" cy="1028246"/>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9" name="Rectangle 98">
            <a:extLst>
              <a:ext uri="{FF2B5EF4-FFF2-40B4-BE49-F238E27FC236}">
                <a16:creationId xmlns:a16="http://schemas.microsoft.com/office/drawing/2014/main" id="{90887FF1-C7AB-E7C9-F9BA-979C60119C6A}"/>
              </a:ext>
            </a:extLst>
          </p:cNvPr>
          <p:cNvSpPr/>
          <p:nvPr/>
        </p:nvSpPr>
        <p:spPr>
          <a:xfrm>
            <a:off x="6717872" y="1230766"/>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T01</a:t>
            </a:r>
          </a:p>
        </p:txBody>
      </p:sp>
      <p:sp>
        <p:nvSpPr>
          <p:cNvPr id="23" name="TextBox 22">
            <a:extLst>
              <a:ext uri="{FF2B5EF4-FFF2-40B4-BE49-F238E27FC236}">
                <a16:creationId xmlns:a16="http://schemas.microsoft.com/office/drawing/2014/main" id="{45B02E00-1553-0410-2D9E-1011522C1D79}"/>
              </a:ext>
            </a:extLst>
          </p:cNvPr>
          <p:cNvSpPr txBox="1"/>
          <p:nvPr/>
        </p:nvSpPr>
        <p:spPr>
          <a:xfrm>
            <a:off x="-29614" y="5889241"/>
            <a:ext cx="123399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t>PF User</a:t>
            </a:r>
          </a:p>
        </p:txBody>
      </p:sp>
      <p:pic>
        <p:nvPicPr>
          <p:cNvPr id="4" name="Graphic 7" descr="Crown with solid fill">
            <a:extLst>
              <a:ext uri="{FF2B5EF4-FFF2-40B4-BE49-F238E27FC236}">
                <a16:creationId xmlns:a16="http://schemas.microsoft.com/office/drawing/2014/main" id="{FD387343-E6D3-AD50-FBE2-ECA388FFF7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02270" y="1477573"/>
            <a:ext cx="346590" cy="346590"/>
          </a:xfrm>
          <a:prstGeom prst="rect">
            <a:avLst/>
          </a:prstGeom>
        </p:spPr>
      </p:pic>
      <p:sp>
        <p:nvSpPr>
          <p:cNvPr id="5" name="TextBox 4">
            <a:extLst>
              <a:ext uri="{FF2B5EF4-FFF2-40B4-BE49-F238E27FC236}">
                <a16:creationId xmlns:a16="http://schemas.microsoft.com/office/drawing/2014/main" id="{18AC8FF2-BA23-184B-EE12-496D36032808}"/>
              </a:ext>
            </a:extLst>
          </p:cNvPr>
          <p:cNvSpPr txBox="1"/>
          <p:nvPr/>
        </p:nvSpPr>
        <p:spPr>
          <a:xfrm>
            <a:off x="808215" y="5887086"/>
            <a:ext cx="1398994" cy="861774"/>
          </a:xfrm>
          <a:prstGeom prst="rect">
            <a:avLst/>
          </a:prstGeom>
          <a:noFill/>
        </p:spPr>
        <p:txBody>
          <a:bodyPr wrap="square" lIns="91440" tIns="45720" rIns="91440" bIns="45720" rtlCol="0" anchor="t">
            <a:spAutoFit/>
          </a:bodyPr>
          <a:lstStyle/>
          <a:p>
            <a:r>
              <a:rPr lang="en-GB" sz="1000" dirty="0"/>
              <a:t>1.User logs into PF and accesses employee </a:t>
            </a:r>
            <a:r>
              <a:rPr lang="en-GB" sz="1000" dirty="0" err="1"/>
              <a:t>checkin</a:t>
            </a:r>
            <a:r>
              <a:rPr lang="en-GB" sz="1000" dirty="0"/>
              <a:t> area.</a:t>
            </a:r>
          </a:p>
          <a:p>
            <a:endParaRPr lang="en-GB" sz="1000" dirty="0"/>
          </a:p>
        </p:txBody>
      </p:sp>
      <p:sp>
        <p:nvSpPr>
          <p:cNvPr id="8" name="Rectangle 7">
            <a:extLst>
              <a:ext uri="{FF2B5EF4-FFF2-40B4-BE49-F238E27FC236}">
                <a16:creationId xmlns:a16="http://schemas.microsoft.com/office/drawing/2014/main" id="{FE820797-CD9B-1AD8-9722-D3348B8A7D86}"/>
              </a:ext>
            </a:extLst>
          </p:cNvPr>
          <p:cNvSpPr/>
          <p:nvPr/>
        </p:nvSpPr>
        <p:spPr>
          <a:xfrm>
            <a:off x="1308713" y="1558737"/>
            <a:ext cx="1535748" cy="745834"/>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People First</a:t>
            </a:r>
          </a:p>
        </p:txBody>
      </p:sp>
      <p:sp>
        <p:nvSpPr>
          <p:cNvPr id="9" name="TextBox 8">
            <a:extLst>
              <a:ext uri="{FF2B5EF4-FFF2-40B4-BE49-F238E27FC236}">
                <a16:creationId xmlns:a16="http://schemas.microsoft.com/office/drawing/2014/main" id="{48F67244-5CD1-F192-ADAF-FCA526E70B9D}"/>
              </a:ext>
            </a:extLst>
          </p:cNvPr>
          <p:cNvSpPr txBox="1"/>
          <p:nvPr/>
        </p:nvSpPr>
        <p:spPr>
          <a:xfrm>
            <a:off x="253965" y="1060566"/>
            <a:ext cx="498855" cy="246221"/>
          </a:xfrm>
          <a:prstGeom prst="rect">
            <a:avLst/>
          </a:prstGeom>
          <a:noFill/>
        </p:spPr>
        <p:txBody>
          <a:bodyPr wrap="none" rtlCol="0">
            <a:spAutoFit/>
          </a:bodyPr>
          <a:lstStyle/>
          <a:p>
            <a:r>
              <a:rPr lang="en-GB" sz="1000"/>
              <a:t>Azure</a:t>
            </a:r>
          </a:p>
        </p:txBody>
      </p:sp>
      <p:sp>
        <p:nvSpPr>
          <p:cNvPr id="26" name="TextBox 25">
            <a:extLst>
              <a:ext uri="{FF2B5EF4-FFF2-40B4-BE49-F238E27FC236}">
                <a16:creationId xmlns:a16="http://schemas.microsoft.com/office/drawing/2014/main" id="{FE2F4AA2-7256-4094-5801-96F8CFA70E01}"/>
              </a:ext>
            </a:extLst>
          </p:cNvPr>
          <p:cNvSpPr txBox="1"/>
          <p:nvPr/>
        </p:nvSpPr>
        <p:spPr>
          <a:xfrm>
            <a:off x="1961577" y="2791483"/>
            <a:ext cx="367408" cy="246221"/>
          </a:xfrm>
          <a:prstGeom prst="rect">
            <a:avLst/>
          </a:prstGeom>
          <a:noFill/>
        </p:spPr>
        <p:txBody>
          <a:bodyPr wrap="none" lIns="91440" tIns="45720" rIns="91440" bIns="45720" rtlCol="0" anchor="t">
            <a:spAutoFit/>
          </a:bodyPr>
          <a:lstStyle/>
          <a:p>
            <a:r>
              <a:rPr lang="en-GB" sz="1000" dirty="0"/>
              <a:t>API</a:t>
            </a:r>
            <a:endParaRPr lang="en-US" dirty="0"/>
          </a:p>
        </p:txBody>
      </p:sp>
      <p:sp>
        <p:nvSpPr>
          <p:cNvPr id="18" name="TextBox 17">
            <a:extLst>
              <a:ext uri="{FF2B5EF4-FFF2-40B4-BE49-F238E27FC236}">
                <a16:creationId xmlns:a16="http://schemas.microsoft.com/office/drawing/2014/main" id="{3029CB0E-4D85-7719-7DCF-30F6885291A0}"/>
              </a:ext>
            </a:extLst>
          </p:cNvPr>
          <p:cNvSpPr txBox="1"/>
          <p:nvPr/>
        </p:nvSpPr>
        <p:spPr>
          <a:xfrm>
            <a:off x="244544" y="2628268"/>
            <a:ext cx="1398994" cy="1169551"/>
          </a:xfrm>
          <a:prstGeom prst="rect">
            <a:avLst/>
          </a:prstGeom>
          <a:noFill/>
        </p:spPr>
        <p:txBody>
          <a:bodyPr wrap="square" lIns="91440" tIns="45720" rIns="91440" bIns="45720" rtlCol="0" anchor="t">
            <a:spAutoFit/>
          </a:bodyPr>
          <a:lstStyle/>
          <a:p>
            <a:r>
              <a:rPr lang="en-GB" sz="1000" dirty="0"/>
              <a:t>2-</a:t>
            </a:r>
            <a:r>
              <a:rPr lang="en-GB" sz="1000" dirty="0">
                <a:ea typeface="+mn-lt"/>
                <a:cs typeface="+mn-lt"/>
              </a:rPr>
              <a:t>The authorized attendee selects the check-in and uploads a </a:t>
            </a:r>
            <a:r>
              <a:rPr lang="en-GB" sz="1000" dirty="0" err="1">
                <a:ea typeface="+mn-lt"/>
                <a:cs typeface="+mn-lt"/>
              </a:rPr>
              <a:t>WebVTT</a:t>
            </a:r>
            <a:r>
              <a:rPr lang="en-GB" sz="1000" dirty="0">
                <a:ea typeface="+mn-lt"/>
                <a:cs typeface="+mn-lt"/>
              </a:rPr>
              <a:t> transcript file via the existing Java Attachments API</a:t>
            </a:r>
          </a:p>
          <a:p>
            <a:endParaRPr lang="en-GB" sz="1000"/>
          </a:p>
        </p:txBody>
      </p:sp>
      <p:sp>
        <p:nvSpPr>
          <p:cNvPr id="2" name="Rectangle 1">
            <a:extLst>
              <a:ext uri="{FF2B5EF4-FFF2-40B4-BE49-F238E27FC236}">
                <a16:creationId xmlns:a16="http://schemas.microsoft.com/office/drawing/2014/main" id="{8C2D7275-86A2-8CBB-8124-BBD7619AEC3C}"/>
              </a:ext>
            </a:extLst>
          </p:cNvPr>
          <p:cNvSpPr/>
          <p:nvPr/>
        </p:nvSpPr>
        <p:spPr>
          <a:xfrm>
            <a:off x="5001481" y="4630181"/>
            <a:ext cx="1266118" cy="851342"/>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OpenAI</a:t>
            </a:r>
            <a:endParaRPr lang="en-US" dirty="0"/>
          </a:p>
        </p:txBody>
      </p:sp>
      <p:sp>
        <p:nvSpPr>
          <p:cNvPr id="7" name="TextBox 6">
            <a:extLst>
              <a:ext uri="{FF2B5EF4-FFF2-40B4-BE49-F238E27FC236}">
                <a16:creationId xmlns:a16="http://schemas.microsoft.com/office/drawing/2014/main" id="{EF008AB8-EE13-466C-FBBF-757A2277D592}"/>
              </a:ext>
            </a:extLst>
          </p:cNvPr>
          <p:cNvSpPr txBox="1"/>
          <p:nvPr/>
        </p:nvSpPr>
        <p:spPr>
          <a:xfrm>
            <a:off x="2847067" y="1065720"/>
            <a:ext cx="1398994" cy="1169551"/>
          </a:xfrm>
          <a:prstGeom prst="rect">
            <a:avLst/>
          </a:prstGeom>
          <a:noFill/>
        </p:spPr>
        <p:txBody>
          <a:bodyPr wrap="square" lIns="91440" tIns="45720" rIns="91440" bIns="45720" rtlCol="0" anchor="t">
            <a:spAutoFit/>
          </a:bodyPr>
          <a:lstStyle/>
          <a:p>
            <a:r>
              <a:rPr lang="en-GB" sz="1000" dirty="0"/>
              <a:t>3-The</a:t>
            </a:r>
            <a:r>
              <a:rPr lang="en-GB" sz="1000" dirty="0">
                <a:ea typeface="+mn-lt"/>
                <a:cs typeface="+mn-lt"/>
              </a:rPr>
              <a:t> authorized attendee selects the check-in and uploads a </a:t>
            </a:r>
            <a:r>
              <a:rPr lang="en-GB" sz="1000" dirty="0" err="1">
                <a:ea typeface="+mn-lt"/>
                <a:cs typeface="+mn-lt"/>
              </a:rPr>
              <a:t>WebVTT</a:t>
            </a:r>
            <a:r>
              <a:rPr lang="en-GB" sz="1000" dirty="0">
                <a:ea typeface="+mn-lt"/>
                <a:cs typeface="+mn-lt"/>
              </a:rPr>
              <a:t> transcript file via the existing Java Attachments API</a:t>
            </a:r>
          </a:p>
          <a:p>
            <a:endParaRPr lang="en-GB" sz="1000"/>
          </a:p>
        </p:txBody>
      </p:sp>
      <p:sp>
        <p:nvSpPr>
          <p:cNvPr id="11" name="TextBox 10">
            <a:extLst>
              <a:ext uri="{FF2B5EF4-FFF2-40B4-BE49-F238E27FC236}">
                <a16:creationId xmlns:a16="http://schemas.microsoft.com/office/drawing/2014/main" id="{55513C52-3A3A-FE46-5ECC-39F050F03C07}"/>
              </a:ext>
            </a:extLst>
          </p:cNvPr>
          <p:cNvSpPr txBox="1"/>
          <p:nvPr/>
        </p:nvSpPr>
        <p:spPr>
          <a:xfrm>
            <a:off x="8720327" y="1561465"/>
            <a:ext cx="1398994" cy="1015663"/>
          </a:xfrm>
          <a:prstGeom prst="rect">
            <a:avLst/>
          </a:prstGeom>
          <a:noFill/>
        </p:spPr>
        <p:txBody>
          <a:bodyPr wrap="square" lIns="91440" tIns="45720" rIns="91440" bIns="45720" rtlCol="0" anchor="t">
            <a:spAutoFit/>
          </a:bodyPr>
          <a:lstStyle/>
          <a:p>
            <a:r>
              <a:rPr lang="en-GB" sz="1000" dirty="0"/>
              <a:t>4-</a:t>
            </a:r>
            <a:r>
              <a:rPr lang="en-GB" sz="1000" dirty="0">
                <a:ea typeface="+mn-lt"/>
                <a:cs typeface="+mn-lt"/>
              </a:rPr>
              <a:t>The validated transcript is stored in tenant specific blob storage in plaintext (no encryption at rest).</a:t>
            </a:r>
            <a:endParaRPr lang="en-US" dirty="0"/>
          </a:p>
        </p:txBody>
      </p:sp>
      <p:cxnSp>
        <p:nvCxnSpPr>
          <p:cNvPr id="12" name="Connector: Curved 11">
            <a:extLst>
              <a:ext uri="{FF2B5EF4-FFF2-40B4-BE49-F238E27FC236}">
                <a16:creationId xmlns:a16="http://schemas.microsoft.com/office/drawing/2014/main" id="{3CC011AF-4D54-5289-ADF8-6FBAFBD483BD}"/>
              </a:ext>
            </a:extLst>
          </p:cNvPr>
          <p:cNvCxnSpPr>
            <a:cxnSpLocks/>
          </p:cNvCxnSpPr>
          <p:nvPr/>
        </p:nvCxnSpPr>
        <p:spPr>
          <a:xfrm flipV="1">
            <a:off x="2845095" y="1918190"/>
            <a:ext cx="4115463" cy="162229"/>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1EF795E0-0912-7E81-CBF7-0B43191F1C91}"/>
              </a:ext>
            </a:extLst>
          </p:cNvPr>
          <p:cNvCxnSpPr/>
          <p:nvPr/>
        </p:nvCxnSpPr>
        <p:spPr>
          <a:xfrm flipH="1">
            <a:off x="898007" y="2296432"/>
            <a:ext cx="1209860" cy="2755666"/>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60E6DC7-1C81-61F8-6835-40BF0ABE1155}"/>
              </a:ext>
            </a:extLst>
          </p:cNvPr>
          <p:cNvCxnSpPr>
            <a:cxnSpLocks/>
          </p:cNvCxnSpPr>
          <p:nvPr/>
        </p:nvCxnSpPr>
        <p:spPr>
          <a:xfrm flipH="1">
            <a:off x="5679830" y="2385644"/>
            <a:ext cx="1887414" cy="2230315"/>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FD36680D-D836-86D7-884B-C1565CAE1D3C}"/>
              </a:ext>
            </a:extLst>
          </p:cNvPr>
          <p:cNvCxnSpPr>
            <a:cxnSpLocks/>
          </p:cNvCxnSpPr>
          <p:nvPr/>
        </p:nvCxnSpPr>
        <p:spPr>
          <a:xfrm flipH="1" flipV="1">
            <a:off x="2203639" y="2288629"/>
            <a:ext cx="2813537" cy="2517531"/>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6121F76-34FB-6787-2F81-3A320B92C26B}"/>
              </a:ext>
            </a:extLst>
          </p:cNvPr>
          <p:cNvSpPr txBox="1"/>
          <p:nvPr/>
        </p:nvSpPr>
        <p:spPr>
          <a:xfrm>
            <a:off x="6447242" y="4622378"/>
            <a:ext cx="1398994" cy="1015663"/>
          </a:xfrm>
          <a:prstGeom prst="rect">
            <a:avLst/>
          </a:prstGeom>
          <a:noFill/>
        </p:spPr>
        <p:txBody>
          <a:bodyPr wrap="square" lIns="91440" tIns="45720" rIns="91440" bIns="45720" rtlCol="0" anchor="t">
            <a:spAutoFit/>
          </a:bodyPr>
          <a:lstStyle/>
          <a:p>
            <a:r>
              <a:rPr lang="en-GB" sz="1000" dirty="0"/>
              <a:t>5- </a:t>
            </a:r>
            <a:r>
              <a:rPr lang="en-GB" sz="1000" dirty="0">
                <a:ea typeface="+mn-lt"/>
                <a:cs typeface="+mn-lt"/>
              </a:rPr>
              <a:t>The file will be used to generate AI comments based on its content against the check-in it was attached to.</a:t>
            </a:r>
            <a:endParaRPr lang="en-GB" sz="1000" dirty="0"/>
          </a:p>
        </p:txBody>
      </p:sp>
      <p:sp>
        <p:nvSpPr>
          <p:cNvPr id="27" name="TextBox 26">
            <a:extLst>
              <a:ext uri="{FF2B5EF4-FFF2-40B4-BE49-F238E27FC236}">
                <a16:creationId xmlns:a16="http://schemas.microsoft.com/office/drawing/2014/main" id="{CD7B73D5-CF85-FBF4-1D21-14E1B019720C}"/>
              </a:ext>
            </a:extLst>
          </p:cNvPr>
          <p:cNvSpPr txBox="1"/>
          <p:nvPr/>
        </p:nvSpPr>
        <p:spPr>
          <a:xfrm>
            <a:off x="1616936" y="4364073"/>
            <a:ext cx="1398994" cy="1323439"/>
          </a:xfrm>
          <a:prstGeom prst="rect">
            <a:avLst/>
          </a:prstGeom>
          <a:noFill/>
        </p:spPr>
        <p:txBody>
          <a:bodyPr wrap="square" lIns="91440" tIns="45720" rIns="91440" bIns="45720" rtlCol="0" anchor="t">
            <a:spAutoFit/>
          </a:bodyPr>
          <a:lstStyle/>
          <a:p>
            <a:r>
              <a:rPr lang="en-GB" sz="1000" dirty="0"/>
              <a:t>6- </a:t>
            </a:r>
            <a:r>
              <a:rPr lang="en-GB" sz="1000" dirty="0">
                <a:ea typeface="+mn-lt"/>
                <a:cs typeface="+mn-lt"/>
              </a:rPr>
              <a:t>The uploader is presented with a list of AI-generated comment suggestions. The user may delete, amend, or accept these suggestions. </a:t>
            </a:r>
          </a:p>
        </p:txBody>
      </p:sp>
      <p:sp>
        <p:nvSpPr>
          <p:cNvPr id="6" name="Rectangle 5">
            <a:extLst>
              <a:ext uri="{FF2B5EF4-FFF2-40B4-BE49-F238E27FC236}">
                <a16:creationId xmlns:a16="http://schemas.microsoft.com/office/drawing/2014/main" id="{EC6BD4C7-A886-04BB-8277-05D73E8DAF26}"/>
              </a:ext>
            </a:extLst>
          </p:cNvPr>
          <p:cNvSpPr/>
          <p:nvPr/>
        </p:nvSpPr>
        <p:spPr>
          <a:xfrm>
            <a:off x="7266960" y="1230765"/>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t>T02</a:t>
            </a:r>
          </a:p>
        </p:txBody>
      </p:sp>
      <p:pic>
        <p:nvPicPr>
          <p:cNvPr id="13" name="Graphic 7" descr="Crown with solid fill">
            <a:extLst>
              <a:ext uri="{FF2B5EF4-FFF2-40B4-BE49-F238E27FC236}">
                <a16:creationId xmlns:a16="http://schemas.microsoft.com/office/drawing/2014/main" id="{0627EAFA-355D-30AF-0FE2-204D1EDE41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62093" y="1544808"/>
            <a:ext cx="346590" cy="346590"/>
          </a:xfrm>
          <a:prstGeom prst="rect">
            <a:avLst/>
          </a:prstGeom>
        </p:spPr>
      </p:pic>
      <p:sp>
        <p:nvSpPr>
          <p:cNvPr id="14" name="Rectangle 13">
            <a:extLst>
              <a:ext uri="{FF2B5EF4-FFF2-40B4-BE49-F238E27FC236}">
                <a16:creationId xmlns:a16="http://schemas.microsoft.com/office/drawing/2014/main" id="{9880E158-9E5F-B866-1F84-93F3504E9BE1}"/>
              </a:ext>
            </a:extLst>
          </p:cNvPr>
          <p:cNvSpPr/>
          <p:nvPr/>
        </p:nvSpPr>
        <p:spPr>
          <a:xfrm>
            <a:off x="7849665" y="1230765"/>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t>T03</a:t>
            </a:r>
          </a:p>
        </p:txBody>
      </p:sp>
      <p:sp>
        <p:nvSpPr>
          <p:cNvPr id="15" name="Rectangle 14">
            <a:extLst>
              <a:ext uri="{FF2B5EF4-FFF2-40B4-BE49-F238E27FC236}">
                <a16:creationId xmlns:a16="http://schemas.microsoft.com/office/drawing/2014/main" id="{03AA8B4A-5A69-39EE-D7A9-901E5E7945B4}"/>
              </a:ext>
            </a:extLst>
          </p:cNvPr>
          <p:cNvSpPr/>
          <p:nvPr/>
        </p:nvSpPr>
        <p:spPr>
          <a:xfrm>
            <a:off x="8488401" y="1230764"/>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t>T04</a:t>
            </a:r>
          </a:p>
        </p:txBody>
      </p:sp>
    </p:spTree>
    <p:extLst>
      <p:ext uri="{BB962C8B-B14F-4D97-AF65-F5344CB8AC3E}">
        <p14:creationId xmlns:p14="http://schemas.microsoft.com/office/powerpoint/2010/main" val="23926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124603-6438-3CFE-A8F1-F15A99F5F80F}"/>
              </a:ext>
            </a:extLst>
          </p:cNvPr>
          <p:cNvGraphicFramePr>
            <a:graphicFrameLocks noGrp="1"/>
          </p:cNvGraphicFramePr>
          <p:nvPr>
            <p:extLst>
              <p:ext uri="{D42A27DB-BD31-4B8C-83A1-F6EECF244321}">
                <p14:modId xmlns:p14="http://schemas.microsoft.com/office/powerpoint/2010/main" val="572809294"/>
              </p:ext>
            </p:extLst>
          </p:nvPr>
        </p:nvGraphicFramePr>
        <p:xfrm>
          <a:off x="66675" y="971550"/>
          <a:ext cx="12073319" cy="3874121"/>
        </p:xfrm>
        <a:graphic>
          <a:graphicData uri="http://schemas.openxmlformats.org/drawingml/2006/table">
            <a:tbl>
              <a:tblPr firstRow="1" bandRow="1">
                <a:tableStyleId>{073A0DAA-6AF3-43AB-8588-CEC1D06C72B9}</a:tableStyleId>
              </a:tblPr>
              <a:tblGrid>
                <a:gridCol w="708216">
                  <a:extLst>
                    <a:ext uri="{9D8B030D-6E8A-4147-A177-3AD203B41FA5}">
                      <a16:colId xmlns:a16="http://schemas.microsoft.com/office/drawing/2014/main" val="2702742516"/>
                    </a:ext>
                  </a:extLst>
                </a:gridCol>
                <a:gridCol w="2864866">
                  <a:extLst>
                    <a:ext uri="{9D8B030D-6E8A-4147-A177-3AD203B41FA5}">
                      <a16:colId xmlns:a16="http://schemas.microsoft.com/office/drawing/2014/main" val="358841587"/>
                    </a:ext>
                  </a:extLst>
                </a:gridCol>
                <a:gridCol w="4730797">
                  <a:extLst>
                    <a:ext uri="{9D8B030D-6E8A-4147-A177-3AD203B41FA5}">
                      <a16:colId xmlns:a16="http://schemas.microsoft.com/office/drawing/2014/main" val="3628565456"/>
                    </a:ext>
                  </a:extLst>
                </a:gridCol>
                <a:gridCol w="1276713">
                  <a:extLst>
                    <a:ext uri="{9D8B030D-6E8A-4147-A177-3AD203B41FA5}">
                      <a16:colId xmlns:a16="http://schemas.microsoft.com/office/drawing/2014/main" val="710857400"/>
                    </a:ext>
                  </a:extLst>
                </a:gridCol>
                <a:gridCol w="1077162">
                  <a:extLst>
                    <a:ext uri="{9D8B030D-6E8A-4147-A177-3AD203B41FA5}">
                      <a16:colId xmlns:a16="http://schemas.microsoft.com/office/drawing/2014/main" val="4063684184"/>
                    </a:ext>
                  </a:extLst>
                </a:gridCol>
                <a:gridCol w="1415565">
                  <a:extLst>
                    <a:ext uri="{9D8B030D-6E8A-4147-A177-3AD203B41FA5}">
                      <a16:colId xmlns:a16="http://schemas.microsoft.com/office/drawing/2014/main" val="972052291"/>
                    </a:ext>
                  </a:extLst>
                </a:gridCol>
              </a:tblGrid>
              <a:tr h="493199">
                <a:tc>
                  <a:txBody>
                    <a:bodyPr/>
                    <a:lstStyle/>
                    <a:p>
                      <a:pPr algn="ctr"/>
                      <a:r>
                        <a:rPr lang="en-US" sz="900" dirty="0"/>
                        <a:t>Threat Ref.</a:t>
                      </a:r>
                    </a:p>
                  </a:txBody>
                  <a:tcPr marL="90000" anchor="ctr">
                    <a:solidFill>
                      <a:srgbClr val="0070C0"/>
                    </a:solidFill>
                  </a:tcPr>
                </a:tc>
                <a:tc>
                  <a:txBody>
                    <a:bodyPr/>
                    <a:lstStyle/>
                    <a:p>
                      <a:r>
                        <a:rPr lang="en-US" sz="900" dirty="0"/>
                        <a:t>Threat Description</a:t>
                      </a:r>
                    </a:p>
                  </a:txBody>
                  <a:tcPr marL="90000" anchor="ctr">
                    <a:solidFill>
                      <a:srgbClr val="0070C0"/>
                    </a:solidFill>
                  </a:tcPr>
                </a:tc>
                <a:tc>
                  <a:txBody>
                    <a:bodyPr/>
                    <a:lstStyle/>
                    <a:p>
                      <a:r>
                        <a:rPr lang="en-US" sz="900" dirty="0"/>
                        <a:t>Control Design</a:t>
                      </a:r>
                    </a:p>
                  </a:txBody>
                  <a:tcPr marL="90000" anchor="ctr">
                    <a:solidFill>
                      <a:srgbClr val="0070C0"/>
                    </a:solidFill>
                  </a:tcPr>
                </a:tc>
                <a:tc>
                  <a:txBody>
                    <a:bodyPr/>
                    <a:lstStyle/>
                    <a:p>
                      <a:r>
                        <a:rPr lang="en-US" sz="900" dirty="0"/>
                        <a:t>Control Owner</a:t>
                      </a:r>
                    </a:p>
                  </a:txBody>
                  <a:tcPr marL="90000" anchor="ctr">
                    <a:solidFill>
                      <a:srgbClr val="0070C0"/>
                    </a:solidFill>
                  </a:tcPr>
                </a:tc>
                <a:tc>
                  <a:txBody>
                    <a:bodyPr/>
                    <a:lstStyle/>
                    <a:p>
                      <a:pPr algn="ctr"/>
                      <a:r>
                        <a:rPr lang="en-US" sz="900" dirty="0"/>
                        <a:t>Control Mitigation Effectiveness</a:t>
                      </a:r>
                    </a:p>
                  </a:txBody>
                  <a:tcPr marL="90000" anchor="ctr">
                    <a:solidFill>
                      <a:srgbClr val="0070C0"/>
                    </a:solidFill>
                  </a:tcPr>
                </a:tc>
                <a:tc>
                  <a:txBody>
                    <a:bodyPr/>
                    <a:lstStyle/>
                    <a:p>
                      <a:pPr algn="ctr"/>
                      <a:r>
                        <a:rPr lang="en-US" sz="900" dirty="0"/>
                        <a:t>Threat Mitigation</a:t>
                      </a:r>
                    </a:p>
                  </a:txBody>
                  <a:tcPr marL="90000" anchor="ctr">
                    <a:solidFill>
                      <a:srgbClr val="0070C0"/>
                    </a:solidFill>
                  </a:tcPr>
                </a:tc>
                <a:extLst>
                  <a:ext uri="{0D108BD9-81ED-4DB2-BD59-A6C34878D82A}">
                    <a16:rowId xmlns:a16="http://schemas.microsoft.com/office/drawing/2014/main" val="859701211"/>
                  </a:ext>
                </a:extLst>
              </a:tr>
              <a:tr h="630115">
                <a:tc>
                  <a:txBody>
                    <a:bodyPr/>
                    <a:lstStyle/>
                    <a:p>
                      <a:pPr algn="ctr"/>
                      <a:r>
                        <a:rPr lang="en-US" sz="900" dirty="0"/>
                        <a:t>T01</a:t>
                      </a:r>
                    </a:p>
                  </a:txBody>
                  <a:tcPr>
                    <a:solidFill>
                      <a:srgbClr val="E7E7E7"/>
                    </a:solidFill>
                  </a:tcPr>
                </a:tc>
                <a:tc>
                  <a:txBody>
                    <a:bodyPr/>
                    <a:lstStyle/>
                    <a:p>
                      <a:pPr marL="0" marR="0" lvl="0" indent="0" algn="l">
                        <a:lnSpc>
                          <a:spcPct val="100000"/>
                        </a:lnSpc>
                        <a:spcBef>
                          <a:spcPts val="0"/>
                        </a:spcBef>
                        <a:spcAft>
                          <a:spcPts val="0"/>
                        </a:spcAft>
                        <a:buNone/>
                      </a:pPr>
                      <a:r>
                        <a:rPr lang="en-GB" sz="900" b="0" i="0" u="none" strike="noStrike" baseline="0" noProof="0" dirty="0">
                          <a:solidFill>
                            <a:srgbClr val="000000"/>
                          </a:solidFill>
                        </a:rPr>
                        <a:t>A malicious actor who obtains access to the Blob storage account which contains VTT files in plaintext / </a:t>
                      </a:r>
                      <a:r>
                        <a:rPr lang="en-GB" sz="900" b="0" i="0" u="none" strike="noStrike" baseline="0" noProof="0" dirty="0">
                          <a:solidFill>
                            <a:srgbClr val="000000"/>
                          </a:solidFill>
                          <a:latin typeface="Aptos"/>
                        </a:rPr>
                        <a:t>unencrypted meeting transcripts.</a:t>
                      </a:r>
                      <a:endParaRPr lang="en-US" dirty="0"/>
                    </a:p>
                  </a:txBody>
                  <a:tcPr>
                    <a:solidFill>
                      <a:srgbClr val="E7E7E7"/>
                    </a:solidFill>
                  </a:tcPr>
                </a:tc>
                <a:tc>
                  <a:txBody>
                    <a:bodyPr/>
                    <a:lstStyle/>
                    <a:p>
                      <a:pPr marL="0" marR="0" lvl="0" indent="0" algn="l">
                        <a:lnSpc>
                          <a:spcPct val="100000"/>
                        </a:lnSpc>
                        <a:spcBef>
                          <a:spcPts val="0"/>
                        </a:spcBef>
                        <a:spcAft>
                          <a:spcPts val="0"/>
                        </a:spcAft>
                        <a:buNone/>
                      </a:pPr>
                      <a:endParaRPr lang="en-US" sz="900" dirty="0">
                        <a:latin typeface="Aptos"/>
                      </a:endParaRPr>
                    </a:p>
                  </a:txBody>
                  <a:tcPr>
                    <a:solidFill>
                      <a:srgbClr val="E7E7E7"/>
                    </a:solidFill>
                  </a:tcPr>
                </a:tc>
                <a:tc>
                  <a:txBody>
                    <a:bodyPr/>
                    <a:lstStyle/>
                    <a:p>
                      <a:r>
                        <a:rPr lang="en-US" sz="900" dirty="0">
                          <a:solidFill>
                            <a:schemeClr val="tx1"/>
                          </a:solidFill>
                        </a:rPr>
                        <a:t>PF</a:t>
                      </a:r>
                    </a:p>
                  </a:txBody>
                  <a:tcPr>
                    <a:solidFill>
                      <a:srgbClr val="E7E7E7"/>
                    </a:solidFill>
                  </a:tcPr>
                </a:tc>
                <a:tc>
                  <a:txBody>
                    <a:bodyPr/>
                    <a:lstStyle/>
                    <a:p>
                      <a:pPr lvl="0" algn="ctr">
                        <a:buNone/>
                      </a:pPr>
                      <a:r>
                        <a:rPr lang="en-US" sz="900" b="1" i="0" u="none" strike="noStrike" noProof="0" dirty="0">
                          <a:solidFill>
                            <a:srgbClr val="FF0000"/>
                          </a:solidFill>
                          <a:latin typeface="Aptos"/>
                        </a:rPr>
                        <a:t>Ineffective</a:t>
                      </a:r>
                    </a:p>
                  </a:txBody>
                  <a:tcPr marL="90000" anchor="ctr">
                    <a:solidFill>
                      <a:srgbClr val="E7E7E7"/>
                    </a:solidFill>
                  </a:tcPr>
                </a:tc>
                <a:tc>
                  <a:txBody>
                    <a:bodyPr/>
                    <a:lstStyle/>
                    <a:p>
                      <a:pPr lvl="0" algn="ctr">
                        <a:buNone/>
                      </a:pPr>
                      <a:r>
                        <a:rPr lang="en-US" sz="900" b="1" i="0" u="none" strike="noStrike" noProof="0" dirty="0">
                          <a:solidFill>
                            <a:schemeClr val="bg1"/>
                          </a:solidFill>
                          <a:latin typeface="Aptos"/>
                        </a:rPr>
                        <a:t>Insufficient Mitigation</a:t>
                      </a:r>
                    </a:p>
                  </a:txBody>
                  <a:tcPr marL="90000" anchor="ctr">
                    <a:solidFill>
                      <a:srgbClr val="FF0000"/>
                    </a:solidFill>
                  </a:tcPr>
                </a:tc>
                <a:extLst>
                  <a:ext uri="{0D108BD9-81ED-4DB2-BD59-A6C34878D82A}">
                    <a16:rowId xmlns:a16="http://schemas.microsoft.com/office/drawing/2014/main" val="1060839612"/>
                  </a:ext>
                </a:extLst>
              </a:tr>
              <a:tr h="912286">
                <a:tc>
                  <a:txBody>
                    <a:bodyPr/>
                    <a:lstStyle/>
                    <a:p>
                      <a:pPr algn="ctr"/>
                      <a:r>
                        <a:rPr lang="en-US" sz="900" dirty="0"/>
                        <a:t>T02</a:t>
                      </a:r>
                    </a:p>
                  </a:txBody>
                  <a:tcPr>
                    <a:solidFill>
                      <a:srgbClr val="E7E7E7"/>
                    </a:solidFill>
                  </a:tcPr>
                </a:tc>
                <a:tc>
                  <a:txBody>
                    <a:bodyPr/>
                    <a:lstStyle/>
                    <a:p>
                      <a:pPr marL="0" marR="0" lvl="0" indent="0" algn="l">
                        <a:lnSpc>
                          <a:spcPct val="100000"/>
                        </a:lnSpc>
                        <a:spcBef>
                          <a:spcPts val="0"/>
                        </a:spcBef>
                        <a:spcAft>
                          <a:spcPts val="0"/>
                        </a:spcAft>
                        <a:buNone/>
                      </a:pPr>
                      <a:r>
                        <a:rPr lang="en-US" sz="900" b="0" i="0" u="none" strike="noStrike" noProof="0" dirty="0">
                          <a:latin typeface="Aptos"/>
                        </a:rPr>
                        <a:t>A malicious actor discovers the publicly-facing blob container URL  then downloads each VTT file in plaintext. Because blobs are unencrypted and all tenants share the same storage account, the attacker can harvest transcripts not only for one customer but for every tenant’s meeting.</a:t>
                      </a:r>
                    </a:p>
                  </a:txBody>
                  <a:tcPr>
                    <a:solidFill>
                      <a:srgbClr val="E7E7E7"/>
                    </a:solidFill>
                  </a:tcPr>
                </a:tc>
                <a:tc>
                  <a:txBody>
                    <a:bodyPr/>
                    <a:lstStyle/>
                    <a:p>
                      <a:pPr marL="0" marR="0" lvl="0" indent="0" algn="l">
                        <a:lnSpc>
                          <a:spcPct val="100000"/>
                        </a:lnSpc>
                        <a:spcBef>
                          <a:spcPts val="0"/>
                        </a:spcBef>
                        <a:spcAft>
                          <a:spcPts val="0"/>
                        </a:spcAft>
                        <a:buNone/>
                      </a:pPr>
                      <a:endParaRPr lang="en-US" sz="900" b="0" i="0" u="none" strike="noStrike" kern="1200" cap="none" spc="0" normalizeH="0" baseline="0" noProof="0" dirty="0">
                        <a:ln>
                          <a:noFill/>
                        </a:ln>
                        <a:solidFill>
                          <a:prstClr val="black"/>
                        </a:solidFill>
                        <a:effectLst/>
                        <a:uLnTx/>
                        <a:uFillTx/>
                        <a:latin typeface="Aptos"/>
                      </a:endParaRPr>
                    </a:p>
                  </a:txBody>
                  <a:tcPr>
                    <a:solidFill>
                      <a:srgbClr val="E7E7E7"/>
                    </a:solidFill>
                  </a:tcPr>
                </a:tc>
                <a:tc>
                  <a:txBody>
                    <a:bodyPr/>
                    <a:lstStyle/>
                    <a:p>
                      <a:r>
                        <a:rPr lang="en-US" sz="900" dirty="0">
                          <a:solidFill>
                            <a:schemeClr val="tx1"/>
                          </a:solidFill>
                        </a:rPr>
                        <a:t>PF</a:t>
                      </a:r>
                    </a:p>
                  </a:txBody>
                  <a:tcP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rgbClr val="FF0000"/>
                          </a:solidFill>
                          <a:latin typeface="Aptos"/>
                        </a:rPr>
                        <a:t>Ineffective</a:t>
                      </a:r>
                      <a:endParaRPr lang="en-US" dirty="0"/>
                    </a:p>
                    <a:p>
                      <a:pPr marL="0" marR="0" lvl="0" indent="0" algn="ctr" defTabSz="914400">
                        <a:lnSpc>
                          <a:spcPct val="100000"/>
                        </a:lnSpc>
                        <a:spcBef>
                          <a:spcPts val="0"/>
                        </a:spcBef>
                        <a:spcAft>
                          <a:spcPts val="0"/>
                        </a:spcAft>
                        <a:buNone/>
                        <a:tabLst/>
                        <a:defRPr/>
                      </a:pPr>
                      <a:endParaRPr lang="en-US" sz="900" b="1" i="0" u="none" strike="noStrike" noProof="0">
                        <a:solidFill>
                          <a:srgbClr val="00B050"/>
                        </a:solidFill>
                        <a:latin typeface="Aptos"/>
                      </a:endParaRPr>
                    </a:p>
                    <a:p>
                      <a:pPr lvl="0" algn="ctr">
                        <a:buNone/>
                      </a:pPr>
                      <a:endParaRPr lang="en-US" sz="900" b="0">
                        <a:solidFill>
                          <a:srgbClr val="FFC000"/>
                        </a:solidFill>
                      </a:endParaRPr>
                    </a:p>
                  </a:txBody>
                  <a:tcPr marL="90000" anchor="ct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chemeClr val="bg1"/>
                          </a:solidFill>
                          <a:latin typeface="Aptos"/>
                        </a:rPr>
                        <a:t>Insufficient Mitigation</a:t>
                      </a:r>
                      <a:endParaRPr lang="en-US" sz="900" b="0" i="0" u="none" strike="noStrike" noProof="0" dirty="0">
                        <a:solidFill>
                          <a:srgbClr val="000000"/>
                        </a:solidFill>
                        <a:latin typeface="Aptos"/>
                      </a:endParaRPr>
                    </a:p>
                    <a:p>
                      <a:pPr lvl="0" algn="ctr">
                        <a:buNone/>
                      </a:pPr>
                      <a:endParaRPr lang="en-US" sz="900" b="1" i="0" u="none" strike="noStrike" noProof="0" dirty="0">
                        <a:solidFill>
                          <a:schemeClr val="bg1"/>
                        </a:solidFill>
                        <a:latin typeface="Aptos"/>
                      </a:endParaRPr>
                    </a:p>
                  </a:txBody>
                  <a:tcPr marL="90000" anchor="ctr">
                    <a:solidFill>
                      <a:srgbClr val="FF0000"/>
                    </a:solidFill>
                  </a:tcPr>
                </a:tc>
                <a:extLst>
                  <a:ext uri="{0D108BD9-81ED-4DB2-BD59-A6C34878D82A}">
                    <a16:rowId xmlns:a16="http://schemas.microsoft.com/office/drawing/2014/main" val="2265128369"/>
                  </a:ext>
                </a:extLst>
              </a:tr>
              <a:tr h="912286">
                <a:tc>
                  <a:txBody>
                    <a:bodyPr/>
                    <a:lstStyle/>
                    <a:p>
                      <a:pPr lvl="0" algn="ctr">
                        <a:buNone/>
                      </a:pPr>
                      <a:r>
                        <a:rPr lang="en-US" sz="900" b="0" i="0" u="none" strike="noStrike" noProof="0" dirty="0">
                          <a:solidFill>
                            <a:srgbClr val="000000"/>
                          </a:solidFill>
                          <a:latin typeface="Aptos"/>
                        </a:rPr>
                        <a:t>T03</a:t>
                      </a:r>
                      <a:endParaRPr lang="en-US" dirty="0"/>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noProof="0" dirty="0"/>
                        <a:t>A malicious insider who already has legitimate access to the PF service codebase or deployment environment copies the environment’s connection string, then uses it to download every tenant’s unencrypted VTT transcripts directly from the public blob endpoint.</a:t>
                      </a:r>
                      <a:endParaRPr lang="en-US" b="0" dirty="0"/>
                    </a:p>
                  </a:txBody>
                  <a:tcPr>
                    <a:solidFill>
                      <a:srgbClr val="E7E7E7"/>
                    </a:solidFill>
                  </a:tcPr>
                </a:tc>
                <a:tc>
                  <a:txBody>
                    <a:bodyPr/>
                    <a:lstStyle/>
                    <a:p>
                      <a:pPr marL="0" lvl="0" indent="0" algn="l">
                        <a:lnSpc>
                          <a:spcPct val="100000"/>
                        </a:lnSpc>
                        <a:spcBef>
                          <a:spcPts val="0"/>
                        </a:spcBef>
                        <a:spcAft>
                          <a:spcPts val="0"/>
                        </a:spcAft>
                        <a:buNone/>
                      </a:pPr>
                      <a:endParaRPr lang="en-US" sz="900" b="0" i="0" u="none" strike="noStrike" kern="1200" cap="none" spc="0" normalizeH="0" baseline="0" noProof="0" dirty="0">
                        <a:ln>
                          <a:noFill/>
                        </a:ln>
                        <a:solidFill>
                          <a:prstClr val="black"/>
                        </a:solidFill>
                        <a:effectLst/>
                        <a:uLnTx/>
                        <a:uFillTx/>
                        <a:latin typeface="Aptos"/>
                      </a:endParaRPr>
                    </a:p>
                  </a:txBody>
                  <a:tcPr>
                    <a:solidFill>
                      <a:srgbClr val="E7E7E7"/>
                    </a:solidFill>
                  </a:tcPr>
                </a:tc>
                <a:tc>
                  <a:txBody>
                    <a:bodyPr/>
                    <a:lstStyle/>
                    <a:p>
                      <a:pPr lvl="0">
                        <a:buNone/>
                      </a:pPr>
                      <a:r>
                        <a:rPr lang="en-US" sz="900" b="0" i="0" u="none" strike="noStrike" noProof="0" dirty="0">
                          <a:solidFill>
                            <a:schemeClr val="tx1"/>
                          </a:solidFill>
                          <a:latin typeface="Aptos"/>
                        </a:rPr>
                        <a:t>PF</a:t>
                      </a:r>
                      <a:endParaRPr lang="en-US" dirty="0"/>
                    </a:p>
                  </a:txBody>
                  <a:tcPr>
                    <a:solidFill>
                      <a:srgbClr val="E7E7E7"/>
                    </a:solidFill>
                  </a:tcPr>
                </a:tc>
                <a:tc>
                  <a:txBody>
                    <a:bodyPr/>
                    <a:lstStyle/>
                    <a:p>
                      <a:pPr lvl="0" algn="ctr">
                        <a:buNone/>
                      </a:pPr>
                      <a:r>
                        <a:rPr lang="en-US" sz="900" b="1" i="0" u="none" strike="noStrike" noProof="0" dirty="0">
                          <a:solidFill>
                            <a:srgbClr val="FF0000"/>
                          </a:solidFill>
                          <a:latin typeface="Aptos"/>
                        </a:rPr>
                        <a:t>Ineffective</a:t>
                      </a:r>
                      <a:endParaRPr lang="en-US" dirty="0"/>
                    </a:p>
                  </a:txBody>
                  <a:tcPr marL="89999" anchor="ct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chemeClr val="bg1"/>
                          </a:solidFill>
                          <a:latin typeface="Aptos"/>
                        </a:rPr>
                        <a:t>Insufficient Mitigation</a:t>
                      </a:r>
                      <a:endParaRPr lang="en-US" sz="900" b="0" i="0" u="none" strike="noStrike" noProof="0" dirty="0">
                        <a:solidFill>
                          <a:srgbClr val="000000"/>
                        </a:solidFill>
                        <a:latin typeface="Aptos"/>
                      </a:endParaRPr>
                    </a:p>
                    <a:p>
                      <a:pPr lvl="0" algn="ctr">
                        <a:buNone/>
                      </a:pPr>
                      <a:endParaRPr lang="en-US" sz="900" b="1" i="0" u="none" strike="noStrike" noProof="0" dirty="0">
                        <a:solidFill>
                          <a:schemeClr val="bg1"/>
                        </a:solidFill>
                        <a:latin typeface="Aptos"/>
                      </a:endParaRPr>
                    </a:p>
                  </a:txBody>
                  <a:tcPr marL="89999" anchor="ctr">
                    <a:solidFill>
                      <a:srgbClr val="FF0000"/>
                    </a:solidFill>
                  </a:tcPr>
                </a:tc>
                <a:extLst>
                  <a:ext uri="{0D108BD9-81ED-4DB2-BD59-A6C34878D82A}">
                    <a16:rowId xmlns:a16="http://schemas.microsoft.com/office/drawing/2014/main" val="3094246816"/>
                  </a:ext>
                </a:extLst>
              </a:tr>
              <a:tr h="912286">
                <a:tc>
                  <a:txBody>
                    <a:bodyPr/>
                    <a:lstStyle/>
                    <a:p>
                      <a:pPr lvl="0" algn="ctr">
                        <a:buNone/>
                      </a:pPr>
                      <a:r>
                        <a:rPr lang="en-US" sz="900" b="0" i="0" u="none" strike="noStrike" noProof="0" dirty="0">
                          <a:solidFill>
                            <a:srgbClr val="000000"/>
                          </a:solidFill>
                          <a:latin typeface="Aptos"/>
                        </a:rPr>
                        <a:t>T04</a:t>
                      </a:r>
                      <a:endParaRPr lang="en-US" dirty="0"/>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noProof="0" dirty="0"/>
                        <a:t>A malicious actor manages to steal the VTT transcripts due to the files not being deleted after a period of time.</a:t>
                      </a:r>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rPr>
                        <a:t>Once the check-in is closed , the transcript from the Blob Storage, however people may forget to close it within a short period of time.</a:t>
                      </a:r>
                      <a:endParaRPr lang="en-US" dirty="0"/>
                    </a:p>
                  </a:txBody>
                  <a:tcPr>
                    <a:solidFill>
                      <a:srgbClr val="E7E7E7"/>
                    </a:solidFill>
                  </a:tcPr>
                </a:tc>
                <a:tc>
                  <a:txBody>
                    <a:bodyPr/>
                    <a:lstStyle/>
                    <a:p>
                      <a:pPr lvl="0">
                        <a:buNone/>
                      </a:pPr>
                      <a:r>
                        <a:rPr lang="en-US" sz="900" b="0" i="0" u="none" strike="noStrike" noProof="0" dirty="0">
                          <a:solidFill>
                            <a:schemeClr val="tx1"/>
                          </a:solidFill>
                          <a:latin typeface="Aptos"/>
                        </a:rPr>
                        <a:t>PF</a:t>
                      </a:r>
                      <a:endParaRPr lang="en-US" dirty="0"/>
                    </a:p>
                  </a:txBody>
                  <a:tcP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rgbClr val="FF0000"/>
                          </a:solidFill>
                          <a:latin typeface="Aptos"/>
                        </a:rPr>
                        <a:t>Ineffective</a:t>
                      </a:r>
                      <a:endParaRPr lang="en-US" sz="900" b="0" i="0" u="none" strike="noStrike" noProof="0" dirty="0">
                        <a:solidFill>
                          <a:srgbClr val="000000"/>
                        </a:solidFill>
                        <a:latin typeface="Aptos"/>
                      </a:endParaRPr>
                    </a:p>
                    <a:p>
                      <a:pPr lvl="0" algn="ctr">
                        <a:buNone/>
                      </a:pPr>
                      <a:endParaRPr lang="en-US" sz="900" b="1" i="0" u="none" strike="noStrike" noProof="0" dirty="0">
                        <a:solidFill>
                          <a:srgbClr val="FF0000"/>
                        </a:solidFill>
                        <a:latin typeface="Aptos"/>
                      </a:endParaRPr>
                    </a:p>
                  </a:txBody>
                  <a:tcPr marL="89999" anchor="ct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chemeClr val="bg1"/>
                          </a:solidFill>
                          <a:latin typeface="Aptos"/>
                        </a:rPr>
                        <a:t>Insufficient Mitigation</a:t>
                      </a:r>
                      <a:endParaRPr lang="en-US" sz="900" b="0" i="0" u="none" strike="noStrike" noProof="0" dirty="0">
                        <a:solidFill>
                          <a:srgbClr val="000000"/>
                        </a:solidFill>
                        <a:latin typeface="Aptos"/>
                      </a:endParaRPr>
                    </a:p>
                    <a:p>
                      <a:pPr lvl="0" algn="ctr">
                        <a:buNone/>
                      </a:pPr>
                      <a:endParaRPr lang="en-US" sz="900" b="1" i="0" u="none" strike="noStrike" noProof="0" dirty="0">
                        <a:solidFill>
                          <a:schemeClr val="bg1"/>
                        </a:solidFill>
                        <a:latin typeface="Aptos"/>
                      </a:endParaRPr>
                    </a:p>
                  </a:txBody>
                  <a:tcPr marL="89999" anchor="ctr">
                    <a:solidFill>
                      <a:srgbClr val="FF0000"/>
                    </a:solidFill>
                  </a:tcPr>
                </a:tc>
                <a:extLst>
                  <a:ext uri="{0D108BD9-81ED-4DB2-BD59-A6C34878D82A}">
                    <a16:rowId xmlns:a16="http://schemas.microsoft.com/office/drawing/2014/main" val="2556221359"/>
                  </a:ext>
                </a:extLst>
              </a:tr>
            </a:tbl>
          </a:graphicData>
        </a:graphic>
      </p:graphicFrame>
      <p:sp>
        <p:nvSpPr>
          <p:cNvPr id="2" name="Rectangle 1">
            <a:extLst>
              <a:ext uri="{FF2B5EF4-FFF2-40B4-BE49-F238E27FC236}">
                <a16:creationId xmlns:a16="http://schemas.microsoft.com/office/drawing/2014/main" id="{7BFF3E44-4639-971E-B6FA-4CCDF6D646DD}"/>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sp>
        <p:nvSpPr>
          <p:cNvPr id="3" name="Rectangle 2">
            <a:extLst>
              <a:ext uri="{FF2B5EF4-FFF2-40B4-BE49-F238E27FC236}">
                <a16:creationId xmlns:a16="http://schemas.microsoft.com/office/drawing/2014/main" id="{EA53FBC4-CF26-E42C-BF6D-8D00DF4AB528}"/>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Tree>
    <p:extLst>
      <p:ext uri="{BB962C8B-B14F-4D97-AF65-F5344CB8AC3E}">
        <p14:creationId xmlns:p14="http://schemas.microsoft.com/office/powerpoint/2010/main" val="350693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E2AA-E1DD-2BA0-D489-A927561349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29340A1-626A-CD48-9864-8ED5FDF9CFF2}"/>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Control Weaknesses</a:t>
            </a:r>
          </a:p>
        </p:txBody>
      </p:sp>
      <p:sp>
        <p:nvSpPr>
          <p:cNvPr id="3" name="Rectangle 2">
            <a:extLst>
              <a:ext uri="{FF2B5EF4-FFF2-40B4-BE49-F238E27FC236}">
                <a16:creationId xmlns:a16="http://schemas.microsoft.com/office/drawing/2014/main" id="{5FAA379E-CC0F-F217-5F34-9AFDEFF9D460}"/>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graphicFrame>
        <p:nvGraphicFramePr>
          <p:cNvPr id="4" name="Table 3">
            <a:extLst>
              <a:ext uri="{FF2B5EF4-FFF2-40B4-BE49-F238E27FC236}">
                <a16:creationId xmlns:a16="http://schemas.microsoft.com/office/drawing/2014/main" id="{502C087B-8E87-FA5D-A900-BCF2D22657BE}"/>
              </a:ext>
            </a:extLst>
          </p:cNvPr>
          <p:cNvGraphicFramePr>
            <a:graphicFrameLocks noGrp="1"/>
          </p:cNvGraphicFramePr>
          <p:nvPr>
            <p:extLst>
              <p:ext uri="{D42A27DB-BD31-4B8C-83A1-F6EECF244321}">
                <p14:modId xmlns:p14="http://schemas.microsoft.com/office/powerpoint/2010/main" val="2455572355"/>
              </p:ext>
            </p:extLst>
          </p:nvPr>
        </p:nvGraphicFramePr>
        <p:xfrm>
          <a:off x="103860" y="943636"/>
          <a:ext cx="11965703" cy="1112520"/>
        </p:xfrm>
        <a:graphic>
          <a:graphicData uri="http://schemas.openxmlformats.org/drawingml/2006/table">
            <a:tbl>
              <a:tblPr firstRow="1" bandRow="1">
                <a:tableStyleId>{073A0DAA-6AF3-43AB-8588-CEC1D06C72B9}</a:tableStyleId>
              </a:tblPr>
              <a:tblGrid>
                <a:gridCol w="718744">
                  <a:extLst>
                    <a:ext uri="{9D8B030D-6E8A-4147-A177-3AD203B41FA5}">
                      <a16:colId xmlns:a16="http://schemas.microsoft.com/office/drawing/2014/main" val="2702742516"/>
                    </a:ext>
                  </a:extLst>
                </a:gridCol>
                <a:gridCol w="3291070">
                  <a:extLst>
                    <a:ext uri="{9D8B030D-6E8A-4147-A177-3AD203B41FA5}">
                      <a16:colId xmlns:a16="http://schemas.microsoft.com/office/drawing/2014/main" val="3437026051"/>
                    </a:ext>
                  </a:extLst>
                </a:gridCol>
                <a:gridCol w="3291070">
                  <a:extLst>
                    <a:ext uri="{9D8B030D-6E8A-4147-A177-3AD203B41FA5}">
                      <a16:colId xmlns:a16="http://schemas.microsoft.com/office/drawing/2014/main" val="358841587"/>
                    </a:ext>
                  </a:extLst>
                </a:gridCol>
                <a:gridCol w="4664819">
                  <a:extLst>
                    <a:ext uri="{9D8B030D-6E8A-4147-A177-3AD203B41FA5}">
                      <a16:colId xmlns:a16="http://schemas.microsoft.com/office/drawing/2014/main" val="1235015917"/>
                    </a:ext>
                  </a:extLst>
                </a:gridCol>
              </a:tblGrid>
              <a:tr h="370840">
                <a:tc>
                  <a:txBody>
                    <a:bodyPr/>
                    <a:lstStyle/>
                    <a:p>
                      <a:pPr algn="ctr"/>
                      <a:r>
                        <a:rPr lang="en-US" sz="900"/>
                        <a:t>Action Ref.</a:t>
                      </a:r>
                    </a:p>
                  </a:txBody>
                  <a:tcPr marL="90000" anchor="ctr">
                    <a:solidFill>
                      <a:srgbClr val="0070C0"/>
                    </a:solidFill>
                  </a:tcPr>
                </a:tc>
                <a:tc>
                  <a:txBody>
                    <a:bodyPr/>
                    <a:lstStyle/>
                    <a:p>
                      <a:r>
                        <a:rPr lang="en-US" sz="900"/>
                        <a:t>Control Weakness</a:t>
                      </a:r>
                    </a:p>
                  </a:txBody>
                  <a:tcPr marL="90000" anchor="ctr">
                    <a:solidFill>
                      <a:srgbClr val="0070C0"/>
                    </a:solidFill>
                  </a:tcPr>
                </a:tc>
                <a:tc>
                  <a:txBody>
                    <a:bodyPr/>
                    <a:lstStyle/>
                    <a:p>
                      <a:r>
                        <a:rPr lang="en-US" sz="900"/>
                        <a:t>Threat</a:t>
                      </a:r>
                    </a:p>
                  </a:txBody>
                  <a:tcPr marL="90000" anchor="ctr">
                    <a:solidFill>
                      <a:srgbClr val="0070C0"/>
                    </a:solidFill>
                  </a:tcPr>
                </a:tc>
                <a:tc>
                  <a:txBody>
                    <a:bodyPr/>
                    <a:lstStyle/>
                    <a:p>
                      <a:pPr algn="l"/>
                      <a:r>
                        <a:rPr lang="en-US" sz="900"/>
                        <a:t>Recommendation</a:t>
                      </a:r>
                    </a:p>
                  </a:txBody>
                  <a:tcPr marL="90000" anchor="ctr">
                    <a:solidFill>
                      <a:srgbClr val="0070C0"/>
                    </a:solidFill>
                  </a:tcPr>
                </a:tc>
                <a:extLst>
                  <a:ext uri="{0D108BD9-81ED-4DB2-BD59-A6C34878D82A}">
                    <a16:rowId xmlns:a16="http://schemas.microsoft.com/office/drawing/2014/main" val="859701211"/>
                  </a:ext>
                </a:extLst>
              </a:tr>
              <a:tr h="741680">
                <a:tc>
                  <a:txBody>
                    <a:bodyPr/>
                    <a:lstStyle/>
                    <a:p>
                      <a:pPr algn="ctr"/>
                      <a:r>
                        <a:rPr lang="en-US" sz="900"/>
                        <a:t>A01</a:t>
                      </a:r>
                    </a:p>
                  </a:txBody>
                  <a:tcPr>
                    <a:solidFill>
                      <a:srgbClr val="CBCBCB"/>
                    </a:solidFill>
                  </a:tcPr>
                </a:tc>
                <a:tc>
                  <a:txBody>
                    <a:bodyPr/>
                    <a:lstStyle/>
                    <a:p>
                      <a:pPr lvl="0">
                        <a:buNone/>
                      </a:pPr>
                      <a:endParaRPr lang="en-US" sz="900" b="0" i="0" u="none" strike="noStrike" noProof="0">
                        <a:solidFill>
                          <a:srgbClr val="000000"/>
                        </a:solidFill>
                        <a:latin typeface="Aptos"/>
                      </a:endParaRPr>
                    </a:p>
                  </a:txBody>
                  <a:tcPr>
                    <a:solidFill>
                      <a:srgbClr val="CBCBCB"/>
                    </a:solidFill>
                  </a:tcPr>
                </a:tc>
                <a:tc>
                  <a:txBody>
                    <a:bodyPr/>
                    <a:lstStyle/>
                    <a:p>
                      <a:pPr marL="0" marR="0" lvl="0" indent="0" algn="l">
                        <a:lnSpc>
                          <a:spcPct val="100000"/>
                        </a:lnSpc>
                        <a:spcBef>
                          <a:spcPts val="0"/>
                        </a:spcBef>
                        <a:spcAft>
                          <a:spcPts val="0"/>
                        </a:spcAft>
                        <a:buNone/>
                      </a:pPr>
                      <a:endParaRPr lang="en-US"/>
                    </a:p>
                  </a:txBody>
                  <a:tcPr>
                    <a:solidFill>
                      <a:srgbClr val="CBCBCB"/>
                    </a:solidFill>
                  </a:tcPr>
                </a:tc>
                <a:tc>
                  <a:txBody>
                    <a:bodyPr/>
                    <a:lstStyle/>
                    <a:p>
                      <a:pPr lvl="0" algn="l">
                        <a:buNone/>
                      </a:pPr>
                      <a:endParaRPr lang="en-US" sz="900" b="0" i="0" u="none" strike="noStrike" noProof="0">
                        <a:latin typeface="Aptos"/>
                      </a:endParaRPr>
                    </a:p>
                  </a:txBody>
                  <a:tcPr>
                    <a:solidFill>
                      <a:srgbClr val="CBCBCB"/>
                    </a:solidFill>
                  </a:tcPr>
                </a:tc>
                <a:extLst>
                  <a:ext uri="{0D108BD9-81ED-4DB2-BD59-A6C34878D82A}">
                    <a16:rowId xmlns:a16="http://schemas.microsoft.com/office/drawing/2014/main" val="2730270144"/>
                  </a:ext>
                </a:extLst>
              </a:tr>
            </a:tbl>
          </a:graphicData>
        </a:graphic>
      </p:graphicFrame>
    </p:spTree>
    <p:extLst>
      <p:ext uri="{BB962C8B-B14F-4D97-AF65-F5344CB8AC3E}">
        <p14:creationId xmlns:p14="http://schemas.microsoft.com/office/powerpoint/2010/main" val="157326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SharedContentType xmlns="Microsoft.SharePoint.Taxonomy.ContentTypeSync" SourceId="579e37e5-6ca9-4914-9869-0a44eb770c83" ContentTypeId="0x01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AFF6D4-7C59-4E87-8E83-BDA9DB95A942}">
  <ds:schemaRefs>
    <ds:schemaRef ds:uri="Microsoft.SharePoint.Taxonomy.ContentTypeSync"/>
  </ds:schemaRefs>
</ds:datastoreItem>
</file>

<file path=customXml/itemProps2.xml><?xml version="1.0" encoding="utf-8"?>
<ds:datastoreItem xmlns:ds="http://schemas.openxmlformats.org/officeDocument/2006/customXml" ds:itemID="{6A502170-62E5-48AC-A230-D5258CEF5F69}">
  <ds:schemaRefs>
    <ds:schemaRef ds:uri="http://schemas.microsoft.com/sharepoint/v3/contenttype/forms"/>
  </ds:schemaRefs>
</ds:datastoreItem>
</file>

<file path=customXml/itemProps3.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260</Words>
  <Application>Microsoft Office PowerPoint</Application>
  <PresentationFormat>Widescreen</PresentationFormat>
  <Paragraphs>72</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David Biayna Neal</cp:lastModifiedBy>
  <cp:revision>236</cp:revision>
  <dcterms:created xsi:type="dcterms:W3CDTF">2024-07-23T08:25:53Z</dcterms:created>
  <dcterms:modified xsi:type="dcterms:W3CDTF">2025-08-11T12:14:01Z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2025-04-11T11:10:09Z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0d9cd071-11dd-43b5-a659-9f8e08589441</vt:lpwstr>
  </property>
  <property fmtid="{D5CDD505-2E9C-101B-9397-08002B2CF9AE}" pid="8" name="MSIP_Label_15091220-ffb5-410a-8fef-e0ac67fe4ab3_ContentBits">
    <vt:lpwstr>0</vt:lpwstr>
  </property>
  <property fmtid="{D5CDD505-2E9C-101B-9397-08002B2CF9AE}" pid="9" name="MSIP_Label_15091220-ffb5-410a-8fef-e0ac67fe4ab3_Tag">
    <vt:lpwstr>10, 0, 1, 1</vt:lpwstr>
  </property>
</Properties>
</file>