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F1FDF6B-455A-2C46-4E14-2DF4EC2495CA}" v="6" dt="2025-06-02T15:06:33.392"/>
    <p1510:client id="{7720874E-BBC5-17D7-C686-DD7FCB10E721}" v="34" dt="2025-06-02T14:44:51.4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dirty="0"/>
          </a:p>
          <a:p>
            <a:pPr marL="90170"/>
            <a:endParaRPr lang="en-US" sz="3600" b="1" dirty="0"/>
          </a:p>
          <a:p>
            <a:pPr marL="90170">
              <a:spcAft>
                <a:spcPts val="1200"/>
              </a:spcAft>
            </a:pPr>
            <a:r>
              <a:rPr lang="en-US" sz="4000" b="1" dirty="0"/>
              <a:t>Cyber Security Threat Model</a:t>
            </a:r>
          </a:p>
          <a:p>
            <a:pPr marL="90170"/>
            <a:r>
              <a:rPr lang="en-US" sz="2400" dirty="0">
                <a:solidFill>
                  <a:srgbClr val="C00000"/>
                </a:solidFill>
              </a:rPr>
              <a:t>Research Databricks Workspace</a:t>
            </a:r>
          </a:p>
          <a:p>
            <a:pPr marL="90170"/>
            <a:endParaRPr lang="en-US" sz="2400" b="1" dirty="0"/>
          </a:p>
          <a:p>
            <a:pPr marL="90170"/>
            <a:r>
              <a:rPr lang="en-US" sz="1400" dirty="0"/>
              <a:t>April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endParaRPr lang="en-GB" sz="1000" dirty="0">
              <a:solidFill>
                <a:srgbClr val="242424"/>
              </a:solidFill>
              <a:ea typeface="+mn-lt"/>
              <a:cs typeface="+mn-lt"/>
            </a:endParaRPr>
          </a:p>
          <a:p>
            <a:r>
              <a:rPr lang="en-GB" sz="1100" dirty="0">
                <a:solidFill>
                  <a:schemeClr val="tx1"/>
                </a:solidFill>
                <a:ea typeface="+mn-lt"/>
                <a:cs typeface="+mn-lt"/>
              </a:rPr>
              <a:t>This proposal outlines the creation of a dedicated workspace for research activities using analytics and machine learning. The workspace will remain separate from day-to-day business systems, with researchers only able to access production data in a safe, anonymised format.</a:t>
            </a:r>
            <a:endParaRPr lang="en-GB" dirty="0">
              <a:solidFill>
                <a:schemeClr val="tx1"/>
              </a:solidFill>
            </a:endParaRPr>
          </a:p>
          <a:p>
            <a:r>
              <a:rPr lang="en-GB" sz="1100" dirty="0">
                <a:solidFill>
                  <a:schemeClr val="tx1"/>
                </a:solidFill>
                <a:ea typeface="+mn-lt"/>
                <a:cs typeface="+mn-lt"/>
              </a:rPr>
              <a:t>The setup reduces risk by limiting access, ensuring sensitive data is not directly exposed, and keeping research activities isolated. Measures are in place to prevent misuse of data, whether by external attackers or individuals within the research team. Data access will be carefully managed, and any information used in research will go through checks to make sure personal details cannot be identified.</a:t>
            </a:r>
            <a:endParaRPr lang="en-GB">
              <a:solidFill>
                <a:schemeClr val="tx1"/>
              </a:solidFill>
            </a:endParaRPr>
          </a:p>
          <a:p>
            <a:r>
              <a:rPr lang="en-GB" sz="1100" dirty="0">
                <a:solidFill>
                  <a:schemeClr val="tx1"/>
                </a:solidFill>
                <a:ea typeface="+mn-lt"/>
                <a:cs typeface="+mn-lt"/>
              </a:rPr>
              <a:t>Overall, the proposed approach provides a secure and well-controlled environment that supports innovation without putting business systems or sensitive data at risk.</a:t>
            </a:r>
            <a:endParaRPr lang="en-GB" dirty="0">
              <a:solidFill>
                <a:schemeClr val="tx1"/>
              </a:solidFill>
            </a:endParaRPr>
          </a:p>
          <a:p>
            <a:pPr marL="182245">
              <a:spcBef>
                <a:spcPts val="600"/>
              </a:spcBef>
              <a:spcAft>
                <a:spcPts val="600"/>
              </a:spcAft>
            </a:pPr>
            <a:endParaRPr lang="en-GB" sz="1100" dirty="0">
              <a:solidFill>
                <a:schemeClr val="tx1"/>
              </a:solidFill>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Low</a:t>
            </a:r>
            <a:endParaRPr lang="en-US" dirty="0"/>
          </a:p>
          <a:p>
            <a:pPr algn="ctr"/>
            <a:r>
              <a:rPr lang="en-US" sz="1600" b="1" dirty="0"/>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900" dirty="0">
                <a:solidFill>
                  <a:schemeClr val="tx1"/>
                </a:solidFill>
              </a:rPr>
              <a:t>Research Data Bricks Workspace</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dirty="0">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Cloud Infrastructure Architect</a:t>
            </a: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Mark Bowler</a:t>
            </a:r>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Analytics Solutions Architect</a:t>
            </a: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Andy Skinner</a:t>
            </a:r>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Cyber Azure Specialist</a:t>
            </a: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Harry Roe</a:t>
            </a: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rPr>
              <a:t>This proposal aims to create a separate Databricks workspace for research activities involving analytics and machine learning. It enables controlled, indirect access to production data via anonymised views, maintains separation from business-as-usual operations.</a:t>
            </a: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rPr>
              <a:t>The scope covers the deployment of a dedicated Databricks research workspace to review anonymised production data.</a:t>
            </a:r>
            <a:endParaRPr lang="en-US" sz="1000" dirty="0">
              <a:solidFill>
                <a:schemeClr val="tx1"/>
              </a:solidFill>
              <a:ea typeface="+mn-lt"/>
              <a:cs typeface="+mn-lt"/>
            </a:endParaRP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ea typeface="+mn-lt"/>
                <a:cs typeface="+mn-lt"/>
              </a:rPr>
              <a:t>The overall risk impact is assessed as </a:t>
            </a:r>
            <a:r>
              <a:rPr lang="en-US" sz="1000" b="1" dirty="0">
                <a:solidFill>
                  <a:schemeClr val="tx1"/>
                </a:solidFill>
                <a:ea typeface="+mn-lt"/>
                <a:cs typeface="+mn-lt"/>
              </a:rPr>
              <a:t>low</a:t>
            </a:r>
            <a:r>
              <a:rPr lang="en-US" sz="1000" dirty="0">
                <a:solidFill>
                  <a:schemeClr val="tx1"/>
                </a:solidFill>
                <a:ea typeface="+mn-lt"/>
                <a:cs typeface="+mn-lt"/>
              </a:rPr>
              <a:t>, due to strong controls, clear separation from core systems, and safeguards against data exposure.</a:t>
            </a:r>
            <a:endParaRPr lang="en-US" dirty="0">
              <a:solidFill>
                <a:schemeClr val="tx1"/>
              </a:solidFill>
            </a:endParaRP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rgbClr val="00B050"/>
                </a:solidFill>
              </a:rPr>
              <a:t>Low</a:t>
            </a:r>
            <a:endParaRPr lang="en-US" dirty="0">
              <a:solidFill>
                <a:srgbClr val="00B050"/>
              </a:solidFill>
            </a:endParaRPr>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16/04/2025	</a:t>
            </a:r>
            <a:endParaRPr lang="en-US" dirty="0"/>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24/04/2025</a:t>
            </a:r>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25/04/2025</a:t>
            </a:r>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dirty="0">
                <a:solidFill>
                  <a:schemeClr val="tx1"/>
                </a:solidFill>
              </a:rPr>
              <a:t>Cyber Security Threat Model	Sensitive</a:t>
            </a:r>
          </a:p>
        </p:txBody>
      </p:sp>
      <p:sp>
        <p:nvSpPr>
          <p:cNvPr id="40" name="Rectangle 39">
            <a:extLst>
              <a:ext uri="{FF2B5EF4-FFF2-40B4-BE49-F238E27FC236}">
                <a16:creationId xmlns:a16="http://schemas.microsoft.com/office/drawing/2014/main" id="{9078C6DC-A451-1D90-0B4A-A9ED3C910E93}"/>
              </a:ext>
            </a:extLst>
          </p:cNvPr>
          <p:cNvSpPr/>
          <p:nvPr/>
        </p:nvSpPr>
        <p:spPr>
          <a:xfrm>
            <a:off x="223784" y="995110"/>
            <a:ext cx="11448217" cy="5504013"/>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dirty="0"/>
          </a:p>
        </p:txBody>
      </p:sp>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9" name="Rectangle 98">
            <a:extLst>
              <a:ext uri="{FF2B5EF4-FFF2-40B4-BE49-F238E27FC236}">
                <a16:creationId xmlns:a16="http://schemas.microsoft.com/office/drawing/2014/main" id="{90887FF1-C7AB-E7C9-F9BA-979C60119C6A}"/>
              </a:ext>
            </a:extLst>
          </p:cNvPr>
          <p:cNvSpPr/>
          <p:nvPr/>
        </p:nvSpPr>
        <p:spPr>
          <a:xfrm>
            <a:off x="2807772" y="1906777"/>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T01</a:t>
            </a:r>
          </a:p>
        </p:txBody>
      </p:sp>
      <p:sp>
        <p:nvSpPr>
          <p:cNvPr id="116" name="TextBox 115">
            <a:extLst>
              <a:ext uri="{FF2B5EF4-FFF2-40B4-BE49-F238E27FC236}">
                <a16:creationId xmlns:a16="http://schemas.microsoft.com/office/drawing/2014/main" id="{57382DFF-B889-140D-00B9-F71426A0EAE5}"/>
              </a:ext>
            </a:extLst>
          </p:cNvPr>
          <p:cNvSpPr txBox="1"/>
          <p:nvPr/>
        </p:nvSpPr>
        <p:spPr>
          <a:xfrm>
            <a:off x="417958" y="3800416"/>
            <a:ext cx="1129114" cy="553998"/>
          </a:xfrm>
          <a:prstGeom prst="rect">
            <a:avLst/>
          </a:prstGeom>
          <a:noFill/>
        </p:spPr>
        <p:txBody>
          <a:bodyPr wrap="square" lIns="91440" tIns="45720" rIns="91440" bIns="45720" rtlCol="0" anchor="t">
            <a:spAutoFit/>
          </a:bodyPr>
          <a:lstStyle/>
          <a:p>
            <a:r>
              <a:rPr lang="en-GB" sz="1000" dirty="0"/>
              <a:t>Project </a:t>
            </a:r>
            <a:r>
              <a:rPr lang="en-GB" sz="1000" dirty="0" err="1"/>
              <a:t>Catalogs</a:t>
            </a:r>
            <a:r>
              <a:rPr lang="en-GB" sz="1000" dirty="0"/>
              <a:t> / Anonymised Views</a:t>
            </a:r>
          </a:p>
        </p:txBody>
      </p:sp>
      <p:cxnSp>
        <p:nvCxnSpPr>
          <p:cNvPr id="21" name="Connector: Curved 20">
            <a:extLst>
              <a:ext uri="{FF2B5EF4-FFF2-40B4-BE49-F238E27FC236}">
                <a16:creationId xmlns:a16="http://schemas.microsoft.com/office/drawing/2014/main" id="{38EA644D-56DC-735A-73A0-28FA54C6BA62}"/>
              </a:ext>
            </a:extLst>
          </p:cNvPr>
          <p:cNvCxnSpPr>
            <a:cxnSpLocks/>
          </p:cNvCxnSpPr>
          <p:nvPr/>
        </p:nvCxnSpPr>
        <p:spPr>
          <a:xfrm flipH="1">
            <a:off x="6057753" y="3544955"/>
            <a:ext cx="2836036" cy="905588"/>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76BEB1B6-FEDA-1B90-70DB-5AB2FF331799}"/>
              </a:ext>
            </a:extLst>
          </p:cNvPr>
          <p:cNvCxnSpPr>
            <a:cxnSpLocks/>
            <a:stCxn id="34" idx="2"/>
            <a:endCxn id="35" idx="0"/>
          </p:cNvCxnSpPr>
          <p:nvPr/>
        </p:nvCxnSpPr>
        <p:spPr>
          <a:xfrm rot="5400000">
            <a:off x="1636692" y="3143655"/>
            <a:ext cx="720427" cy="29412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45B02E00-1553-0410-2D9E-1011522C1D79}"/>
              </a:ext>
            </a:extLst>
          </p:cNvPr>
          <p:cNvSpPr txBox="1"/>
          <p:nvPr/>
        </p:nvSpPr>
        <p:spPr>
          <a:xfrm>
            <a:off x="8606962" y="4062619"/>
            <a:ext cx="123399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t>MHR Researcher</a:t>
            </a:r>
            <a:endParaRPr lang="en-US" dirty="0"/>
          </a:p>
        </p:txBody>
      </p:sp>
      <p:pic>
        <p:nvPicPr>
          <p:cNvPr id="4" name="Graphic 7" descr="Crown with solid fill">
            <a:extLst>
              <a:ext uri="{FF2B5EF4-FFF2-40B4-BE49-F238E27FC236}">
                <a16:creationId xmlns:a16="http://schemas.microsoft.com/office/drawing/2014/main" id="{FD387343-E6D3-AD50-FBE2-ECA388FFF7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36031" y="1972605"/>
            <a:ext cx="346590" cy="346590"/>
          </a:xfrm>
          <a:prstGeom prst="rect">
            <a:avLst/>
          </a:prstGeom>
        </p:spPr>
      </p:pic>
      <p:pic>
        <p:nvPicPr>
          <p:cNvPr id="6" name="Graphic 5" descr="Confused person outline">
            <a:extLst>
              <a:ext uri="{FF2B5EF4-FFF2-40B4-BE49-F238E27FC236}">
                <a16:creationId xmlns:a16="http://schemas.microsoft.com/office/drawing/2014/main" id="{52E69008-E9C1-8C61-45D4-74D7FCD5453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61302" y="3086823"/>
            <a:ext cx="914400" cy="914400"/>
          </a:xfrm>
          <a:prstGeom prst="rect">
            <a:avLst/>
          </a:prstGeom>
        </p:spPr>
      </p:pic>
      <p:sp>
        <p:nvSpPr>
          <p:cNvPr id="13" name="TextBox 12">
            <a:extLst>
              <a:ext uri="{FF2B5EF4-FFF2-40B4-BE49-F238E27FC236}">
                <a16:creationId xmlns:a16="http://schemas.microsoft.com/office/drawing/2014/main" id="{C015B209-3680-9E27-C402-C3F968D575C5}"/>
              </a:ext>
            </a:extLst>
          </p:cNvPr>
          <p:cNvSpPr txBox="1"/>
          <p:nvPr/>
        </p:nvSpPr>
        <p:spPr>
          <a:xfrm>
            <a:off x="321278" y="1343396"/>
            <a:ext cx="3019251" cy="246221"/>
          </a:xfrm>
          <a:prstGeom prst="rect">
            <a:avLst/>
          </a:prstGeom>
          <a:noFill/>
        </p:spPr>
        <p:txBody>
          <a:bodyPr wrap="square" rtlCol="0">
            <a:spAutoFit/>
          </a:bodyPr>
          <a:lstStyle/>
          <a:p>
            <a:r>
              <a:rPr lang="en-GB" sz="1000" b="1" dirty="0"/>
              <a:t>Production Databricks Account / Unity </a:t>
            </a:r>
            <a:r>
              <a:rPr lang="en-GB" sz="1000" b="1" dirty="0" err="1"/>
              <a:t>Catalog</a:t>
            </a:r>
            <a:endParaRPr lang="en-GB" sz="1000" b="1" dirty="0"/>
          </a:p>
        </p:txBody>
      </p:sp>
      <p:sp>
        <p:nvSpPr>
          <p:cNvPr id="16" name="TextBox 15">
            <a:extLst>
              <a:ext uri="{FF2B5EF4-FFF2-40B4-BE49-F238E27FC236}">
                <a16:creationId xmlns:a16="http://schemas.microsoft.com/office/drawing/2014/main" id="{765C4A0C-823E-E6DA-36D5-B7136FC21890}"/>
              </a:ext>
            </a:extLst>
          </p:cNvPr>
          <p:cNvSpPr txBox="1"/>
          <p:nvPr/>
        </p:nvSpPr>
        <p:spPr>
          <a:xfrm>
            <a:off x="266810" y="1041418"/>
            <a:ext cx="1639318" cy="246221"/>
          </a:xfrm>
          <a:prstGeom prst="rect">
            <a:avLst/>
          </a:prstGeom>
          <a:noFill/>
        </p:spPr>
        <p:txBody>
          <a:bodyPr wrap="square" rtlCol="0">
            <a:spAutoFit/>
          </a:bodyPr>
          <a:lstStyle/>
          <a:p>
            <a:r>
              <a:rPr lang="en-GB" sz="1000" b="1" dirty="0"/>
              <a:t>Azure</a:t>
            </a:r>
          </a:p>
        </p:txBody>
      </p:sp>
      <p:sp>
        <p:nvSpPr>
          <p:cNvPr id="17" name="Rectangle 16">
            <a:extLst>
              <a:ext uri="{FF2B5EF4-FFF2-40B4-BE49-F238E27FC236}">
                <a16:creationId xmlns:a16="http://schemas.microsoft.com/office/drawing/2014/main" id="{43926B33-9427-586B-28A8-C42D18B8E03E}"/>
              </a:ext>
            </a:extLst>
          </p:cNvPr>
          <p:cNvSpPr/>
          <p:nvPr/>
        </p:nvSpPr>
        <p:spPr>
          <a:xfrm>
            <a:off x="341608" y="1287638"/>
            <a:ext cx="6011616" cy="5103329"/>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endParaRPr lang="en-US" sz="1000" dirty="0">
              <a:solidFill>
                <a:schemeClr val="tx1"/>
              </a:solidFill>
            </a:endParaRPr>
          </a:p>
        </p:txBody>
      </p:sp>
      <p:sp>
        <p:nvSpPr>
          <p:cNvPr id="18" name="Rectangle 17">
            <a:extLst>
              <a:ext uri="{FF2B5EF4-FFF2-40B4-BE49-F238E27FC236}">
                <a16:creationId xmlns:a16="http://schemas.microsoft.com/office/drawing/2014/main" id="{6E1C7A33-3E03-522C-A932-2566A9AA9120}"/>
              </a:ext>
            </a:extLst>
          </p:cNvPr>
          <p:cNvSpPr/>
          <p:nvPr/>
        </p:nvSpPr>
        <p:spPr>
          <a:xfrm>
            <a:off x="452938" y="1645374"/>
            <a:ext cx="5751809" cy="1430078"/>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endParaRPr lang="en-US" sz="1000" dirty="0">
              <a:solidFill>
                <a:schemeClr val="tx1"/>
              </a:solidFill>
            </a:endParaRPr>
          </a:p>
        </p:txBody>
      </p:sp>
      <p:sp>
        <p:nvSpPr>
          <p:cNvPr id="19" name="Rectangle 18">
            <a:extLst>
              <a:ext uri="{FF2B5EF4-FFF2-40B4-BE49-F238E27FC236}">
                <a16:creationId xmlns:a16="http://schemas.microsoft.com/office/drawing/2014/main" id="{A36D0248-90BA-EDAC-1B69-346B4C81DB2E}"/>
              </a:ext>
            </a:extLst>
          </p:cNvPr>
          <p:cNvSpPr/>
          <p:nvPr/>
        </p:nvSpPr>
        <p:spPr>
          <a:xfrm>
            <a:off x="451779" y="3186853"/>
            <a:ext cx="5751809" cy="3105792"/>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endParaRPr lang="en-US" sz="1000" dirty="0">
              <a:solidFill>
                <a:schemeClr val="tx1"/>
              </a:solidFill>
            </a:endParaRPr>
          </a:p>
        </p:txBody>
      </p:sp>
      <p:sp>
        <p:nvSpPr>
          <p:cNvPr id="20" name="TextBox 19">
            <a:extLst>
              <a:ext uri="{FF2B5EF4-FFF2-40B4-BE49-F238E27FC236}">
                <a16:creationId xmlns:a16="http://schemas.microsoft.com/office/drawing/2014/main" id="{68AB2762-E994-3950-B646-03A2D0063B39}"/>
              </a:ext>
            </a:extLst>
          </p:cNvPr>
          <p:cNvSpPr txBox="1"/>
          <p:nvPr/>
        </p:nvSpPr>
        <p:spPr>
          <a:xfrm>
            <a:off x="420953" y="1700282"/>
            <a:ext cx="2760448" cy="246221"/>
          </a:xfrm>
          <a:prstGeom prst="rect">
            <a:avLst/>
          </a:prstGeom>
          <a:noFill/>
        </p:spPr>
        <p:txBody>
          <a:bodyPr wrap="square" rtlCol="0">
            <a:spAutoFit/>
          </a:bodyPr>
          <a:lstStyle/>
          <a:p>
            <a:r>
              <a:rPr lang="en-GB" sz="1000" b="1" dirty="0"/>
              <a:t>Production Databricks Workspace</a:t>
            </a:r>
          </a:p>
        </p:txBody>
      </p:sp>
      <p:sp>
        <p:nvSpPr>
          <p:cNvPr id="24" name="TextBox 23">
            <a:extLst>
              <a:ext uri="{FF2B5EF4-FFF2-40B4-BE49-F238E27FC236}">
                <a16:creationId xmlns:a16="http://schemas.microsoft.com/office/drawing/2014/main" id="{41B0B975-315D-2766-43FB-6755E4E53F04}"/>
              </a:ext>
            </a:extLst>
          </p:cNvPr>
          <p:cNvSpPr txBox="1"/>
          <p:nvPr/>
        </p:nvSpPr>
        <p:spPr>
          <a:xfrm>
            <a:off x="3433731" y="3199782"/>
            <a:ext cx="2760448" cy="246221"/>
          </a:xfrm>
          <a:prstGeom prst="rect">
            <a:avLst/>
          </a:prstGeom>
          <a:noFill/>
        </p:spPr>
        <p:txBody>
          <a:bodyPr wrap="square" rtlCol="0">
            <a:spAutoFit/>
          </a:bodyPr>
          <a:lstStyle/>
          <a:p>
            <a:r>
              <a:rPr lang="en-GB" sz="1000" b="1" dirty="0"/>
              <a:t>Production Research Databricks Workspace</a:t>
            </a:r>
          </a:p>
        </p:txBody>
      </p:sp>
      <p:pic>
        <p:nvPicPr>
          <p:cNvPr id="34" name="Graphic 33" descr="Database with solid fill">
            <a:extLst>
              <a:ext uri="{FF2B5EF4-FFF2-40B4-BE49-F238E27FC236}">
                <a16:creationId xmlns:a16="http://schemas.microsoft.com/office/drawing/2014/main" id="{598B29F6-BB8C-591D-3E16-3B2F11D5E93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86765" y="2016102"/>
            <a:ext cx="914400" cy="914400"/>
          </a:xfrm>
          <a:prstGeom prst="rect">
            <a:avLst/>
          </a:prstGeom>
        </p:spPr>
      </p:pic>
      <p:pic>
        <p:nvPicPr>
          <p:cNvPr id="35" name="Graphic 34" descr="Database with solid fill">
            <a:extLst>
              <a:ext uri="{FF2B5EF4-FFF2-40B4-BE49-F238E27FC236}">
                <a16:creationId xmlns:a16="http://schemas.microsoft.com/office/drawing/2014/main" id="{4F423DBC-240F-2002-D13A-93DFCB6CB0E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00114" y="3650929"/>
            <a:ext cx="1099462" cy="931374"/>
          </a:xfrm>
          <a:prstGeom prst="rect">
            <a:avLst/>
          </a:prstGeom>
        </p:spPr>
      </p:pic>
      <p:pic>
        <p:nvPicPr>
          <p:cNvPr id="36" name="Graphic 35" descr="Database with solid fill">
            <a:extLst>
              <a:ext uri="{FF2B5EF4-FFF2-40B4-BE49-F238E27FC236}">
                <a16:creationId xmlns:a16="http://schemas.microsoft.com/office/drawing/2014/main" id="{138649D2-68EA-43E0-0D23-6CCE3B1761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313550" y="4891169"/>
            <a:ext cx="1099461" cy="1099461"/>
          </a:xfrm>
          <a:prstGeom prst="rect">
            <a:avLst/>
          </a:prstGeom>
        </p:spPr>
      </p:pic>
      <p:sp>
        <p:nvSpPr>
          <p:cNvPr id="39" name="TextBox 38">
            <a:extLst>
              <a:ext uri="{FF2B5EF4-FFF2-40B4-BE49-F238E27FC236}">
                <a16:creationId xmlns:a16="http://schemas.microsoft.com/office/drawing/2014/main" id="{D6AA2C3D-0FC1-4FAE-9C25-2FA0EA7DB1B1}"/>
              </a:ext>
            </a:extLst>
          </p:cNvPr>
          <p:cNvSpPr txBox="1"/>
          <p:nvPr/>
        </p:nvSpPr>
        <p:spPr>
          <a:xfrm>
            <a:off x="399150" y="5286251"/>
            <a:ext cx="1129114" cy="553998"/>
          </a:xfrm>
          <a:prstGeom prst="rect">
            <a:avLst/>
          </a:prstGeom>
          <a:noFill/>
        </p:spPr>
        <p:txBody>
          <a:bodyPr wrap="square" lIns="91440" tIns="45720" rIns="91440" bIns="45720" rtlCol="0" anchor="t">
            <a:spAutoFit/>
          </a:bodyPr>
          <a:lstStyle/>
          <a:p>
            <a:r>
              <a:rPr lang="en-GB" sz="1000" dirty="0"/>
              <a:t>Research Output / Anon Results Data</a:t>
            </a:r>
          </a:p>
        </p:txBody>
      </p:sp>
      <p:sp>
        <p:nvSpPr>
          <p:cNvPr id="41" name="TextBox 40">
            <a:extLst>
              <a:ext uri="{FF2B5EF4-FFF2-40B4-BE49-F238E27FC236}">
                <a16:creationId xmlns:a16="http://schemas.microsoft.com/office/drawing/2014/main" id="{BB08006D-3FA5-184E-0134-EB54DEA32937}"/>
              </a:ext>
            </a:extLst>
          </p:cNvPr>
          <p:cNvSpPr txBox="1"/>
          <p:nvPr/>
        </p:nvSpPr>
        <p:spPr>
          <a:xfrm>
            <a:off x="537733" y="2357004"/>
            <a:ext cx="1129114" cy="400110"/>
          </a:xfrm>
          <a:prstGeom prst="rect">
            <a:avLst/>
          </a:prstGeom>
          <a:noFill/>
        </p:spPr>
        <p:txBody>
          <a:bodyPr wrap="square" lIns="91440" tIns="45720" rIns="91440" bIns="45720" rtlCol="0" anchor="t">
            <a:spAutoFit/>
          </a:bodyPr>
          <a:lstStyle/>
          <a:p>
            <a:r>
              <a:rPr lang="en-GB" sz="1000" dirty="0" err="1"/>
              <a:t>Prod_pf_dataplatform</a:t>
            </a:r>
            <a:r>
              <a:rPr lang="en-GB" sz="1000" dirty="0"/>
              <a:t>-reporting</a:t>
            </a:r>
          </a:p>
        </p:txBody>
      </p:sp>
      <p:pic>
        <p:nvPicPr>
          <p:cNvPr id="44" name="Graphic 43" descr="Full Brick Wall with solid fill">
            <a:extLst>
              <a:ext uri="{FF2B5EF4-FFF2-40B4-BE49-F238E27FC236}">
                <a16:creationId xmlns:a16="http://schemas.microsoft.com/office/drawing/2014/main" id="{43B6931C-34B1-9FB9-3451-F4726B530EA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297442" y="3993390"/>
            <a:ext cx="914400" cy="914400"/>
          </a:xfrm>
          <a:prstGeom prst="rect">
            <a:avLst/>
          </a:prstGeom>
        </p:spPr>
      </p:pic>
      <p:cxnSp>
        <p:nvCxnSpPr>
          <p:cNvPr id="50" name="Connector: Curved 49">
            <a:extLst>
              <a:ext uri="{FF2B5EF4-FFF2-40B4-BE49-F238E27FC236}">
                <a16:creationId xmlns:a16="http://schemas.microsoft.com/office/drawing/2014/main" id="{2AEB84BF-A231-7E1B-2C67-9AF34B1E19B4}"/>
              </a:ext>
            </a:extLst>
          </p:cNvPr>
          <p:cNvCxnSpPr>
            <a:cxnSpLocks/>
          </p:cNvCxnSpPr>
          <p:nvPr/>
        </p:nvCxnSpPr>
        <p:spPr>
          <a:xfrm rot="5400000">
            <a:off x="1666710" y="4752446"/>
            <a:ext cx="445950" cy="10850"/>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TextBox 67">
            <a:extLst>
              <a:ext uri="{FF2B5EF4-FFF2-40B4-BE49-F238E27FC236}">
                <a16:creationId xmlns:a16="http://schemas.microsoft.com/office/drawing/2014/main" id="{F9943FD0-67F9-8D87-EA53-42ACB7337EA3}"/>
              </a:ext>
            </a:extLst>
          </p:cNvPr>
          <p:cNvSpPr txBox="1"/>
          <p:nvPr/>
        </p:nvSpPr>
        <p:spPr>
          <a:xfrm>
            <a:off x="5334942" y="4879514"/>
            <a:ext cx="823662" cy="400110"/>
          </a:xfrm>
          <a:prstGeom prst="rect">
            <a:avLst/>
          </a:prstGeom>
          <a:noFill/>
        </p:spPr>
        <p:txBody>
          <a:bodyPr wrap="square" lIns="91440" tIns="45720" rIns="91440" bIns="45720" rtlCol="0" anchor="t">
            <a:spAutoFit/>
          </a:bodyPr>
          <a:lstStyle/>
          <a:p>
            <a:pPr algn="ctr"/>
            <a:r>
              <a:rPr lang="en-GB" sz="1000" dirty="0"/>
              <a:t>Network Controls</a:t>
            </a:r>
          </a:p>
        </p:txBody>
      </p:sp>
      <p:sp>
        <p:nvSpPr>
          <p:cNvPr id="78" name="TextBox 77">
            <a:extLst>
              <a:ext uri="{FF2B5EF4-FFF2-40B4-BE49-F238E27FC236}">
                <a16:creationId xmlns:a16="http://schemas.microsoft.com/office/drawing/2014/main" id="{37C6F7B8-CCED-8F35-3D02-D3E5412DF134}"/>
              </a:ext>
            </a:extLst>
          </p:cNvPr>
          <p:cNvSpPr txBox="1"/>
          <p:nvPr/>
        </p:nvSpPr>
        <p:spPr>
          <a:xfrm>
            <a:off x="2515851" y="2114758"/>
            <a:ext cx="1243566" cy="553998"/>
          </a:xfrm>
          <a:prstGeom prst="rect">
            <a:avLst/>
          </a:prstGeom>
          <a:noFill/>
        </p:spPr>
        <p:txBody>
          <a:bodyPr wrap="square">
            <a:spAutoFit/>
          </a:bodyPr>
          <a:lstStyle/>
          <a:p>
            <a:r>
              <a:rPr lang="en-GB" sz="1000" dirty="0"/>
              <a:t>1.Production data is ingested into the database.</a:t>
            </a:r>
          </a:p>
        </p:txBody>
      </p:sp>
      <p:sp>
        <p:nvSpPr>
          <p:cNvPr id="81" name="TextBox 80">
            <a:extLst>
              <a:ext uri="{FF2B5EF4-FFF2-40B4-BE49-F238E27FC236}">
                <a16:creationId xmlns:a16="http://schemas.microsoft.com/office/drawing/2014/main" id="{95184FA1-6FFB-BCDC-8215-49998BEAC6F4}"/>
              </a:ext>
            </a:extLst>
          </p:cNvPr>
          <p:cNvSpPr txBox="1"/>
          <p:nvPr/>
        </p:nvSpPr>
        <p:spPr>
          <a:xfrm>
            <a:off x="2290534" y="3608582"/>
            <a:ext cx="1243566" cy="1169551"/>
          </a:xfrm>
          <a:prstGeom prst="rect">
            <a:avLst/>
          </a:prstGeom>
          <a:noFill/>
        </p:spPr>
        <p:txBody>
          <a:bodyPr wrap="square">
            <a:spAutoFit/>
          </a:bodyPr>
          <a:lstStyle/>
          <a:p>
            <a:r>
              <a:rPr lang="en-GB" sz="1000" dirty="0"/>
              <a:t>2.Anonymised views are created to reference production datasets, ensuring no access to raw data.</a:t>
            </a:r>
          </a:p>
        </p:txBody>
      </p:sp>
      <p:sp>
        <p:nvSpPr>
          <p:cNvPr id="97" name="TextBox 96">
            <a:extLst>
              <a:ext uri="{FF2B5EF4-FFF2-40B4-BE49-F238E27FC236}">
                <a16:creationId xmlns:a16="http://schemas.microsoft.com/office/drawing/2014/main" id="{4FB4169F-5774-EDC6-B61E-9E04F33DAA8F}"/>
              </a:ext>
            </a:extLst>
          </p:cNvPr>
          <p:cNvSpPr txBox="1"/>
          <p:nvPr/>
        </p:nvSpPr>
        <p:spPr>
          <a:xfrm>
            <a:off x="6696779" y="4449285"/>
            <a:ext cx="1546775" cy="707886"/>
          </a:xfrm>
          <a:prstGeom prst="rect">
            <a:avLst/>
          </a:prstGeom>
          <a:noFill/>
        </p:spPr>
        <p:txBody>
          <a:bodyPr wrap="square" lIns="91440" tIns="45720" rIns="91440" bIns="45720" anchor="t">
            <a:spAutoFit/>
          </a:bodyPr>
          <a:lstStyle/>
          <a:p>
            <a:r>
              <a:rPr lang="en-GB" sz="1000" dirty="0"/>
              <a:t>3. Researchers access the Production Research workspace to run workloads.</a:t>
            </a:r>
          </a:p>
        </p:txBody>
      </p:sp>
      <p:pic>
        <p:nvPicPr>
          <p:cNvPr id="107" name="Graphic 7" descr="Crown with solid fill">
            <a:extLst>
              <a:ext uri="{FF2B5EF4-FFF2-40B4-BE49-F238E27FC236}">
                <a16:creationId xmlns:a16="http://schemas.microsoft.com/office/drawing/2014/main" id="{85F457A7-DC17-019D-1DCE-5EFB965B60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04892" y="3293336"/>
            <a:ext cx="346590" cy="346590"/>
          </a:xfrm>
          <a:prstGeom prst="rect">
            <a:avLst/>
          </a:prstGeom>
        </p:spPr>
      </p:pic>
      <p:pic>
        <p:nvPicPr>
          <p:cNvPr id="108" name="Graphic 7" descr="Crown with solid fill">
            <a:extLst>
              <a:ext uri="{FF2B5EF4-FFF2-40B4-BE49-F238E27FC236}">
                <a16:creationId xmlns:a16="http://schemas.microsoft.com/office/drawing/2014/main" id="{FE14AFC9-6A93-45CF-FCA4-F79A8108E5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127" y="4818846"/>
            <a:ext cx="346590" cy="346590"/>
          </a:xfrm>
          <a:prstGeom prst="rect">
            <a:avLst/>
          </a:prstGeom>
        </p:spPr>
      </p:pic>
      <p:sp>
        <p:nvSpPr>
          <p:cNvPr id="112" name="Rectangle 111">
            <a:extLst>
              <a:ext uri="{FF2B5EF4-FFF2-40B4-BE49-F238E27FC236}">
                <a16:creationId xmlns:a16="http://schemas.microsoft.com/office/drawing/2014/main" id="{DC90E65C-AE64-5471-5825-F69F5693BAE0}"/>
              </a:ext>
            </a:extLst>
          </p:cNvPr>
          <p:cNvSpPr/>
          <p:nvPr/>
        </p:nvSpPr>
        <p:spPr>
          <a:xfrm>
            <a:off x="2596459" y="3248421"/>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T02</a:t>
            </a:r>
          </a:p>
        </p:txBody>
      </p:sp>
      <p:sp>
        <p:nvSpPr>
          <p:cNvPr id="113" name="Rectangle 112">
            <a:extLst>
              <a:ext uri="{FF2B5EF4-FFF2-40B4-BE49-F238E27FC236}">
                <a16:creationId xmlns:a16="http://schemas.microsoft.com/office/drawing/2014/main" id="{E816E49C-3B1D-BA5E-0D6A-B1A9F9A03799}"/>
              </a:ext>
            </a:extLst>
          </p:cNvPr>
          <p:cNvSpPr/>
          <p:nvPr/>
        </p:nvSpPr>
        <p:spPr>
          <a:xfrm>
            <a:off x="8987814" y="4305611"/>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T04</a:t>
            </a:r>
          </a:p>
        </p:txBody>
      </p:sp>
      <p:cxnSp>
        <p:nvCxnSpPr>
          <p:cNvPr id="2" name="Connector: Curved 1">
            <a:extLst>
              <a:ext uri="{FF2B5EF4-FFF2-40B4-BE49-F238E27FC236}">
                <a16:creationId xmlns:a16="http://schemas.microsoft.com/office/drawing/2014/main" id="{9C02451C-9B4D-24DD-FBC0-FEE6D6F0C17A}"/>
              </a:ext>
            </a:extLst>
          </p:cNvPr>
          <p:cNvCxnSpPr>
            <a:cxnSpLocks/>
          </p:cNvCxnSpPr>
          <p:nvPr/>
        </p:nvCxnSpPr>
        <p:spPr>
          <a:xfrm flipH="1">
            <a:off x="2180518" y="4542277"/>
            <a:ext cx="3183417" cy="1017647"/>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CF06267C-C197-35EE-D03F-CB3867DBF6E1}"/>
              </a:ext>
            </a:extLst>
          </p:cNvPr>
          <p:cNvSpPr/>
          <p:nvPr/>
        </p:nvSpPr>
        <p:spPr>
          <a:xfrm>
            <a:off x="2589254" y="3442758"/>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T03</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3680047417"/>
              </p:ext>
            </p:extLst>
          </p:nvPr>
        </p:nvGraphicFramePr>
        <p:xfrm>
          <a:off x="66675" y="971550"/>
          <a:ext cx="12073319" cy="3663601"/>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6">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2">
                  <a:extLst>
                    <a:ext uri="{9D8B030D-6E8A-4147-A177-3AD203B41FA5}">
                      <a16:colId xmlns:a16="http://schemas.microsoft.com/office/drawing/2014/main" val="4063684184"/>
                    </a:ext>
                  </a:extLst>
                </a:gridCol>
                <a:gridCol w="1415565">
                  <a:extLst>
                    <a:ext uri="{9D8B030D-6E8A-4147-A177-3AD203B41FA5}">
                      <a16:colId xmlns:a16="http://schemas.microsoft.com/office/drawing/2014/main" val="972052291"/>
                    </a:ext>
                  </a:extLst>
                </a:gridCol>
              </a:tblGrid>
              <a:tr h="493199">
                <a:tc>
                  <a:txBody>
                    <a:bodyPr/>
                    <a:lstStyle/>
                    <a:p>
                      <a:pPr algn="ctr"/>
                      <a:r>
                        <a:rPr lang="en-US" sz="900" dirty="0"/>
                        <a:t>Threat Ref.</a:t>
                      </a:r>
                    </a:p>
                  </a:txBody>
                  <a:tcPr marL="90000" anchor="ctr">
                    <a:solidFill>
                      <a:srgbClr val="0070C0"/>
                    </a:solidFill>
                  </a:tcPr>
                </a:tc>
                <a:tc>
                  <a:txBody>
                    <a:bodyPr/>
                    <a:lstStyle/>
                    <a:p>
                      <a:r>
                        <a:rPr lang="en-US" sz="900" dirty="0"/>
                        <a:t>Threat Description</a:t>
                      </a:r>
                    </a:p>
                  </a:txBody>
                  <a:tcPr marL="90000" anchor="ctr">
                    <a:solidFill>
                      <a:srgbClr val="0070C0"/>
                    </a:solidFill>
                  </a:tcPr>
                </a:tc>
                <a:tc>
                  <a:txBody>
                    <a:bodyPr/>
                    <a:lstStyle/>
                    <a:p>
                      <a:r>
                        <a:rPr lang="en-US" sz="900" dirty="0"/>
                        <a:t>Control Design</a:t>
                      </a:r>
                    </a:p>
                  </a:txBody>
                  <a:tcPr marL="90000" anchor="ctr">
                    <a:solidFill>
                      <a:srgbClr val="0070C0"/>
                    </a:solidFill>
                  </a:tcPr>
                </a:tc>
                <a:tc>
                  <a:txBody>
                    <a:bodyPr/>
                    <a:lstStyle/>
                    <a:p>
                      <a:r>
                        <a:rPr lang="en-US" sz="900" dirty="0"/>
                        <a:t>Control Owner</a:t>
                      </a:r>
                    </a:p>
                  </a:txBody>
                  <a:tcPr marL="90000" anchor="ctr">
                    <a:solidFill>
                      <a:srgbClr val="0070C0"/>
                    </a:solidFill>
                  </a:tcPr>
                </a:tc>
                <a:tc>
                  <a:txBody>
                    <a:bodyPr/>
                    <a:lstStyle/>
                    <a:p>
                      <a:pPr algn="ctr"/>
                      <a:r>
                        <a:rPr lang="en-US" sz="900" dirty="0"/>
                        <a:t>Control Mitigation Effectiveness</a:t>
                      </a:r>
                    </a:p>
                  </a:txBody>
                  <a:tcPr marL="90000" anchor="ctr">
                    <a:solidFill>
                      <a:srgbClr val="0070C0"/>
                    </a:solidFill>
                  </a:tcPr>
                </a:tc>
                <a:tc>
                  <a:txBody>
                    <a:bodyPr/>
                    <a:lstStyle/>
                    <a:p>
                      <a:pPr algn="ctr"/>
                      <a:r>
                        <a:rPr lang="en-US" sz="900" dirty="0"/>
                        <a:t>Threat Mitigation</a:t>
                      </a:r>
                    </a:p>
                  </a:txBody>
                  <a:tcPr marL="90000" anchor="ctr">
                    <a:solidFill>
                      <a:srgbClr val="0070C0"/>
                    </a:solidFill>
                  </a:tcPr>
                </a:tc>
                <a:extLst>
                  <a:ext uri="{0D108BD9-81ED-4DB2-BD59-A6C34878D82A}">
                    <a16:rowId xmlns:a16="http://schemas.microsoft.com/office/drawing/2014/main" val="859701211"/>
                  </a:ext>
                </a:extLst>
              </a:tr>
              <a:tr h="628587">
                <a:tc>
                  <a:txBody>
                    <a:bodyPr/>
                    <a:lstStyle/>
                    <a:p>
                      <a:pPr algn="ctr"/>
                      <a:r>
                        <a:rPr lang="en-US" sz="900" dirty="0"/>
                        <a:t>T01</a:t>
                      </a:r>
                    </a:p>
                  </a:txBody>
                  <a:tcPr>
                    <a:solidFill>
                      <a:srgbClr val="E7E7E7"/>
                    </a:solidFill>
                  </a:tcPr>
                </a:tc>
                <a:tc>
                  <a:txBody>
                    <a:bodyPr/>
                    <a:lstStyle/>
                    <a:p>
                      <a:pPr marL="0" marR="0" lvl="0" indent="0" algn="l">
                        <a:lnSpc>
                          <a:spcPct val="100000"/>
                        </a:lnSpc>
                        <a:spcBef>
                          <a:spcPts val="0"/>
                        </a:spcBef>
                        <a:spcAft>
                          <a:spcPts val="0"/>
                        </a:spcAft>
                        <a:buNone/>
                      </a:pPr>
                      <a:r>
                        <a:rPr lang="en-GB" sz="900" dirty="0"/>
                        <a:t>Malicious actor attempts to gain unauthorised access to production data by compromising user credentials or exploiting misconfigurations.</a:t>
                      </a:r>
                      <a:endParaRPr lang="en-GB" sz="900" b="0" i="0" u="none" strike="noStrike" baseline="0" noProof="0" dirty="0">
                        <a:solidFill>
                          <a:srgbClr val="000000"/>
                        </a:solidFill>
                        <a:latin typeface="Aptos"/>
                      </a:endParaRPr>
                    </a:p>
                  </a:txBody>
                  <a:tcPr>
                    <a:solidFill>
                      <a:srgbClr val="E7E7E7"/>
                    </a:solidFill>
                  </a:tcPr>
                </a:tc>
                <a:tc>
                  <a:txBody>
                    <a:bodyPr/>
                    <a:lstStyle/>
                    <a:p>
                      <a:pPr marL="0" marR="0" lvl="0" indent="0" algn="l">
                        <a:lnSpc>
                          <a:spcPct val="100000"/>
                        </a:lnSpc>
                        <a:spcBef>
                          <a:spcPts val="0"/>
                        </a:spcBef>
                        <a:spcAft>
                          <a:spcPts val="0"/>
                        </a:spcAft>
                        <a:buNone/>
                      </a:pPr>
                      <a:r>
                        <a:rPr lang="en-GB" sz="900" dirty="0"/>
                        <a:t>This is mitigated through strict firewall controls, the use of Azure Bastion for gated access, and enforcement of role-based access with no direct researcher permissions on production resources.</a:t>
                      </a:r>
                      <a:endParaRPr lang="en-US" sz="900" dirty="0">
                        <a:latin typeface="Aptos"/>
                      </a:endParaRPr>
                    </a:p>
                  </a:txBody>
                  <a:tcPr>
                    <a:solidFill>
                      <a:srgbClr val="E7E7E7"/>
                    </a:solidFill>
                  </a:tcPr>
                </a:tc>
                <a:tc>
                  <a:txBody>
                    <a:bodyPr/>
                    <a:lstStyle/>
                    <a:p>
                      <a:r>
                        <a:rPr lang="en-US" sz="900" dirty="0">
                          <a:solidFill>
                            <a:schemeClr val="tx1"/>
                          </a:solidFill>
                        </a:rPr>
                        <a:t>Cloud Infrastructure</a:t>
                      </a:r>
                      <a:endParaRPr lang="en-US" dirty="0"/>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628587">
                <a:tc>
                  <a:txBody>
                    <a:bodyPr/>
                    <a:lstStyle/>
                    <a:p>
                      <a:pPr lvl="0" algn="ctr">
                        <a:buNone/>
                      </a:pPr>
                      <a:r>
                        <a:rPr lang="en-US" sz="900" dirty="0"/>
                        <a:t>T02</a:t>
                      </a:r>
                    </a:p>
                  </a:txBody>
                  <a:tcPr>
                    <a:solidFill>
                      <a:srgbClr val="E7E7E7"/>
                    </a:solidFill>
                  </a:tcPr>
                </a:tc>
                <a:tc>
                  <a:txBody>
                    <a:bodyPr/>
                    <a:lstStyle/>
                    <a:p>
                      <a:pPr marL="0" lvl="0" indent="0" algn="l">
                        <a:lnSpc>
                          <a:spcPct val="100000"/>
                        </a:lnSpc>
                        <a:spcBef>
                          <a:spcPts val="0"/>
                        </a:spcBef>
                        <a:spcAft>
                          <a:spcPts val="0"/>
                        </a:spcAft>
                        <a:buNone/>
                      </a:pPr>
                      <a:r>
                        <a:rPr lang="en-GB" sz="900" dirty="0"/>
                        <a:t>Error in the anonymised view generation process that causes sensitive data to appear in the research output database,</a:t>
                      </a:r>
                    </a:p>
                  </a:txBody>
                  <a:tcPr>
                    <a:solidFill>
                      <a:srgbClr val="E7E7E7"/>
                    </a:solidFill>
                  </a:tcPr>
                </a:tc>
                <a:tc>
                  <a:txBody>
                    <a:bodyPr/>
                    <a:lstStyle/>
                    <a:p>
                      <a:pPr marL="0" lvl="0" indent="0" algn="l">
                        <a:lnSpc>
                          <a:spcPct val="100000"/>
                        </a:lnSpc>
                        <a:spcBef>
                          <a:spcPts val="0"/>
                        </a:spcBef>
                        <a:spcAft>
                          <a:spcPts val="0"/>
                        </a:spcAft>
                        <a:buNone/>
                      </a:pPr>
                      <a:r>
                        <a:rPr lang="en-GB" sz="900" b="0" i="0" u="none" strike="noStrike" baseline="0" noProof="0" dirty="0">
                          <a:solidFill>
                            <a:srgbClr val="000000"/>
                          </a:solidFill>
                          <a:latin typeface="Aptos"/>
                        </a:rPr>
                        <a:t>View creation and deployment will be all be automated and will be developed as part of the normal development processes.  This will include peer review of changes, test deployments into lower environments and suitable testing to confirm that views are creating correctly and are not exposing PII.</a:t>
                      </a:r>
                      <a:endParaRPr lang="en-US" dirty="0"/>
                    </a:p>
                  </a:txBody>
                  <a:tcPr>
                    <a:solidFill>
                      <a:srgbClr val="E7E7E7"/>
                    </a:solidFill>
                  </a:tcPr>
                </a:tc>
                <a:tc>
                  <a:txBody>
                    <a:bodyPr/>
                    <a:lstStyle/>
                    <a:p>
                      <a:pPr lvl="0">
                        <a:buNone/>
                      </a:pPr>
                      <a:r>
                        <a:rPr lang="en-US" sz="900" b="0" i="0" u="none" strike="noStrike" noProof="0" dirty="0">
                          <a:solidFill>
                            <a:schemeClr val="tx1"/>
                          </a:solidFill>
                          <a:latin typeface="Aptos"/>
                        </a:rPr>
                        <a:t>Cloud Infrastructure</a:t>
                      </a:r>
                      <a:endParaRPr lang="en-US" dirty="0"/>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dirty="0"/>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endParaRPr lang="en-US" dirty="0"/>
                    </a:p>
                  </a:txBody>
                  <a:tcPr marL="89999" anchor="ctr">
                    <a:solidFill>
                      <a:srgbClr val="92D050"/>
                    </a:solidFill>
                  </a:tcPr>
                </a:tc>
                <a:extLst>
                  <a:ext uri="{0D108BD9-81ED-4DB2-BD59-A6C34878D82A}">
                    <a16:rowId xmlns:a16="http://schemas.microsoft.com/office/drawing/2014/main" val="3506880208"/>
                  </a:ext>
                </a:extLst>
              </a:tr>
              <a:tr h="912286">
                <a:tc>
                  <a:txBody>
                    <a:bodyPr/>
                    <a:lstStyle/>
                    <a:p>
                      <a:pPr algn="ctr"/>
                      <a:r>
                        <a:rPr lang="en-US" sz="900" dirty="0"/>
                        <a:t>T03</a:t>
                      </a:r>
                    </a:p>
                  </a:txBody>
                  <a:tcPr>
                    <a:solidFill>
                      <a:srgbClr val="E7E7E7"/>
                    </a:solidFill>
                  </a:tcPr>
                </a:tc>
                <a:tc>
                  <a:txBody>
                    <a:bodyPr/>
                    <a:lstStyle/>
                    <a:p>
                      <a:pPr marL="0" marR="0" lvl="0" indent="0" algn="l">
                        <a:lnSpc>
                          <a:spcPct val="100000"/>
                        </a:lnSpc>
                        <a:spcBef>
                          <a:spcPts val="0"/>
                        </a:spcBef>
                        <a:spcAft>
                          <a:spcPts val="0"/>
                        </a:spcAft>
                        <a:buNone/>
                      </a:pPr>
                      <a:r>
                        <a:rPr lang="en-GB" sz="900" dirty="0"/>
                        <a:t>Malicious actor within the research environment attempts to reverse engineer anonymised views to re-identify individuals.</a:t>
                      </a:r>
                      <a:endParaRPr lang="en-US" sz="900" dirty="0"/>
                    </a:p>
                  </a:txBody>
                  <a:tcPr>
                    <a:solidFill>
                      <a:srgbClr val="E7E7E7"/>
                    </a:solidFill>
                  </a:tcPr>
                </a:tc>
                <a:tc>
                  <a:txBody>
                    <a:bodyPr/>
                    <a:lstStyle/>
                    <a:p>
                      <a:pPr marL="0" marR="0" lvl="0" indent="0" algn="l">
                        <a:lnSpc>
                          <a:spcPct val="100000"/>
                        </a:lnSpc>
                        <a:spcBef>
                          <a:spcPts val="0"/>
                        </a:spcBef>
                        <a:spcAft>
                          <a:spcPts val="0"/>
                        </a:spcAft>
                        <a:buNone/>
                      </a:pPr>
                      <a:r>
                        <a:rPr lang="en-GB" sz="900" dirty="0"/>
                        <a:t>Mitigation includes applying robust anonymisation techniques, redacting sensitive fields, and restricting access to only necessary attributes via schema-level controls and Unity </a:t>
                      </a:r>
                      <a:r>
                        <a:rPr lang="en-GB" sz="900" dirty="0" err="1"/>
                        <a:t>Catalog</a:t>
                      </a:r>
                      <a:r>
                        <a:rPr lang="en-GB" sz="900" dirty="0"/>
                        <a:t> permissions.</a:t>
                      </a:r>
                      <a:endParaRPr lang="en-US" sz="900" b="0" i="0" u="none" strike="noStrike" kern="1200" cap="none" spc="0" normalizeH="0" baseline="0" noProof="0" dirty="0">
                        <a:ln>
                          <a:noFill/>
                        </a:ln>
                        <a:solidFill>
                          <a:prstClr val="black"/>
                        </a:solidFill>
                        <a:effectLst/>
                        <a:uLnTx/>
                        <a:uFillTx/>
                        <a:latin typeface="Aptos"/>
                      </a:endParaRPr>
                    </a:p>
                  </a:txBody>
                  <a:tcPr>
                    <a:solidFill>
                      <a:srgbClr val="E7E7E7"/>
                    </a:solidFill>
                  </a:tcPr>
                </a:tc>
                <a:tc>
                  <a:txBody>
                    <a:bodyPr/>
                    <a:lstStyle/>
                    <a:p>
                      <a:pPr lvl="0">
                        <a:buNone/>
                      </a:pPr>
                      <a:r>
                        <a:rPr lang="en-US" sz="900" b="0" i="0" u="none" strike="noStrike" noProof="0" dirty="0">
                          <a:solidFill>
                            <a:schemeClr val="tx1"/>
                          </a:solidFill>
                          <a:latin typeface="Aptos"/>
                        </a:rPr>
                        <a:t>Cloud Infrastructure</a:t>
                      </a:r>
                      <a:endParaRPr lang="en-US" dirty="0"/>
                    </a:p>
                  </a:txBody>
                  <a:tcPr>
                    <a:solidFill>
                      <a:srgbClr val="E7E7E7"/>
                    </a:solidFill>
                  </a:tcPr>
                </a:tc>
                <a:tc>
                  <a:txBody>
                    <a:bodyPr/>
                    <a:lstStyle/>
                    <a:p>
                      <a:pPr marL="0" marR="0" lvl="0" indent="0" algn="ctr" defTabSz="914400">
                        <a:lnSpc>
                          <a:spcPct val="100000"/>
                        </a:lnSpc>
                        <a:spcBef>
                          <a:spcPts val="0"/>
                        </a:spcBef>
                        <a:spcAft>
                          <a:spcPts val="0"/>
                        </a:spcAft>
                        <a:buNone/>
                        <a:tabLst/>
                        <a:defRPr/>
                      </a:pPr>
                      <a:r>
                        <a:rPr lang="en-US" sz="900" b="1" i="0" u="none" strike="noStrike" noProof="0" dirty="0">
                          <a:solidFill>
                            <a:srgbClr val="00B050"/>
                          </a:solidFill>
                          <a:latin typeface="Aptos"/>
                        </a:rPr>
                        <a:t>Effective</a:t>
                      </a:r>
                      <a:endParaRPr lang="en-US" sz="900" b="0" dirty="0">
                        <a:solidFill>
                          <a:schemeClr val="tx1"/>
                        </a:solidFill>
                      </a:endParaRPr>
                    </a:p>
                    <a:p>
                      <a:pPr lvl="0" algn="ctr">
                        <a:buNone/>
                      </a:pPr>
                      <a:endParaRPr lang="en-US" sz="900" b="0">
                        <a:solidFill>
                          <a:srgbClr val="FFC000"/>
                        </a:solidFill>
                      </a:endParaRP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endParaRPr lang="en-US" sz="900" b="1" dirty="0">
                        <a:solidFill>
                          <a:schemeClr val="bg1"/>
                        </a:solidFill>
                      </a:endParaRPr>
                    </a:p>
                  </a:txBody>
                  <a:tcPr marL="90000" anchor="ctr">
                    <a:solidFill>
                      <a:srgbClr val="92D050"/>
                    </a:solidFill>
                  </a:tcPr>
                </a:tc>
                <a:extLst>
                  <a:ext uri="{0D108BD9-81ED-4DB2-BD59-A6C34878D82A}">
                    <a16:rowId xmlns:a16="http://schemas.microsoft.com/office/drawing/2014/main" val="2265128369"/>
                  </a:ext>
                </a:extLst>
              </a:tr>
              <a:tr h="97972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t>T04</a:t>
                      </a:r>
                      <a:endParaRPr lang="en-US" dirty="0"/>
                    </a:p>
                    <a:p>
                      <a:pPr algn="ctr"/>
                      <a:endParaRPr lang="en-US" sz="900" dirty="0"/>
                    </a:p>
                  </a:txBody>
                  <a:tcPr>
                    <a:solidFill>
                      <a:srgbClr val="E7E7E7"/>
                    </a:solidFill>
                  </a:tcPr>
                </a:tc>
                <a:tc>
                  <a:txBody>
                    <a:bodyPr/>
                    <a:lstStyle/>
                    <a:p>
                      <a:pPr marL="0" marR="0" lvl="0" indent="0" algn="l">
                        <a:lnSpc>
                          <a:spcPct val="100000"/>
                        </a:lnSpc>
                        <a:spcBef>
                          <a:spcPts val="0"/>
                        </a:spcBef>
                        <a:spcAft>
                          <a:spcPts val="0"/>
                        </a:spcAft>
                        <a:buNone/>
                      </a:pPr>
                      <a:r>
                        <a:rPr lang="en-GB" sz="900" b="0" i="0" u="none" strike="noStrike" baseline="0" noProof="0" dirty="0">
                          <a:solidFill>
                            <a:srgbClr val="000000"/>
                          </a:solidFill>
                          <a:latin typeface="+mn-lt"/>
                        </a:rPr>
                        <a:t>Malicious actor attempts to pivot from the research workspace into other internal systems or lateral environments outside of the defined research scope.</a:t>
                      </a:r>
                      <a:endParaRPr lang="en-GB" sz="900" b="0" i="0" u="none" strike="noStrike" baseline="0" noProof="0" dirty="0">
                        <a:solidFill>
                          <a:srgbClr val="000000"/>
                        </a:solidFill>
                        <a:latin typeface="Aptos"/>
                      </a:endParaRPr>
                    </a:p>
                  </a:txBody>
                  <a:tcPr>
                    <a:solidFill>
                      <a:srgbClr val="E7E7E7"/>
                    </a:solidFill>
                  </a:tcPr>
                </a:tc>
                <a:tc>
                  <a:txBody>
                    <a:bodyPr/>
                    <a:lstStyle/>
                    <a:p>
                      <a:pPr marL="0" marR="0" lvl="0" indent="0" algn="l">
                        <a:lnSpc>
                          <a:spcPct val="100000"/>
                        </a:lnSpc>
                        <a:spcBef>
                          <a:spcPts val="0"/>
                        </a:spcBef>
                        <a:spcAft>
                          <a:spcPts val="0"/>
                        </a:spcAft>
                        <a:buClrTx/>
                        <a:buSzTx/>
                        <a:buFontTx/>
                        <a:buNone/>
                      </a:pPr>
                      <a:r>
                        <a:rPr lang="en-GB" sz="900" dirty="0"/>
                        <a:t>Mitigated by network isolation, scoped firewall rules, and limited credentials . Researchers are confined to the research workspace and cannot access production systems or unrelated infrastructure without explicit approval and controlled entry via Bastion.</a:t>
                      </a:r>
                      <a:endParaRPr lang="en-US" sz="900" b="0" i="0" u="none" strike="noStrike" kern="1200" cap="none" spc="0" normalizeH="0" baseline="0" noProof="0" dirty="0">
                        <a:ln>
                          <a:noFill/>
                        </a:ln>
                        <a:solidFill>
                          <a:prstClr val="black"/>
                        </a:solidFill>
                        <a:effectLst/>
                        <a:uLnTx/>
                        <a:uFillTx/>
                        <a:latin typeface="Aptos" panose="020B0004020202020204"/>
                        <a:ea typeface="+mn-ea"/>
                        <a:cs typeface="+mn-cs"/>
                      </a:endParaRPr>
                    </a:p>
                  </a:txBody>
                  <a:tcPr>
                    <a:solidFill>
                      <a:srgbClr val="E7E7E7"/>
                    </a:solidFill>
                  </a:tcPr>
                </a:tc>
                <a:tc>
                  <a:txBody>
                    <a:bodyPr/>
                    <a:lstStyle/>
                    <a:p>
                      <a:pPr lvl="0">
                        <a:buNone/>
                      </a:pPr>
                      <a:r>
                        <a:rPr lang="en-US" sz="900" b="0" i="0" u="none" strike="noStrike" noProof="0" dirty="0">
                          <a:solidFill>
                            <a:schemeClr val="tx1"/>
                          </a:solidFill>
                          <a:latin typeface="Aptos"/>
                        </a:rPr>
                        <a:t>Cloud Infrastructure</a:t>
                      </a:r>
                      <a:endParaRPr lang="en-US" dirty="0"/>
                    </a:p>
                  </a:txBody>
                  <a:tcPr>
                    <a:solidFill>
                      <a:srgbClr val="E7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rgbClr val="00B050"/>
                          </a:solidFill>
                        </a:rPr>
                        <a:t>Effective</a:t>
                      </a:r>
                    </a:p>
                    <a:p>
                      <a:pPr lvl="0" algn="ctr">
                        <a:buNone/>
                      </a:pPr>
                      <a:endParaRPr lang="en-US" sz="900" b="1" dirty="0">
                        <a:solidFill>
                          <a:srgbClr val="00B050"/>
                        </a:solidFill>
                      </a:endParaRPr>
                    </a:p>
                  </a:txBody>
                  <a:tcPr marL="90000" anchor="ctr">
                    <a:solidFill>
                      <a:srgbClr val="E7E7E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1" dirty="0">
                          <a:solidFill>
                            <a:schemeClr val="bg1"/>
                          </a:solidFill>
                        </a:rPr>
                        <a:t>Sufficient Mitigation</a:t>
                      </a:r>
                    </a:p>
                    <a:p>
                      <a:pPr algn="ctr"/>
                      <a:endParaRPr lang="en-US" sz="900" b="1" dirty="0">
                        <a:solidFill>
                          <a:schemeClr val="bg1"/>
                        </a:solidFill>
                      </a:endParaRPr>
                    </a:p>
                  </a:txBody>
                  <a:tcPr marL="90000" anchor="ctr">
                    <a:solidFill>
                      <a:srgbClr val="92D050"/>
                    </a:solidFill>
                  </a:tcPr>
                </a:tc>
                <a:extLst>
                  <a:ext uri="{0D108BD9-81ED-4DB2-BD59-A6C34878D82A}">
                    <a16:rowId xmlns:a16="http://schemas.microsoft.com/office/drawing/2014/main" val="1201254665"/>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2622449425"/>
              </p:ext>
            </p:extLst>
          </p:nvPr>
        </p:nvGraphicFramePr>
        <p:xfrm>
          <a:off x="103860" y="943636"/>
          <a:ext cx="11965703" cy="1112520"/>
        </p:xfrm>
        <a:graphic>
          <a:graphicData uri="http://schemas.openxmlformats.org/drawingml/2006/table">
            <a:tbl>
              <a:tblPr firstRow="1" bandRow="1">
                <a:tableStyleId>{073A0DAA-6AF3-43AB-8588-CEC1D06C72B9}</a:tableStyleId>
              </a:tblPr>
              <a:tblGrid>
                <a:gridCol w="718744">
                  <a:extLst>
                    <a:ext uri="{9D8B030D-6E8A-4147-A177-3AD203B41FA5}">
                      <a16:colId xmlns:a16="http://schemas.microsoft.com/office/drawing/2014/main" val="2702742516"/>
                    </a:ext>
                  </a:extLst>
                </a:gridCol>
                <a:gridCol w="3291070">
                  <a:extLst>
                    <a:ext uri="{9D8B030D-6E8A-4147-A177-3AD203B41FA5}">
                      <a16:colId xmlns:a16="http://schemas.microsoft.com/office/drawing/2014/main" val="3437026051"/>
                    </a:ext>
                  </a:extLst>
                </a:gridCol>
                <a:gridCol w="3291070">
                  <a:extLst>
                    <a:ext uri="{9D8B030D-6E8A-4147-A177-3AD203B41FA5}">
                      <a16:colId xmlns:a16="http://schemas.microsoft.com/office/drawing/2014/main" val="358841587"/>
                    </a:ext>
                  </a:extLst>
                </a:gridCol>
                <a:gridCol w="4664819">
                  <a:extLst>
                    <a:ext uri="{9D8B030D-6E8A-4147-A177-3AD203B41FA5}">
                      <a16:colId xmlns:a16="http://schemas.microsoft.com/office/drawing/2014/main" val="1235015917"/>
                    </a:ext>
                  </a:extLst>
                </a:gridCol>
              </a:tblGrid>
              <a:tr h="370840">
                <a:tc>
                  <a:txBody>
                    <a:bodyPr/>
                    <a:lstStyle/>
                    <a:p>
                      <a:pPr algn="ctr"/>
                      <a:r>
                        <a:rPr lang="en-US" sz="900" dirty="0"/>
                        <a:t>Action Ref.</a:t>
                      </a:r>
                    </a:p>
                  </a:txBody>
                  <a:tcPr marL="90000" anchor="ctr">
                    <a:solidFill>
                      <a:srgbClr val="0070C0"/>
                    </a:solidFill>
                  </a:tcPr>
                </a:tc>
                <a:tc>
                  <a:txBody>
                    <a:bodyPr/>
                    <a:lstStyle/>
                    <a:p>
                      <a:r>
                        <a:rPr lang="en-US" sz="900" dirty="0"/>
                        <a:t>Control Weakness</a:t>
                      </a:r>
                    </a:p>
                  </a:txBody>
                  <a:tcPr marL="90000" anchor="ctr">
                    <a:solidFill>
                      <a:srgbClr val="0070C0"/>
                    </a:solidFill>
                  </a:tcPr>
                </a:tc>
                <a:tc>
                  <a:txBody>
                    <a:bodyPr/>
                    <a:lstStyle/>
                    <a:p>
                      <a:r>
                        <a:rPr lang="en-US" sz="900" dirty="0"/>
                        <a:t>Threat</a:t>
                      </a:r>
                    </a:p>
                  </a:txBody>
                  <a:tcPr marL="90000" anchor="ctr">
                    <a:solidFill>
                      <a:srgbClr val="0070C0"/>
                    </a:solidFill>
                  </a:tcPr>
                </a:tc>
                <a:tc>
                  <a:txBody>
                    <a:bodyPr/>
                    <a:lstStyle/>
                    <a:p>
                      <a:pPr algn="l"/>
                      <a:r>
                        <a:rPr lang="en-US" sz="900" dirty="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dirty="0"/>
                        <a:t>A01</a:t>
                      </a:r>
                    </a:p>
                  </a:txBody>
                  <a:tcPr>
                    <a:solidFill>
                      <a:srgbClr val="CBCBCB"/>
                    </a:solidFill>
                  </a:tcPr>
                </a:tc>
                <a:tc>
                  <a:txBody>
                    <a:bodyPr/>
                    <a:lstStyle/>
                    <a:p>
                      <a:pPr lvl="0">
                        <a:buNone/>
                      </a:pPr>
                      <a:endParaRPr lang="en-US" sz="900" b="0" i="0" u="none" strike="noStrike" noProof="0" dirty="0">
                        <a:solidFill>
                          <a:srgbClr val="000000"/>
                        </a:solidFill>
                        <a:latin typeface="Aptos"/>
                      </a:endParaRPr>
                    </a:p>
                  </a:txBody>
                  <a:tcPr>
                    <a:solidFill>
                      <a:srgbClr val="CBCBCB"/>
                    </a:solidFill>
                  </a:tcPr>
                </a:tc>
                <a:tc>
                  <a:txBody>
                    <a:bodyPr/>
                    <a:lstStyle/>
                    <a:p>
                      <a:pPr marL="0" marR="0" lvl="0" indent="0" algn="l">
                        <a:lnSpc>
                          <a:spcPct val="100000"/>
                        </a:lnSpc>
                        <a:spcBef>
                          <a:spcPts val="0"/>
                        </a:spcBef>
                        <a:spcAft>
                          <a:spcPts val="0"/>
                        </a:spcAft>
                        <a:buNone/>
                      </a:pPr>
                      <a:endParaRPr lang="en-GB" sz="900" b="0" i="0" u="none" strike="noStrike" baseline="0" noProof="0" dirty="0">
                        <a:solidFill>
                          <a:srgbClr val="000000"/>
                        </a:solidFill>
                        <a:latin typeface="Aptos"/>
                      </a:endParaRPr>
                    </a:p>
                  </a:txBody>
                  <a:tcPr>
                    <a:solidFill>
                      <a:srgbClr val="CBCBCB"/>
                    </a:solidFill>
                  </a:tcPr>
                </a:tc>
                <a:tc>
                  <a:txBody>
                    <a:bodyPr/>
                    <a:lstStyle/>
                    <a:p>
                      <a:pPr lvl="0" algn="l">
                        <a:buNone/>
                      </a:pPr>
                      <a:endParaRPr lang="en-US" sz="900" b="0" i="0" u="none" strike="noStrike" noProof="0" dirty="0">
                        <a:latin typeface="Aptos"/>
                      </a:endParaRPr>
                    </a:p>
                  </a:txBody>
                  <a:tcPr>
                    <a:solidFill>
                      <a:srgbClr val="CBCBCB"/>
                    </a:solidFill>
                  </a:tcPr>
                </a:tc>
                <a:extLst>
                  <a:ext uri="{0D108BD9-81ED-4DB2-BD59-A6C34878D82A}">
                    <a16:rowId xmlns:a16="http://schemas.microsoft.com/office/drawing/2014/main" val="2730270144"/>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SharedContentType xmlns="Microsoft.SharePoint.Taxonomy.ContentTypeSync" SourceId="579e37e5-6ca9-4914-9869-0a44eb770c83" ContentTypeId="0x0101" PreviousValue="false"/>
</file>

<file path=customXml/item2.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AFF6D4-7C59-4E87-8E83-BDA9DB95A942}">
  <ds:schemaRefs>
    <ds:schemaRef ds:uri="Microsoft.SharePoint.Taxonomy.ContentTypeSync"/>
  </ds:schemaRefs>
</ds:datastoreItem>
</file>

<file path=customXml/itemProps2.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A502170-62E5-48AC-A230-D5258CEF5F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361</TotalTime>
  <Words>544</Words>
  <Application>Microsoft Office PowerPoint</Application>
  <PresentationFormat>Widescreen</PresentationFormat>
  <Paragraphs>98</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Biayna Neal</cp:lastModifiedBy>
  <cp:revision>810</cp:revision>
  <dcterms:created xsi:type="dcterms:W3CDTF">2024-07-23T08:25:53Z</dcterms:created>
  <dcterms:modified xsi:type="dcterms:W3CDTF">2025-08-11T12:08:36Z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