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2" r:id="rId5"/>
    <p:sldId id="263" r:id="rId6"/>
    <p:sldId id="264" r:id="rId7"/>
    <p:sldId id="266" r:id="rId8"/>
    <p:sldId id="25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D5C740-B3A4-1631-39C6-A468EE8F68B4}" name="David Biayna Neal" initials="DN" userId="S::david.biaynaneal@mhr.co.uk::f4d86e95-9b71-49ba-9385-78f333512306" providerId="AD"/>
  <p188:author id="{75E3F081-D263-0A36-E80C-388ED687E18E}" name="Trefor Walters" initials="TW" userId="S::Trefor.Walters@mhr.co.uk::385071c8-beff-42c3-bf88-64b537bb7bdf" providerId="AD"/>
  <p188:author id="{A468CF8F-8E3C-F560-4547-F8293B00AA7B}" name="Will North" initials="" userId="S::William.North@mhr.co.uk::c7b1bcd7-f4d2-4df5-a1d9-707caba598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AC24C-B371-E930-9B35-5EA33B27A15C}" v="16" dt="2025-08-04T07:40:4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A6D7C-0246-AF48-99A7-4FDF4978067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E1F09-160C-7443-909F-6612CF3A6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E1F09-160C-7443-909F-6612CF3A63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F22060-864B-42AF-4F72-6E1DFB2B76C3}"/>
              </a:ext>
            </a:extLst>
          </p:cNvPr>
          <p:cNvSpPr/>
          <p:nvPr/>
        </p:nvSpPr>
        <p:spPr>
          <a:xfrm>
            <a:off x="0" y="0"/>
            <a:ext cx="370793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marL="90170"/>
            <a:endParaRPr lang="en-US" sz="3600" b="1" dirty="0"/>
          </a:p>
          <a:p>
            <a:pPr marL="90170"/>
            <a:endParaRPr lang="en-US" sz="3600" b="1" dirty="0"/>
          </a:p>
          <a:p>
            <a:pPr marL="90170">
              <a:spcAft>
                <a:spcPts val="1200"/>
              </a:spcAft>
            </a:pPr>
            <a:r>
              <a:rPr lang="en-US" sz="4000" b="1" dirty="0"/>
              <a:t>Cyber Security Threat Model</a:t>
            </a:r>
          </a:p>
          <a:p>
            <a:pPr marL="90170"/>
            <a:r>
              <a:rPr lang="en-US" sz="2400" dirty="0">
                <a:solidFill>
                  <a:srgbClr val="C00000"/>
                </a:solidFill>
              </a:rPr>
              <a:t>Rustici Generator AI</a:t>
            </a:r>
          </a:p>
          <a:p>
            <a:pPr marL="90170"/>
            <a:endParaRPr lang="en-US" sz="2400" b="1" dirty="0"/>
          </a:p>
          <a:p>
            <a:pPr marL="90170"/>
            <a:r>
              <a:rPr lang="en-US" sz="1400" dirty="0"/>
              <a:t>May 2025</a:t>
            </a:r>
          </a:p>
        </p:txBody>
      </p:sp>
      <p:pic>
        <p:nvPicPr>
          <p:cNvPr id="1030" name="Picture 6" descr="Portrayal of AI robot hacker surrounded by a network of glowing data  27613279 Stock Photo at Vecteezy">
            <a:extLst>
              <a:ext uri="{FF2B5EF4-FFF2-40B4-BE49-F238E27FC236}">
                <a16:creationId xmlns:a16="http://schemas.microsoft.com/office/drawing/2014/main" id="{49BE900C-EBAF-4829-D5CB-6C7555A2E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5717"/>
          <a:stretch/>
        </p:blipFill>
        <p:spPr bwMode="auto">
          <a:xfrm>
            <a:off x="3707934" y="0"/>
            <a:ext cx="8718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7AD7C-6009-A819-69C3-D9835E12B026}"/>
              </a:ext>
            </a:extLst>
          </p:cNvPr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en-US" sz="3200" b="1"/>
              <a:t>Executive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5A537B-C47D-C6E1-7C82-788045B653DE}"/>
              </a:ext>
            </a:extLst>
          </p:cNvPr>
          <p:cNvSpPr/>
          <p:nvPr/>
        </p:nvSpPr>
        <p:spPr>
          <a:xfrm>
            <a:off x="0" y="6610524"/>
            <a:ext cx="12192000" cy="24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>
              <a:tabLst>
                <a:tab pos="11955463" algn="r"/>
              </a:tabLst>
            </a:pPr>
            <a:r>
              <a:rPr lang="en-US" sz="800">
                <a:solidFill>
                  <a:schemeClr val="tx1"/>
                </a:solidFill>
              </a:rPr>
              <a:t>Cyber Security Threat Model	Sensitive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C0A216-D7AB-093A-C59B-82FE2883F5B4}"/>
              </a:ext>
            </a:extLst>
          </p:cNvPr>
          <p:cNvSpPr/>
          <p:nvPr/>
        </p:nvSpPr>
        <p:spPr>
          <a:xfrm>
            <a:off x="2966720" y="1025415"/>
            <a:ext cx="8981531" cy="5413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t" anchorCtr="0"/>
          <a:lstStyle/>
          <a:p>
            <a:endParaRPr lang="en-GB" sz="1000" dirty="0">
              <a:solidFill>
                <a:srgbClr val="242424"/>
              </a:solidFill>
              <a:ea typeface="+mn-lt"/>
              <a:cs typeface="+mn-lt"/>
            </a:endParaRPr>
          </a:p>
          <a:p>
            <a:pPr marL="182245">
              <a:spcBef>
                <a:spcPts val="600"/>
              </a:spcBef>
              <a:spcAft>
                <a:spcPts val="600"/>
              </a:spcAft>
            </a:pP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46C8E-55C0-D00E-4827-85E270F21BEA}"/>
              </a:ext>
            </a:extLst>
          </p:cNvPr>
          <p:cNvSpPr/>
          <p:nvPr/>
        </p:nvSpPr>
        <p:spPr>
          <a:xfrm>
            <a:off x="142149" y="1025414"/>
            <a:ext cx="2701254" cy="5413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CAE859-0F6B-3E01-0E2E-630AF61AAFCC}"/>
              </a:ext>
            </a:extLst>
          </p:cNvPr>
          <p:cNvSpPr/>
          <p:nvPr/>
        </p:nvSpPr>
        <p:spPr>
          <a:xfrm>
            <a:off x="340631" y="1152085"/>
            <a:ext cx="2304289" cy="50978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/>
              <a:t>Low</a:t>
            </a:r>
            <a:endParaRPr lang="en-US"/>
          </a:p>
          <a:p>
            <a:pPr algn="ctr"/>
            <a:r>
              <a:rPr lang="en-US" sz="1600" b="1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100187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7AD7C-6009-A819-69C3-D9835E12B026}"/>
              </a:ext>
            </a:extLst>
          </p:cNvPr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en-US" sz="3200" b="1"/>
              <a:t>Threat Model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5A537B-C47D-C6E1-7C82-788045B653DE}"/>
              </a:ext>
            </a:extLst>
          </p:cNvPr>
          <p:cNvSpPr/>
          <p:nvPr/>
        </p:nvSpPr>
        <p:spPr>
          <a:xfrm>
            <a:off x="0" y="6610524"/>
            <a:ext cx="12192000" cy="24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>
              <a:tabLst>
                <a:tab pos="11955463" algn="r"/>
              </a:tabLst>
            </a:pPr>
            <a:r>
              <a:rPr lang="en-US" sz="800">
                <a:solidFill>
                  <a:schemeClr val="tx1"/>
                </a:solidFill>
              </a:rPr>
              <a:t>Cyber Security Threat Model	Sensitive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2F43A-9091-F8BC-E527-272C6AF25A46}"/>
              </a:ext>
            </a:extLst>
          </p:cNvPr>
          <p:cNvSpPr/>
          <p:nvPr/>
        </p:nvSpPr>
        <p:spPr>
          <a:xfrm>
            <a:off x="2331720" y="1467907"/>
            <a:ext cx="9667331" cy="269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r>
              <a:rPr lang="en-US" sz="900" dirty="0">
                <a:solidFill>
                  <a:schemeClr val="tx1"/>
                </a:solidFill>
              </a:rPr>
              <a:t>Rustici Generator AI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C55F23-17D3-02E0-F9F0-B1A06B896FBC}"/>
              </a:ext>
            </a:extLst>
          </p:cNvPr>
          <p:cNvSpPr/>
          <p:nvPr/>
        </p:nvSpPr>
        <p:spPr>
          <a:xfrm>
            <a:off x="192949" y="1467907"/>
            <a:ext cx="2029043" cy="269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r>
              <a:rPr lang="en-US" sz="1000" b="1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137BA-0E46-F9D5-926D-2D02EE34B099}"/>
              </a:ext>
            </a:extLst>
          </p:cNvPr>
          <p:cNvSpPr/>
          <p:nvPr/>
        </p:nvSpPr>
        <p:spPr>
          <a:xfrm>
            <a:off x="192949" y="1041187"/>
            <a:ext cx="11806102" cy="3481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r>
              <a:rPr lang="en-US" sz="1200" b="1">
                <a:solidFill>
                  <a:schemeClr val="bg1"/>
                </a:solidFill>
              </a:rPr>
              <a:t> Entity Under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3F38B8-2682-FC8A-D255-B362038A01A1}"/>
              </a:ext>
            </a:extLst>
          </p:cNvPr>
          <p:cNvSpPr/>
          <p:nvPr/>
        </p:nvSpPr>
        <p:spPr>
          <a:xfrm>
            <a:off x="192949" y="4981475"/>
            <a:ext cx="11806102" cy="3481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r>
              <a:rPr lang="en-US" sz="1200" b="1">
                <a:solidFill>
                  <a:schemeClr val="bg1"/>
                </a:solidFill>
              </a:rPr>
              <a:t>Quality Assurance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1F38FE-7C82-F29A-E7C0-85BAB80CE8AF}"/>
              </a:ext>
            </a:extLst>
          </p:cNvPr>
          <p:cNvSpPr/>
          <p:nvPr/>
        </p:nvSpPr>
        <p:spPr>
          <a:xfrm>
            <a:off x="2331720" y="5435598"/>
            <a:ext cx="6676481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r>
              <a:rPr lang="en-US" sz="1000">
                <a:solidFill>
                  <a:schemeClr val="tx1"/>
                </a:solidFill>
              </a:rPr>
              <a:t>David </a:t>
            </a:r>
            <a:r>
              <a:rPr lang="en-US" sz="1000" err="1">
                <a:solidFill>
                  <a:schemeClr val="tx1"/>
                </a:solidFill>
              </a:rPr>
              <a:t>Biayna</a:t>
            </a:r>
            <a:r>
              <a:rPr lang="en-US" sz="1000">
                <a:solidFill>
                  <a:schemeClr val="tx1"/>
                </a:solidFill>
              </a:rPr>
              <a:t> Neal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B5CDC-F7FC-B1FB-729A-B3C11BC37BE4}"/>
              </a:ext>
            </a:extLst>
          </p:cNvPr>
          <p:cNvSpPr/>
          <p:nvPr/>
        </p:nvSpPr>
        <p:spPr>
          <a:xfrm>
            <a:off x="192949" y="5435598"/>
            <a:ext cx="2029043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r>
              <a:rPr lang="en-US" sz="1000" b="1">
                <a:solidFill>
                  <a:schemeClr val="tx1"/>
                </a:solidFill>
              </a:rPr>
              <a:t>Security Consultant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5793A3-0E74-A877-9D4F-209992D9F71A}"/>
              </a:ext>
            </a:extLst>
          </p:cNvPr>
          <p:cNvSpPr/>
          <p:nvPr/>
        </p:nvSpPr>
        <p:spPr>
          <a:xfrm>
            <a:off x="2331720" y="5767801"/>
            <a:ext cx="6676481" cy="2342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r>
              <a:rPr lang="en-US" sz="1000">
                <a:solidFill>
                  <a:schemeClr val="tx1"/>
                </a:solidFill>
              </a:rPr>
              <a:t>Trefor Walters, Will North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6ABA3F-9C17-81B1-82B3-7A6BE15B9C2E}"/>
              </a:ext>
            </a:extLst>
          </p:cNvPr>
          <p:cNvSpPr/>
          <p:nvPr/>
        </p:nvSpPr>
        <p:spPr>
          <a:xfrm>
            <a:off x="192949" y="5767801"/>
            <a:ext cx="2029043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r>
              <a:rPr lang="en-US" sz="1000" b="1">
                <a:solidFill>
                  <a:schemeClr val="tx1"/>
                </a:solidFill>
              </a:rPr>
              <a:t>Security Review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E1188-EC8F-9D81-BB7B-8A5689097724}"/>
              </a:ext>
            </a:extLst>
          </p:cNvPr>
          <p:cNvSpPr/>
          <p:nvPr/>
        </p:nvSpPr>
        <p:spPr>
          <a:xfrm>
            <a:off x="192949" y="3622749"/>
            <a:ext cx="11806102" cy="3481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r>
              <a:rPr lang="en-US" sz="1200" b="1">
                <a:solidFill>
                  <a:schemeClr val="bg1"/>
                </a:solidFill>
              </a:rPr>
              <a:t>Key Stakeholders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291A2B-E72C-EDCD-2D64-543DE85B99B4}"/>
              </a:ext>
            </a:extLst>
          </p:cNvPr>
          <p:cNvSpPr/>
          <p:nvPr/>
        </p:nvSpPr>
        <p:spPr>
          <a:xfrm>
            <a:off x="2331720" y="4324522"/>
            <a:ext cx="9667331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33C7C-FA58-77A3-D2E8-57254E8AFCAF}"/>
              </a:ext>
            </a:extLst>
          </p:cNvPr>
          <p:cNvSpPr/>
          <p:nvPr/>
        </p:nvSpPr>
        <p:spPr>
          <a:xfrm>
            <a:off x="192949" y="4324522"/>
            <a:ext cx="2029043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530EA0-D430-425F-71A1-8370D734359D}"/>
              </a:ext>
            </a:extLst>
          </p:cNvPr>
          <p:cNvSpPr/>
          <p:nvPr/>
        </p:nvSpPr>
        <p:spPr>
          <a:xfrm>
            <a:off x="2331720" y="4049469"/>
            <a:ext cx="9667331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4D16F-C834-D93A-17D6-70197EFBAD0B}"/>
              </a:ext>
            </a:extLst>
          </p:cNvPr>
          <p:cNvSpPr/>
          <p:nvPr/>
        </p:nvSpPr>
        <p:spPr>
          <a:xfrm>
            <a:off x="192949" y="4049469"/>
            <a:ext cx="2029043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r>
              <a:rPr lang="en-US" sz="1000" b="1">
                <a:solidFill>
                  <a:schemeClr val="tx1"/>
                </a:solidFill>
              </a:rPr>
              <a:t>Tim Roberts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DFAA99-56E1-62C3-47B5-88F2F436CC62}"/>
              </a:ext>
            </a:extLst>
          </p:cNvPr>
          <p:cNvSpPr/>
          <p:nvPr/>
        </p:nvSpPr>
        <p:spPr>
          <a:xfrm>
            <a:off x="2331720" y="4599575"/>
            <a:ext cx="9667331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28CA6-6450-8C46-1C91-82DDFADF2A26}"/>
              </a:ext>
            </a:extLst>
          </p:cNvPr>
          <p:cNvSpPr/>
          <p:nvPr/>
        </p:nvSpPr>
        <p:spPr>
          <a:xfrm>
            <a:off x="192949" y="4599575"/>
            <a:ext cx="2029043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9672B-DE6B-8AE8-4EF7-0FFBD9AD676F}"/>
              </a:ext>
            </a:extLst>
          </p:cNvPr>
          <p:cNvSpPr/>
          <p:nvPr/>
        </p:nvSpPr>
        <p:spPr>
          <a:xfrm>
            <a:off x="2331720" y="6114324"/>
            <a:ext cx="6676481" cy="224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r>
              <a:rPr lang="en-US" sz="1000">
                <a:solidFill>
                  <a:schemeClr val="tx1"/>
                </a:solidFill>
              </a:rPr>
              <a:t>Will North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AD265-5554-9B20-4535-FFD97FE68971}"/>
              </a:ext>
            </a:extLst>
          </p:cNvPr>
          <p:cNvSpPr/>
          <p:nvPr/>
        </p:nvSpPr>
        <p:spPr>
          <a:xfrm>
            <a:off x="192949" y="6114324"/>
            <a:ext cx="2029043" cy="215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r>
              <a:rPr lang="en-US" sz="1000" b="1">
                <a:solidFill>
                  <a:schemeClr val="tx1"/>
                </a:solidFill>
              </a:rPr>
              <a:t>Approved by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558C0-45F3-DEED-0578-22B6663646FC}"/>
              </a:ext>
            </a:extLst>
          </p:cNvPr>
          <p:cNvSpPr/>
          <p:nvPr/>
        </p:nvSpPr>
        <p:spPr>
          <a:xfrm>
            <a:off x="2331720" y="1823397"/>
            <a:ext cx="9667331" cy="639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t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53CAC-7921-108F-CD50-D9B589288CAD}"/>
              </a:ext>
            </a:extLst>
          </p:cNvPr>
          <p:cNvSpPr/>
          <p:nvPr/>
        </p:nvSpPr>
        <p:spPr>
          <a:xfrm>
            <a:off x="192949" y="1823398"/>
            <a:ext cx="2029043" cy="63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r>
              <a:rPr lang="en-US" sz="1000" b="1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8B26A-9961-40CE-434B-93A0CF1E256B}"/>
              </a:ext>
            </a:extLst>
          </p:cNvPr>
          <p:cNvSpPr/>
          <p:nvPr/>
        </p:nvSpPr>
        <p:spPr>
          <a:xfrm>
            <a:off x="2331720" y="2882797"/>
            <a:ext cx="9667331" cy="639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t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endParaRPr lang="en-US" sz="10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520D7-F3BD-1091-CA65-C85480742EC5}"/>
              </a:ext>
            </a:extLst>
          </p:cNvPr>
          <p:cNvSpPr/>
          <p:nvPr/>
        </p:nvSpPr>
        <p:spPr>
          <a:xfrm>
            <a:off x="192949" y="2882798"/>
            <a:ext cx="2029043" cy="63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r>
              <a:rPr lang="en-US" sz="1000" b="1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C8C9B5-2E90-5EA0-6A00-6676255320E1}"/>
              </a:ext>
            </a:extLst>
          </p:cNvPr>
          <p:cNvSpPr/>
          <p:nvPr/>
        </p:nvSpPr>
        <p:spPr>
          <a:xfrm>
            <a:off x="3487930" y="2535428"/>
            <a:ext cx="8511121" cy="269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pPr marL="7620">
              <a:spcBef>
                <a:spcPts val="900"/>
              </a:spcBef>
              <a:spcAft>
                <a:spcPts val="900"/>
              </a:spcAft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5F463-3C73-B339-8B92-803FBC8ABC45}"/>
              </a:ext>
            </a:extLst>
          </p:cNvPr>
          <p:cNvSpPr/>
          <p:nvPr/>
        </p:nvSpPr>
        <p:spPr>
          <a:xfrm>
            <a:off x="192949" y="2535428"/>
            <a:ext cx="2029043" cy="269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r>
              <a:rPr lang="en-US" sz="1000" b="1">
                <a:solidFill>
                  <a:schemeClr val="tx1"/>
                </a:solidFill>
              </a:rPr>
              <a:t>Risk Impact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6D31C-2539-9E92-077A-75AE775B80EC}"/>
              </a:ext>
            </a:extLst>
          </p:cNvPr>
          <p:cNvSpPr/>
          <p:nvPr/>
        </p:nvSpPr>
        <p:spPr>
          <a:xfrm>
            <a:off x="2331721" y="2534665"/>
            <a:ext cx="1046480" cy="269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720" rIns="91440" bIns="45720" rtlCol="0" anchor="ctr" anchorCtr="0"/>
          <a:lstStyle/>
          <a:p>
            <a:r>
              <a:rPr lang="en-US" sz="1000" b="1">
                <a:solidFill>
                  <a:srgbClr val="00B050"/>
                </a:solidFill>
              </a:rPr>
              <a:t>Low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947A-855D-0756-0449-09F34D9B1489}"/>
              </a:ext>
            </a:extLst>
          </p:cNvPr>
          <p:cNvSpPr txBox="1"/>
          <p:nvPr/>
        </p:nvSpPr>
        <p:spPr>
          <a:xfrm>
            <a:off x="9258300" y="5410200"/>
            <a:ext cx="27432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14/05/2025	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1FA24-CFCC-E871-2C51-96A26433A5FD}"/>
              </a:ext>
            </a:extLst>
          </p:cNvPr>
          <p:cNvSpPr txBox="1"/>
          <p:nvPr/>
        </p:nvSpPr>
        <p:spPr>
          <a:xfrm>
            <a:off x="9258300" y="5743575"/>
            <a:ext cx="27432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ECC23-749F-BB9A-6CC8-4EB765097244}"/>
              </a:ext>
            </a:extLst>
          </p:cNvPr>
          <p:cNvSpPr txBox="1"/>
          <p:nvPr/>
        </p:nvSpPr>
        <p:spPr>
          <a:xfrm>
            <a:off x="9258300" y="6096000"/>
            <a:ext cx="27432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9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BB5FCC-6C75-54AB-85C4-FB068EEC1C91}"/>
              </a:ext>
            </a:extLst>
          </p:cNvPr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en-US" sz="3200" b="1"/>
              <a:t>Threat 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A40DEC-2A52-BE86-9275-123404FF2A14}"/>
              </a:ext>
            </a:extLst>
          </p:cNvPr>
          <p:cNvSpPr/>
          <p:nvPr/>
        </p:nvSpPr>
        <p:spPr>
          <a:xfrm>
            <a:off x="0" y="6610524"/>
            <a:ext cx="12192000" cy="24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>
              <a:tabLst>
                <a:tab pos="11955463" algn="r"/>
              </a:tabLst>
            </a:pPr>
            <a:r>
              <a:rPr lang="en-US" sz="800">
                <a:solidFill>
                  <a:schemeClr val="tx1"/>
                </a:solidFill>
              </a:rPr>
              <a:t>Cyber Security Threat Model	Sensitive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78C6DC-A451-1D90-0B4A-A9ED3C910E93}"/>
              </a:ext>
            </a:extLst>
          </p:cNvPr>
          <p:cNvSpPr/>
          <p:nvPr/>
        </p:nvSpPr>
        <p:spPr>
          <a:xfrm>
            <a:off x="253091" y="995111"/>
            <a:ext cx="4792420" cy="28056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endParaRPr lang="en-US"/>
          </a:p>
        </p:txBody>
      </p:sp>
      <p:pic>
        <p:nvPicPr>
          <p:cNvPr id="51" name="Graphic 50" descr="User outline">
            <a:extLst>
              <a:ext uri="{FF2B5EF4-FFF2-40B4-BE49-F238E27FC236}">
                <a16:creationId xmlns:a16="http://schemas.microsoft.com/office/drawing/2014/main" id="{3D9A9219-91B7-9106-311C-44FBCA59D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192" y="4624803"/>
            <a:ext cx="1266687" cy="12666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3770500-7050-CE17-1BB2-6F3DD5741D75}"/>
              </a:ext>
            </a:extLst>
          </p:cNvPr>
          <p:cNvSpPr/>
          <p:nvPr/>
        </p:nvSpPr>
        <p:spPr>
          <a:xfrm>
            <a:off x="8906465" y="1798490"/>
            <a:ext cx="1568762" cy="8513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Rustici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F2A1BF-26C3-E510-A532-3922AFAEB758}"/>
              </a:ext>
            </a:extLst>
          </p:cNvPr>
          <p:cNvSpPr/>
          <p:nvPr/>
        </p:nvSpPr>
        <p:spPr>
          <a:xfrm>
            <a:off x="10739310" y="1493767"/>
            <a:ext cx="912773" cy="99132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D00886D-AA06-98CF-0374-BC0E00C4F9B5}"/>
              </a:ext>
            </a:extLst>
          </p:cNvPr>
          <p:cNvSpPr/>
          <p:nvPr/>
        </p:nvSpPr>
        <p:spPr>
          <a:xfrm>
            <a:off x="10524274" y="5022801"/>
            <a:ext cx="912773" cy="864403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A96A12-9884-531D-8FD2-32923E28C387}"/>
              </a:ext>
            </a:extLst>
          </p:cNvPr>
          <p:cNvSpPr/>
          <p:nvPr/>
        </p:nvSpPr>
        <p:spPr>
          <a:xfrm>
            <a:off x="9799947" y="2278236"/>
            <a:ext cx="956022" cy="1028246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887FF1-C7AB-E7C9-F9BA-979C60119C6A}"/>
              </a:ext>
            </a:extLst>
          </p:cNvPr>
          <p:cNvSpPr/>
          <p:nvPr/>
        </p:nvSpPr>
        <p:spPr>
          <a:xfrm>
            <a:off x="5402869" y="2262993"/>
            <a:ext cx="464415" cy="138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T01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B02E00-1553-0410-2D9E-1011522C1D79}"/>
              </a:ext>
            </a:extLst>
          </p:cNvPr>
          <p:cNvSpPr txBox="1"/>
          <p:nvPr/>
        </p:nvSpPr>
        <p:spPr>
          <a:xfrm>
            <a:off x="177030" y="5889241"/>
            <a:ext cx="12339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/>
              <a:t>PF Admin</a:t>
            </a:r>
            <a:endParaRPr lang="en-US"/>
          </a:p>
        </p:txBody>
      </p:sp>
      <p:pic>
        <p:nvPicPr>
          <p:cNvPr id="4" name="Graphic 7" descr="Crown with solid fill">
            <a:extLst>
              <a:ext uri="{FF2B5EF4-FFF2-40B4-BE49-F238E27FC236}">
                <a16:creationId xmlns:a16="http://schemas.microsoft.com/office/drawing/2014/main" id="{FD387343-E6D3-AD50-FBE2-ECA388FF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3476" y="1186220"/>
            <a:ext cx="346590" cy="3465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820797-CD9B-1AD8-9722-D3348B8A7D86}"/>
              </a:ext>
            </a:extLst>
          </p:cNvPr>
          <p:cNvSpPr/>
          <p:nvPr/>
        </p:nvSpPr>
        <p:spPr>
          <a:xfrm>
            <a:off x="1214928" y="1629075"/>
            <a:ext cx="1535748" cy="74583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People First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0260D7-263D-27EA-0C04-C3C43A8EA347}"/>
              </a:ext>
            </a:extLst>
          </p:cNvPr>
          <p:cNvSpPr/>
          <p:nvPr/>
        </p:nvSpPr>
        <p:spPr>
          <a:xfrm>
            <a:off x="6215005" y="999622"/>
            <a:ext cx="5762979" cy="25516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Rustici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67244-5CD1-F192-ADAF-FCA526E70B9D}"/>
              </a:ext>
            </a:extLst>
          </p:cNvPr>
          <p:cNvSpPr txBox="1"/>
          <p:nvPr/>
        </p:nvSpPr>
        <p:spPr>
          <a:xfrm>
            <a:off x="253965" y="106056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Azure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EAA8883-788B-479E-F532-FC24D35AF4B8}"/>
              </a:ext>
            </a:extLst>
          </p:cNvPr>
          <p:cNvCxnSpPr>
            <a:cxnSpLocks/>
          </p:cNvCxnSpPr>
          <p:nvPr/>
        </p:nvCxnSpPr>
        <p:spPr>
          <a:xfrm>
            <a:off x="2760445" y="2109453"/>
            <a:ext cx="6136251" cy="13425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2F4AA2-7256-4094-5801-96F8CFA70E01}"/>
              </a:ext>
            </a:extLst>
          </p:cNvPr>
          <p:cNvSpPr txBox="1"/>
          <p:nvPr/>
        </p:nvSpPr>
        <p:spPr>
          <a:xfrm>
            <a:off x="5455054" y="1830190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API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EB4CDA-98F0-9E65-1E63-FA8C201BC26A}"/>
              </a:ext>
            </a:extLst>
          </p:cNvPr>
          <p:cNvSpPr txBox="1"/>
          <p:nvPr/>
        </p:nvSpPr>
        <p:spPr>
          <a:xfrm>
            <a:off x="8536106" y="3672523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9E3D0-8D00-BAFD-6432-AC2C92F7FECB}"/>
              </a:ext>
            </a:extLst>
          </p:cNvPr>
          <p:cNvSpPr txBox="1"/>
          <p:nvPr/>
        </p:nvSpPr>
        <p:spPr>
          <a:xfrm>
            <a:off x="6987269" y="1145300"/>
            <a:ext cx="1398994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00">
                <a:ea typeface="+mn-lt"/>
                <a:cs typeface="+mn-lt"/>
              </a:rPr>
              <a:t>2- Rustici returns the id and secret back to People first in response to the API call made in step 1</a:t>
            </a:r>
            <a:endParaRPr lang="en-US" sz="1000"/>
          </a:p>
          <a:p>
            <a:endParaRPr lang="en-GB"/>
          </a:p>
          <a:p>
            <a:endParaRPr lang="en-GB" sz="100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5B10D22-4470-8B37-24EF-33106B52476D}"/>
              </a:ext>
            </a:extLst>
          </p:cNvPr>
          <p:cNvCxnSpPr>
            <a:cxnSpLocks/>
          </p:cNvCxnSpPr>
          <p:nvPr/>
        </p:nvCxnSpPr>
        <p:spPr>
          <a:xfrm flipV="1">
            <a:off x="996229" y="2369629"/>
            <a:ext cx="863601" cy="2517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D74C2-E1F6-36FA-E4BB-EE24BE7AD35B}"/>
              </a:ext>
            </a:extLst>
          </p:cNvPr>
          <p:cNvSpPr txBox="1"/>
          <p:nvPr/>
        </p:nvSpPr>
        <p:spPr>
          <a:xfrm>
            <a:off x="7143576" y="2288300"/>
            <a:ext cx="139899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000">
                <a:ea typeface="+mn-lt"/>
                <a:cs typeface="+mn-lt"/>
              </a:rPr>
              <a:t>7-Rustici makes an API call (via a secured webhook) to People First notifying it of the new Learning content package</a:t>
            </a:r>
            <a:endParaRPr lang="en-GB" sz="1000"/>
          </a:p>
          <a:p>
            <a:endParaRPr lang="en-GB"/>
          </a:p>
          <a:p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3926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124603-6438-3CFE-A8F1-F15A99F5F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59715"/>
              </p:ext>
            </p:extLst>
          </p:nvPr>
        </p:nvGraphicFramePr>
        <p:xfrm>
          <a:off x="66675" y="971550"/>
          <a:ext cx="12073319" cy="2043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216">
                  <a:extLst>
                    <a:ext uri="{9D8B030D-6E8A-4147-A177-3AD203B41FA5}">
                      <a16:colId xmlns:a16="http://schemas.microsoft.com/office/drawing/2014/main" val="2702742516"/>
                    </a:ext>
                  </a:extLst>
                </a:gridCol>
                <a:gridCol w="2864866">
                  <a:extLst>
                    <a:ext uri="{9D8B030D-6E8A-4147-A177-3AD203B41FA5}">
                      <a16:colId xmlns:a16="http://schemas.microsoft.com/office/drawing/2014/main" val="358841587"/>
                    </a:ext>
                  </a:extLst>
                </a:gridCol>
                <a:gridCol w="4730797">
                  <a:extLst>
                    <a:ext uri="{9D8B030D-6E8A-4147-A177-3AD203B41FA5}">
                      <a16:colId xmlns:a16="http://schemas.microsoft.com/office/drawing/2014/main" val="3628565456"/>
                    </a:ext>
                  </a:extLst>
                </a:gridCol>
                <a:gridCol w="1276713">
                  <a:extLst>
                    <a:ext uri="{9D8B030D-6E8A-4147-A177-3AD203B41FA5}">
                      <a16:colId xmlns:a16="http://schemas.microsoft.com/office/drawing/2014/main" val="710857400"/>
                    </a:ext>
                  </a:extLst>
                </a:gridCol>
                <a:gridCol w="1077162">
                  <a:extLst>
                    <a:ext uri="{9D8B030D-6E8A-4147-A177-3AD203B41FA5}">
                      <a16:colId xmlns:a16="http://schemas.microsoft.com/office/drawing/2014/main" val="4063684184"/>
                    </a:ext>
                  </a:extLst>
                </a:gridCol>
                <a:gridCol w="1415565">
                  <a:extLst>
                    <a:ext uri="{9D8B030D-6E8A-4147-A177-3AD203B41FA5}">
                      <a16:colId xmlns:a16="http://schemas.microsoft.com/office/drawing/2014/main" val="972052291"/>
                    </a:ext>
                  </a:extLst>
                </a:gridCol>
              </a:tblGrid>
              <a:tr h="493199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Threat Ref.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Threat Description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Control Design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Control Owner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Control Mitigation Effectiveness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Threat Mitigation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01211"/>
                  </a:ext>
                </a:extLst>
              </a:tr>
              <a:tr h="628587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T01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900" b="0" i="0" u="none" strike="noStrike" baseline="0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latin typeface="Aptos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 i="0" u="none" strike="noStrike" noProof="0">
                          <a:solidFill>
                            <a:srgbClr val="00B050"/>
                          </a:solidFill>
                          <a:latin typeface="Aptos"/>
                        </a:rPr>
                        <a:t>Effective</a:t>
                      </a:r>
                    </a:p>
                  </a:txBody>
                  <a:tcPr marL="900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Sufficient Mitigation</a:t>
                      </a:r>
                    </a:p>
                  </a:txBody>
                  <a:tcPr marL="900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39612"/>
                  </a:ext>
                </a:extLst>
              </a:tr>
              <a:tr h="912286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T02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>
                          <a:solidFill>
                            <a:srgbClr val="00B050"/>
                          </a:solidFill>
                          <a:latin typeface="Aptos"/>
                        </a:rPr>
                        <a:t>Effective</a:t>
                      </a:r>
                      <a:endParaRPr lang="en-US" sz="9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0" u="none" strike="noStrike" noProof="0">
                        <a:solidFill>
                          <a:srgbClr val="00B05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sz="900" b="0">
                        <a:solidFill>
                          <a:srgbClr val="FFC000"/>
                        </a:solidFill>
                      </a:endParaRPr>
                    </a:p>
                  </a:txBody>
                  <a:tcPr marL="900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Sufficient Mitigation</a:t>
                      </a:r>
                      <a:endParaRPr lang="en-US" dirty="0"/>
                    </a:p>
                  </a:txBody>
                  <a:tcPr marL="900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283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BFF3E44-4639-971E-B6FA-4CCDF6D646DD}"/>
              </a:ext>
            </a:extLst>
          </p:cNvPr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en-US" sz="3200" b="1"/>
              <a:t>Mitigating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BC4-CF26-E42C-BF6D-8D00DF4AB528}"/>
              </a:ext>
            </a:extLst>
          </p:cNvPr>
          <p:cNvSpPr/>
          <p:nvPr/>
        </p:nvSpPr>
        <p:spPr>
          <a:xfrm>
            <a:off x="0" y="6610524"/>
            <a:ext cx="12192000" cy="24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>
              <a:tabLst>
                <a:tab pos="11955463" algn="r"/>
              </a:tabLst>
            </a:pPr>
            <a:r>
              <a:rPr lang="en-US" sz="800">
                <a:solidFill>
                  <a:schemeClr val="tx1"/>
                </a:solidFill>
              </a:rPr>
              <a:t>Cyber Security Threat Model	Sensitive</a:t>
            </a:r>
          </a:p>
        </p:txBody>
      </p:sp>
    </p:spTree>
    <p:extLst>
      <p:ext uri="{BB962C8B-B14F-4D97-AF65-F5344CB8AC3E}">
        <p14:creationId xmlns:p14="http://schemas.microsoft.com/office/powerpoint/2010/main" val="350693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2E2AA-E1DD-2BA0-D489-A92756134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340A1-626A-CD48-9864-8ED5FDF9CFF2}"/>
              </a:ext>
            </a:extLst>
          </p:cNvPr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/>
            <a:r>
              <a:rPr lang="en-US" sz="3200" b="1"/>
              <a:t>Control Weaknesses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AA379E-CC0F-F217-5F34-9AFDEFF9D460}"/>
              </a:ext>
            </a:extLst>
          </p:cNvPr>
          <p:cNvSpPr/>
          <p:nvPr/>
        </p:nvSpPr>
        <p:spPr>
          <a:xfrm>
            <a:off x="0" y="6610524"/>
            <a:ext cx="12192000" cy="24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>
              <a:tabLst>
                <a:tab pos="11955463" algn="r"/>
              </a:tabLst>
            </a:pPr>
            <a:r>
              <a:rPr lang="en-US" sz="800">
                <a:solidFill>
                  <a:schemeClr val="tx1"/>
                </a:solidFill>
              </a:rPr>
              <a:t>Cyber Security Threat Model	Sensitive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2C087B-8E87-FA5D-A900-BCF2D2265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72355"/>
              </p:ext>
            </p:extLst>
          </p:nvPr>
        </p:nvGraphicFramePr>
        <p:xfrm>
          <a:off x="103860" y="943636"/>
          <a:ext cx="1196570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744">
                  <a:extLst>
                    <a:ext uri="{9D8B030D-6E8A-4147-A177-3AD203B41FA5}">
                      <a16:colId xmlns:a16="http://schemas.microsoft.com/office/drawing/2014/main" val="2702742516"/>
                    </a:ext>
                  </a:extLst>
                </a:gridCol>
                <a:gridCol w="3291070">
                  <a:extLst>
                    <a:ext uri="{9D8B030D-6E8A-4147-A177-3AD203B41FA5}">
                      <a16:colId xmlns:a16="http://schemas.microsoft.com/office/drawing/2014/main" val="3437026051"/>
                    </a:ext>
                  </a:extLst>
                </a:gridCol>
                <a:gridCol w="3291070">
                  <a:extLst>
                    <a:ext uri="{9D8B030D-6E8A-4147-A177-3AD203B41FA5}">
                      <a16:colId xmlns:a16="http://schemas.microsoft.com/office/drawing/2014/main" val="358841587"/>
                    </a:ext>
                  </a:extLst>
                </a:gridCol>
                <a:gridCol w="4664819">
                  <a:extLst>
                    <a:ext uri="{9D8B030D-6E8A-4147-A177-3AD203B41FA5}">
                      <a16:colId xmlns:a16="http://schemas.microsoft.com/office/drawing/2014/main" val="1235015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Action Ref.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Control Weakness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Threat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Recommendation</a:t>
                      </a:r>
                    </a:p>
                  </a:txBody>
                  <a:tcPr marL="900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0121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A01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9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 noProof="0">
                        <a:latin typeface="Aptos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7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6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haredContentType xmlns="Microsoft.SharePoint.Taxonomy.ContentTypeSync" SourceId="579e37e5-6ca9-4914-9869-0a44eb770c83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C03BFF7509E4FB3CD2664D4BA4489" ma:contentTypeVersion="19" ma:contentTypeDescription="Create a new document." ma:contentTypeScope="" ma:versionID="8edd5ae8948cfe21bf26955f6b9915ea">
  <xsd:schema xmlns:xsd="http://www.w3.org/2001/XMLSchema" xmlns:xs="http://www.w3.org/2001/XMLSchema" xmlns:p="http://schemas.microsoft.com/office/2006/metadata/properties" xmlns:ns2="5db24b06-5d63-49eb-96fd-24a1302444f2" xmlns:ns3="92a9ea50-3060-45c6-84e7-d5b613fa8df9" targetNamespace="http://schemas.microsoft.com/office/2006/metadata/properties" ma:root="true" ma:fieldsID="8f535cd25b4e354b653f3039df7fe592" ns2:_="" ns3:_="">
    <xsd:import namespace="5db24b06-5d63-49eb-96fd-24a1302444f2"/>
    <xsd:import namespace="92a9ea50-3060-45c6-84e7-d5b613fa8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24b06-5d63-49eb-96fd-24a130244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79e37e5-6ca9-4914-9869-0a44eb770c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9ea50-3060-45c6-84e7-d5b613fa8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21230a92-955a-479b-8841-e67855ad7c2e}" ma:internalName="TaxCatchAll" ma:showField="CatchAllData" ma:web="92a9ea50-3060-45c6-84e7-d5b613fa8d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AFF6D4-7C59-4E87-8E83-BDA9DB95A94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6A502170-62E5-48AC-A230-D5258CEF5F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850C47-256C-4055-9353-08959E5028BA}">
  <ds:schemaRefs>
    <ds:schemaRef ds:uri="5db24b06-5d63-49eb-96fd-24a1302444f2"/>
    <ds:schemaRef ds:uri="92a9ea50-3060-45c6-84e7-d5b613fa8d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</Words>
  <Application>Microsoft Office PowerPoint</Application>
  <PresentationFormat>Widescreen</PresentationFormat>
  <Paragraphs>72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Biayna Neal</cp:lastModifiedBy>
  <cp:revision>7</cp:revision>
  <dcterms:created xsi:type="dcterms:W3CDTF">2024-07-23T08:25:53Z</dcterms:created>
  <dcterms:modified xsi:type="dcterms:W3CDTF">2025-08-11T12:14:54Z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091220-ffb5-410a-8fef-e0ac67fe4ab3_Enabled">
    <vt:lpwstr>true</vt:lpwstr>
  </property>
  <property fmtid="{D5CDD505-2E9C-101B-9397-08002B2CF9AE}" pid="3" name="MSIP_Label_15091220-ffb5-410a-8fef-e0ac67fe4ab3_SetDate">
    <vt:lpwstr>2025-04-11T11:10:09Z</vt:lpwstr>
  </property>
  <property fmtid="{D5CDD505-2E9C-101B-9397-08002B2CF9AE}" pid="4" name="MSIP_Label_15091220-ffb5-410a-8fef-e0ac67fe4ab3_Method">
    <vt:lpwstr>Privileged</vt:lpwstr>
  </property>
  <property fmtid="{D5CDD505-2E9C-101B-9397-08002B2CF9AE}" pid="5" name="MSIP_Label_15091220-ffb5-410a-8fef-e0ac67fe4ab3_Name">
    <vt:lpwstr>15091220-ffb5-410a-8fef-e0ac67fe4ab3</vt:lpwstr>
  </property>
  <property fmtid="{D5CDD505-2E9C-101B-9397-08002B2CF9AE}" pid="6" name="MSIP_Label_15091220-ffb5-410a-8fef-e0ac67fe4ab3_SiteId">
    <vt:lpwstr>75b02e0d-90d1-43e5-b5db-20eaaddbfac6</vt:lpwstr>
  </property>
  <property fmtid="{D5CDD505-2E9C-101B-9397-08002B2CF9AE}" pid="7" name="MSIP_Label_15091220-ffb5-410a-8fef-e0ac67fe4ab3_ActionId">
    <vt:lpwstr>0d9cd071-11dd-43b5-a659-9f8e08589441</vt:lpwstr>
  </property>
  <property fmtid="{D5CDD505-2E9C-101B-9397-08002B2CF9AE}" pid="8" name="MSIP_Label_15091220-ffb5-410a-8fef-e0ac67fe4ab3_ContentBits">
    <vt:lpwstr>0</vt:lpwstr>
  </property>
  <property fmtid="{D5CDD505-2E9C-101B-9397-08002B2CF9AE}" pid="9" name="MSIP_Label_15091220-ffb5-410a-8fef-e0ac67fe4ab3_Tag">
    <vt:lpwstr>10, 0, 1, 1</vt:lpwstr>
  </property>
</Properties>
</file>