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8_E0BBA3C1.xml" ContentType="application/vnd.ms-powerpoint.comments+xml"/>
  <Override PartName="/ppt/notesSlides/notesSlide1.xml" ContentType="application/vnd.openxmlformats-officedocument.presentationml.notesSlide+xml"/>
  <Override PartName="/ppt/comments/modernComment_102_D1079665.xml" ContentType="application/vnd.ms-powerpoint.comments+xml"/>
  <Override PartName="/ppt/comments/modernComment_10C_69E122E4.xml" ContentType="application/vnd.ms-powerpoint.comments+xml"/>
  <Override PartName="/ppt/comments/modernComment_10B_5DC6177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62" r:id="rId5"/>
    <p:sldId id="263" r:id="rId6"/>
    <p:sldId id="264" r:id="rId7"/>
    <p:sldId id="266" r:id="rId8"/>
    <p:sldId id="258" r:id="rId9"/>
    <p:sldId id="268"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D7C8A-8D14-87FD-B46F-E37DC1EED636}" v="899" dt="2025-08-05T10:44:11.846"/>
    <p1510:client id="{A39CF26F-C69C-3A08-49DB-754F4FB30659}" v="211" dt="2025-08-04T16:14:07.590"/>
    <p1510:client id="{A8966407-81A4-C156-256E-6D33F958490A}" v="1631" dt="2025-08-04T16:07:52.499"/>
    <p1510:client id="{B7D3B034-B568-4775-B04A-D612C97B3F98}" v="15" dt="2025-08-04T16:00:05.893"/>
    <p1510:client id="{C26104F0-970F-8246-906C-330DB20AEE36}" v="99" dt="2025-08-05T08:41:55.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modernComment_102_D1079665.xml><?xml version="1.0" encoding="utf-8"?>
<p188:cmLst xmlns:a="http://schemas.openxmlformats.org/drawingml/2006/main" xmlns:r="http://schemas.openxmlformats.org/officeDocument/2006/relationships" xmlns:p188="http://schemas.microsoft.com/office/powerpoint/2018/8/main">
  <p188:cm id="{3B8042EE-6317-4DFC-9E74-B9CFF0BB863F}" authorId="{75E3F081-D263-0A36-E80C-388ED687E18E}" created="2025-08-04T15:34:58.830">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1060839612" colId="358841587"/>
      <ac:txMk cp="119">
        <ac:context len="160" hash="875917679"/>
      </ac:txMk>
    </ac:txMkLst>
    <p188:pos x="9561059" y="819151"/>
    <p188:txBody>
      <a:bodyPr/>
      <a:lstStyle/>
      <a:p>
        <a:r>
          <a:rPr lang="en-GB"/>
          <a:t>Named drive letters are handles to either on-host locations or network locations over SMB/NFS. What does T: drive actually point to?</a:t>
        </a:r>
      </a:p>
    </p188:txBody>
  </p188:cm>
  <p188:cm id="{D195E99E-A748-41FB-855A-3CE72E84DF52}" authorId="{75E3F081-D263-0A36-E80C-388ED687E18E}" created="2025-08-04T15:37:11.609">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4125252574" colId="358841587"/>
      <ac:txMk cp="0" len="8">
        <ac:context len="158" hash="3175850658"/>
      </ac:txMk>
    </ac:txMkLst>
    <p188:pos x="1626734" y="1200151"/>
    <p188:txBody>
      <a:bodyPr/>
      <a:lstStyle/>
      <a:p>
        <a:r>
          <a:rPr lang="en-GB"/>
          <a:t>How does Automate have permission to access Secret Server? (We know this is native AD, so just say as such)</a:t>
        </a:r>
      </a:p>
    </p188:txBody>
  </p188:cm>
  <p188:cm id="{D17525FD-0068-41AF-B1A1-EA2676B83ACD}" authorId="{75E3F081-D263-0A36-E80C-388ED687E18E}" created="2025-08-04T15:37:40.770">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4125252574" colId="358841587"/>
      <ac:txMk cp="90" len="9">
        <ac:context len="158" hash="3175850658"/>
      </ac:txMk>
    </ac:txMkLst>
    <p188:pos x="6732134" y="1200151"/>
    <p188:txBody>
      <a:bodyPr/>
      <a:lstStyle/>
      <a:p>
        <a:r>
          <a:rPr lang="en-GB"/>
          <a:t>Symmetric encryption</a:t>
        </a:r>
      </a:p>
    </p188:txBody>
  </p188:cm>
  <p188:cm id="{029715F7-E32E-4290-9650-9B2CBC9F4781}" authorId="{75E3F081-D263-0A36-E80C-388ED687E18E}" created="2025-08-04T15:38:17.846">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1481292303" colId="358841587"/>
      <ac:txMk cp="91" len="4">
        <ac:context len="153" hash="2148037432"/>
      </ac:txMk>
    </ac:txMkLst>
    <p188:pos x="5760584" y="1514476"/>
    <p188:txBody>
      <a:bodyPr/>
      <a:lstStyle/>
      <a:p>
        <a:r>
          <a:rPr lang="en-GB"/>
          <a:t>Cloud services environment</a:t>
        </a:r>
      </a:p>
    </p188:txBody>
  </p188:cm>
  <p188:cm id="{C6131E55-46B1-43FC-AE63-7DE8495B4F0D}" authorId="{75E3F081-D263-0A36-E80C-388ED687E18E}" created="2025-08-04T15:41:06.566">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1481292303" colId="358841587"/>
      <ac:txMk cp="152">
        <ac:context len="153" hash="2148037432"/>
      </ac:txMk>
    </ac:txMkLst>
    <p188:pos x="11408909" y="1514476"/>
    <p188:txBody>
      <a:bodyPr/>
      <a:lstStyle/>
      <a:p>
        <a:r>
          <a:rPr lang="en-GB"/>
          <a:t>Full stop at end of sentence. 
I find this one interesting, since sftp01 resolves when checked from the internet. Suggest sftp01 is now in the DR and has moved from CS maybe. No change to this required, just pointing something out.</a:t>
        </a:r>
      </a:p>
    </p188:txBody>
  </p188:cm>
  <p188:cm id="{26C7780E-37FC-48F3-BC55-A976689C5F55}" authorId="{75E3F081-D263-0A36-E80C-388ED687E18E}" created="2025-08-04T15:42:08.616">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499299646" colId="358841587"/>
      <ac:txMk cp="117">
        <ac:context len="118" hash="1159690262"/>
      </ac:txMk>
    </ac:txMkLst>
    <p188:pos x="3979409" y="2914651"/>
    <p188:txBody>
      <a:bodyPr/>
      <a:lstStyle/>
      <a:p>
        <a:r>
          <a:rPr lang="en-GB"/>
          <a:t>Closing bracket</a:t>
        </a:r>
      </a:p>
    </p188:txBody>
  </p188:cm>
  <p188:cm id="{DB5ACD9B-0185-B344-BEEA-214921CD6137}" authorId="{A468CF8F-8E3C-F560-4547-F8293B00AA7B}" created="2025-08-04T16:37:50.571">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1481292303" colId="358841587"/>
      <ac:txMk cp="152">
        <ac:context len="153" hash="2148037432"/>
      </ac:txMk>
    </ac:txMkLst>
    <p188:pos x="11830908" y="1721955"/>
    <p188:replyLst>
      <p188:reply id="{F1DF5C7F-3F95-462A-89C8-024DA17839EE}" authorId="{24D5C740-B3A4-1631-39C6-A468EE8F68B4}" created="2025-08-05T08:05:24.538">
        <p188:txBody>
          <a:bodyPr/>
          <a:lstStyle/>
          <a:p>
            <a:r>
              <a:rPr lang="en-GB"/>
              <a:t>Ammended, its the name of the SFTP in cloud services where automate place the encrypted files to be sent,</a:t>
            </a:r>
          </a:p>
        </p188:txBody>
      </p188:reply>
      <p188:reply id="{505904FA-61DE-9447-A1D0-05ACAB02F7A2}" authorId="{A468CF8F-8E3C-F560-4547-F8293B00AA7B}" created="2025-08-05T08:37:20.532">
        <p188:txBody>
          <a:bodyPr/>
          <a:lstStyle/>
          <a:p>
            <a:r>
              <a:rPr lang="en-GB"/>
              <a:t>This suggests that it is the name of the SFTP server in the DR environment. Is that correct?</a:t>
            </a:r>
          </a:p>
        </p188:txBody>
      </p188:reply>
      <p188:reply id="{124017BC-6D32-47B2-AA0E-7B029CADCACE}" authorId="{24D5C740-B3A4-1631-39C6-A468EE8F68B4}" created="2025-08-05T08:49:46.587">
        <p188:txBody>
          <a:bodyPr/>
          <a:lstStyle/>
          <a:p>
            <a:r>
              <a:rPr lang="en-GB"/>
              <a:t>I have ammended this, it was incorrect</a:t>
            </a:r>
          </a:p>
        </p188:txBody>
      </p188:reply>
    </p188:replyLst>
    <p188:txBody>
      <a:bodyPr/>
      <a:lstStyle/>
      <a:p>
        <a:r>
          <a:rPr lang="en-GB"/>
          <a:t>This feels wrong, as sftp01 is the public facing SFTP. Surely this can't be the DR SFTP too, unless they've chosen the same name???</a:t>
        </a:r>
      </a:p>
    </p188:txBody>
  </p188:cm>
  <p188:cm id="{A2A5505C-51C0-9A4B-A208-3FA547F862D8}" authorId="{A468CF8F-8E3C-F560-4547-F8293B00AA7B}" created="2025-08-04T16:38:23.902">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4121284595" colId="358841587"/>
      <ac:txMk cp="93">
        <ac:context len="124" hash="2333943226"/>
      </ac:txMk>
    </ac:txMkLst>
    <p188:pos x="9236795" y="2109581"/>
    <p188:replyLst>
      <p188:reply id="{3AEB3AD6-C470-4644-8B42-6AFE75BE032D}" authorId="{24D5C740-B3A4-1631-39C6-A468EE8F68B4}" created="2025-08-05T08:15:47.998">
        <p188:txBody>
          <a:bodyPr/>
          <a:lstStyle/>
          <a:p>
            <a:r>
              <a:rPr lang="en-GB"/>
              <a:t>This has been ammended.
A non-encrypted USB Drive will be connected to the ESXi host. The disk is not encrypted, but the files are, This drive is not encrypted to simplify the connectivity to the VM. 
USB Passthrough will be configured to connect the SFTP Server to the USB Drive, the same way it connects to a physical server.  
Files will be written to the server's local disk, and a copy will be written to the USB Drive. Ideally, this will be performed by the SFTP server; however, if this functionality is not available, a mirror script will be run every 10 minutes.  </a:t>
            </a:r>
          </a:p>
        </p188:txBody>
      </p188:reply>
    </p188:replyLst>
    <p188:txBody>
      <a:bodyPr/>
      <a:lstStyle/>
      <a:p>
        <a:r>
          <a:rPr lang="en-GB"/>
          <a:t>How does it mirror them to a USB if the USB is offline?</a:t>
        </a:r>
      </a:p>
    </p188:txBody>
  </p188:cm>
  <p188:cm id="{D415FA2B-BFC5-CE40-B6A2-12F2F6EFF619}" authorId="{A468CF8F-8E3C-F560-4547-F8293B00AA7B}" created="2025-08-04T16:40:10.079">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859255918" colId="358841587"/>
      <ac:txMk cp="32">
        <ac:context len="188" hash="2272518394"/>
      </ac:txMk>
    </ac:txMkLst>
    <p188:pos x="5121995" y="2527025"/>
    <p188:replyLst>
      <p188:reply id="{7BEE66E4-C330-4DD1-ADF3-D181D9961B20}" authorId="{24D5C740-B3A4-1631-39C6-A468EE8F68B4}" created="2025-08-05T08:19:57.910">
        <p188:txBody>
          <a:bodyPr/>
          <a:lstStyle/>
          <a:p>
            <a:r>
              <a:rPr lang="en-GB"/>
              <a:t>No, this was incorrect, they are encrypted and retrieve the passphrase on demand to decrypt them locally.</a:t>
            </a:r>
          </a:p>
        </p188:txBody>
      </p188:reply>
    </p188:replyLst>
    <p188:txBody>
      <a:bodyPr/>
      <a:lstStyle/>
      <a:p>
        <a:r>
          <a:rPr lang="en-GB"/>
          <a:t>Are they decrypted at this point?</a:t>
        </a:r>
      </a:p>
    </p188:txBody>
  </p188:cm>
  <p188:cm id="{D6445708-B0A0-334E-BBB4-446F0CA1004B}" authorId="{A468CF8F-8E3C-F560-4547-F8293B00AA7B}" created="2025-08-04T16:40:51.054">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499299646" colId="358841587"/>
      <ac:txMk cp="117">
        <ac:context len="118" hash="1159690262"/>
      </ac:txMk>
    </ac:txMkLst>
    <p188:pos x="11880604" y="2924590"/>
    <p188:replyLst>
      <p188:reply id="{EDDFF50C-CE8B-4372-84CE-EF3425EF6376}" authorId="{24D5C740-B3A4-1631-39C6-A468EE8F68B4}" created="2025-08-05T08:06:34.133">
        <p188:txBody>
          <a:bodyPr/>
          <a:lstStyle/>
          <a:p>
            <a:r>
              <a:rPr lang="en-GB"/>
              <a:t>removed</a:t>
            </a:r>
          </a:p>
        </p188:txBody>
      </p188:reply>
    </p188:replyLst>
    <p188:txBody>
      <a:bodyPr/>
      <a:lstStyle/>
      <a:p>
        <a:r>
          <a:rPr lang="en-GB"/>
          <a:t>I think this information is unnecessary for the security review.</a:t>
        </a:r>
      </a:p>
    </p188:txBody>
  </p188:cm>
  <p188:cm id="{4C6538F8-8DF4-3241-87E2-AEE4D7CD95A3}" authorId="{A468CF8F-8E3C-F560-4547-F8293B00AA7B}" created="2025-08-05T08:41:48.194">
    <ac:txMkLst xmlns:ac="http://schemas.microsoft.com/office/drawing/2013/main/command">
      <pc:docMk xmlns:pc="http://schemas.microsoft.com/office/powerpoint/2013/main/command"/>
      <pc:sldMk xmlns:pc="http://schemas.microsoft.com/office/powerpoint/2013/main/command" cId="3506935397" sldId="258"/>
      <ac:graphicFrameMk id="4" creationId="{2A124603-6438-3CFE-A8F1-F15A99F5F80F}"/>
      <ac:tblMk/>
      <ac:tcMk rowId="859255918" colId="358841587"/>
      <ac:txMk cp="42" len="9">
        <ac:context len="188" hash="2272518394"/>
      </ac:txMk>
    </ac:txMkLst>
    <p188:pos x="4406377" y="2586660"/>
    <p188:replyLst>
      <p188:reply id="{D6A0D664-2C81-4740-8B7D-AD19487B5B43}" authorId="{24D5C740-B3A4-1631-39C6-A468EE8F68B4}" created="2025-08-05T08:46:37.703">
        <p188:txBody>
          <a:bodyPr/>
          <a:lstStyle/>
          <a:p>
            <a:r>
              <a:rPr lang="en-GB"/>
              <a:t> A pool of 10 PC’s will be maintained in a powered-on state in case of an emergency. Because Active Directory replication requires too many ports to be open they have assigned them to a workgroup without access to corporate network.</a:t>
            </a:r>
          </a:p>
        </p188:txBody>
      </p188:reply>
    </p188:replyLst>
    <p188:txBody>
      <a:bodyPr/>
      <a:lstStyle/>
      <a:p>
        <a:r>
          <a:rPr lang="en-GB"/>
          <a:t>What does this mean?</a:t>
        </a:r>
      </a:p>
    </p188:txBody>
  </p188:cm>
</p188:cmLst>
</file>

<file path=ppt/comments/modernComment_108_E0BBA3C1.xml><?xml version="1.0" encoding="utf-8"?>
<p188:cmLst xmlns:a="http://schemas.openxmlformats.org/drawingml/2006/main" xmlns:r="http://schemas.openxmlformats.org/officeDocument/2006/relationships" xmlns:p188="http://schemas.microsoft.com/office/powerpoint/2018/8/main">
  <p188:cm id="{8888678D-3271-4C01-9574-07723CFBE372}" authorId="{75E3F081-D263-0A36-E80C-388ED687E18E}" created="2025-08-04T15:24:36.043">
    <ac:txMkLst xmlns:ac="http://schemas.microsoft.com/office/drawing/2013/main/command">
      <pc:docMk xmlns:pc="http://schemas.microsoft.com/office/powerpoint/2013/main/command"/>
      <pc:sldMk xmlns:pc="http://schemas.microsoft.com/office/powerpoint/2013/main/command" cId="3770393537" sldId="264"/>
      <ac:spMk id="17" creationId="{36E4D16F-C834-D93A-17D6-70197EFBAD0B}"/>
      <ac:txMk cp="8" len="14">
        <ac:context len="23" hash="1210809013"/>
      </ac:txMk>
    </ac:txMkLst>
    <p188:pos x="1478535" y="266892"/>
    <p188:txBody>
      <a:bodyPr/>
      <a:lstStyle/>
      <a:p>
        <a:r>
          <a:rPr lang="en-GB"/>
          <a:t>Spelling</a:t>
        </a:r>
      </a:p>
    </p188:txBody>
  </p188:cm>
  <p188:cm id="{CE2309D2-F566-2040-BD22-B7F8EF300555}" authorId="{A468CF8F-8E3C-F560-4547-F8293B00AA7B}" created="2025-08-04T16:28:45.404">
    <ac:txMkLst xmlns:ac="http://schemas.microsoft.com/office/drawing/2013/main/command">
      <pc:docMk xmlns:pc="http://schemas.microsoft.com/office/powerpoint/2013/main/command"/>
      <pc:sldMk xmlns:pc="http://schemas.microsoft.com/office/powerpoint/2013/main/command" cId="3770393537" sldId="264"/>
      <ac:spMk id="26" creationId="{11C8C9B5-2E90-5EA0-6A00-6676255320E1}"/>
      <ac:txMk cp="93">
        <ac:context len="94" hash="4261452777"/>
      </ac:txMk>
    </ac:txMkLst>
    <p188:pos x="8319757" y="337744"/>
    <p188:replyLst>
      <p188:reply id="{9BDE2287-3B44-4E4B-A84A-10008AC3BE3D}" authorId="{24D5C740-B3A4-1631-39C6-A468EE8F68B4}" created="2025-08-05T07:56:17.176">
        <p188:txBody>
          <a:bodyPr/>
          <a:lstStyle/>
          <a:p>
            <a:r>
              <a:rPr lang="en-GB"/>
              <a:t>Noted, changed it to say it could lead to loss / exfiltration of customer BACS files if compromised.</a:t>
            </a:r>
          </a:p>
        </p188:txBody>
      </p188:reply>
    </p188:replyLst>
    <p188:txBody>
      <a:bodyPr/>
      <a:lstStyle/>
      <a:p>
        <a:r>
          <a:rPr lang="en-GB"/>
          <a:t>This looks like a description of the operational risk and not the security risk? This assessment should only care about the security risk?</a:t>
        </a:r>
      </a:p>
    </p188:txBody>
  </p188:cm>
  <p188:cm id="{9F454B02-AB56-3F42-9FFE-A34655D741F4}" authorId="{A468CF8F-8E3C-F560-4547-F8293B00AA7B}" created="2025-08-04T16:30:29.222">
    <ac:txMkLst xmlns:ac="http://schemas.microsoft.com/office/drawing/2013/main/command">
      <pc:docMk xmlns:pc="http://schemas.microsoft.com/office/powerpoint/2013/main/command"/>
      <pc:sldMk xmlns:pc="http://schemas.microsoft.com/office/powerpoint/2013/main/command" cId="3770393537" sldId="264"/>
      <ac:spMk id="28" creationId="{5BF6D31C-2539-9E92-077A-75AE775B80EC}"/>
      <ac:txMk cp="0" len="1">
        <ac:context len="9" hash="1522513048"/>
      </ac:txMk>
    </ac:txMkLst>
    <p188:pos x="620201" y="407318"/>
    <p188:replyLst>
      <p188:reply id="{8F649F9A-D47E-4052-B1A5-3F112605E1A6}" authorId="{24D5C740-B3A4-1631-39C6-A468EE8F68B4}" created="2025-08-05T07:54:51.534">
        <p188:txBody>
          <a:bodyPr/>
          <a:lstStyle/>
          <a:p>
            <a:r>
              <a:rPr lang="en-GB"/>
              <a:t>I have changed it to critical due to data sensitivity, I remember we had a conversation where we debated if risk impact should be same risk rating as the executive summary. </a:t>
            </a:r>
          </a:p>
        </p188:txBody>
      </p188:reply>
    </p188:replyLst>
    <p188:txBody>
      <a:bodyPr/>
      <a:lstStyle/>
      <a:p>
        <a:r>
          <a:rPr lang="en-GB"/>
          <a:t>I could see why this might only be a Medium risk, but my gut feel is that collating the bank account details of around 1m people on our network would be high risk. What is your rationale for medium? Does it state in our process how to choose the ratings?</a:t>
        </a:r>
      </a:p>
    </p188:txBody>
  </p188:cm>
</p188:cmLst>
</file>

<file path=ppt/comments/modernComment_10B_5DC6177F.xml><?xml version="1.0" encoding="utf-8"?>
<p188:cmLst xmlns:a="http://schemas.openxmlformats.org/drawingml/2006/main" xmlns:r="http://schemas.openxmlformats.org/officeDocument/2006/relationships" xmlns:p188="http://schemas.microsoft.com/office/powerpoint/2018/8/main">
  <p188:cm id="{12699474-EDB5-4ACC-B39C-0D6AED97580E}" authorId="{75E3F081-D263-0A36-E80C-388ED687E18E}" created="2025-08-04T15:59:05.093">
    <ac:txMkLst xmlns:ac="http://schemas.microsoft.com/office/drawing/2013/main/command">
      <pc:docMk xmlns:pc="http://schemas.microsoft.com/office/powerpoint/2013/main/command"/>
      <pc:sldMk xmlns:pc="http://schemas.microsoft.com/office/powerpoint/2013/main/command" cId="1573263231" sldId="267"/>
      <ac:graphicFrameMk id="4" creationId="{502C087B-8E87-FA5D-A900-BCF2D22657BE}"/>
      <ac:tblMk/>
      <ac:tcMk rowId="2730270144" colId="358841587"/>
      <ac:txMk cp="36">
        <ac:context len="37" hash="807787990"/>
      </ac:txMk>
    </ac:txMkLst>
    <p188:pos x="6582690" y="627989"/>
    <p188:txBody>
      <a:bodyPr/>
      <a:lstStyle/>
      <a:p>
        <a:r>
          <a:rPr lang="en-GB"/>
          <a:t>Think you might mean OpenPGP</a:t>
        </a:r>
      </a:p>
    </p188:txBody>
  </p188:cm>
  <p188:cm id="{62D12A13-0FBC-470B-9B1C-93512F4F6823}" authorId="{75E3F081-D263-0A36-E80C-388ED687E18E}" created="2025-08-04T16:00:05.892">
    <ac:txMkLst xmlns:ac="http://schemas.microsoft.com/office/drawing/2013/main/command">
      <pc:docMk xmlns:pc="http://schemas.microsoft.com/office/powerpoint/2013/main/command"/>
      <pc:sldMk xmlns:pc="http://schemas.microsoft.com/office/powerpoint/2013/main/command" cId="1573263231" sldId="267"/>
      <ac:graphicFrameMk id="4" creationId="{502C087B-8E87-FA5D-A900-BCF2D22657BE}"/>
      <ac:tblMk/>
      <ac:tcMk rowId="2730270144" colId="3437026051"/>
      <ac:txMk cp="0">
        <ac:context len="1" hash="13"/>
      </ac:txMk>
    </ac:txMkLst>
    <p188:pos x="3544215" y="627989"/>
    <p188:txBody>
      <a:bodyPr/>
      <a:lstStyle/>
      <a:p>
        <a:r>
          <a:rPr lang="en-GB"/>
          <a:t>… from Secret Server in Cloud Services which is used…
Or something akin to those words.</a:t>
        </a:r>
      </a:p>
    </p188:txBody>
  </p188:cm>
  <p188:cm id="{659EE349-CF98-CD4F-B22A-885F8F8BF9E3}" authorId="{A468CF8F-8E3C-F560-4547-F8293B00AA7B}" created="2025-08-05T08:21:57.788">
    <ac:txMkLst xmlns:ac="http://schemas.microsoft.com/office/drawing/2013/main/command">
      <pc:docMk xmlns:pc="http://schemas.microsoft.com/office/powerpoint/2013/main/command"/>
      <pc:sldMk xmlns:pc="http://schemas.microsoft.com/office/powerpoint/2013/main/command" cId="1573263231" sldId="267"/>
      <ac:graphicFrameMk id="4" creationId="{502C087B-8E87-FA5D-A900-BCF2D22657BE}"/>
      <ac:tblMk/>
      <ac:tcMk rowId="2730270144" colId="358841587"/>
      <ac:txMk cp="0">
        <ac:context len="1" hash="13"/>
      </ac:txMk>
    </ac:txMkLst>
    <p188:pos x="7231218" y="765894"/>
    <p188:replyLst>
      <p188:reply id="{B646E1B6-A7C9-410A-8C8D-0E7CEF868AD6}" authorId="{24D5C740-B3A4-1631-39C6-A468EE8F68B4}" created="2025-08-05T08:37:17.148">
        <p188:txBody>
          <a:bodyPr/>
          <a:lstStyle/>
          <a:p>
            <a:r>
              <a:rPr lang="en-GB"/>
              <a:t>Noted</a:t>
            </a:r>
          </a:p>
        </p188:txBody>
      </p188:reply>
    </p188:replyLst>
    <p188:txBody>
      <a:bodyPr/>
      <a:lstStyle/>
      <a:p>
        <a:r>
          <a:rPr lang="en-GB"/>
          <a:t>The control weakness does not affect this threat. If someone has access to Secret Server then it doesn't matter how many times it is rotated, as the current passphrase will always be in Secret Server. Does that make sense?</a:t>
        </a:r>
      </a:p>
    </p188:txBody>
  </p188:cm>
</p188:cmLst>
</file>

<file path=ppt/comments/modernComment_10C_69E122E4.xml><?xml version="1.0" encoding="utf-8"?>
<p188:cmLst xmlns:a="http://schemas.openxmlformats.org/drawingml/2006/main" xmlns:r="http://schemas.openxmlformats.org/officeDocument/2006/relationships" xmlns:p188="http://schemas.microsoft.com/office/powerpoint/2018/8/main">
  <p188:cm id="{CA25D227-BA4D-447F-B541-2AC128C7E271}" authorId="{75E3F081-D263-0A36-E80C-388ED687E18E}" created="2025-08-04T15:49:46.792">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3496862388" colId="710857400"/>
      <ac:txMk cp="0">
        <ac:context len="1" hash="13"/>
      </ac:txMk>
    </ac:txMkLst>
    <p188:pos x="9201150" y="4762500"/>
    <p188:txBody>
      <a:bodyPr/>
      <a:lstStyle/>
      <a:p>
        <a:r>
          <a:rPr lang="en-GB"/>
          <a:t>Centre these like the columns to the right</a:t>
        </a:r>
      </a:p>
    </p188:txBody>
  </p188:cm>
  <p188:cm id="{915A3753-CE2A-4906-9CC8-0D1B274F92B7}" authorId="{75E3F081-D263-0A36-E80C-388ED687E18E}" created="2025-08-04T15:54:05.541">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859255918" colId="358841587"/>
      <ac:txMk cp="0" len="56">
        <ac:context len="57" hash="210176885"/>
      </ac:txMk>
    </ac:txMkLst>
    <p188:pos x="3486150" y="3305175"/>
    <p188:txBody>
      <a:bodyPr/>
      <a:lstStyle/>
      <a:p>
        <a:r>
          <a:rPr lang="en-GB"/>
          <a:t>Full stops on sentence end</a:t>
        </a:r>
      </a:p>
    </p188:txBody>
  </p188:cm>
  <p188:cm id="{E0F10FC7-82CC-4806-873B-B6B92F643E78}" authorId="{75E3F081-D263-0A36-E80C-388ED687E18E}" created="2025-08-04T15:55:53.585">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3496862388" colId="358841587"/>
      <ac:txMk cp="68">
        <ac:context len="114" hash="279760006"/>
      </ac:txMk>
    </ac:txMkLst>
    <p188:pos x="3314700" y="4762500"/>
    <p188:txBody>
      <a:bodyPr/>
      <a:lstStyle/>
      <a:p>
        <a:r>
          <a:rPr lang="en-GB"/>
          <a:t>Ambiguous. Are you talking about the OpenPGP passphrase?
Also, capitalize “Automate”.</a:t>
        </a:r>
      </a:p>
    </p188:txBody>
  </p188:cm>
  <p188:cm id="{CC161DD1-3E8A-416E-BF45-47F56CC524AC}" authorId="{75E3F081-D263-0A36-E80C-388ED687E18E}" created="2025-08-04T15:56:36.762">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2506841703" colId="3628565456"/>
      <ac:txMk cp="0">
        <ac:context len="1" hash="13"/>
      </ac:txMk>
    </ac:txMkLst>
    <p188:pos x="8210550" y="3933825"/>
    <p188:txBody>
      <a:bodyPr/>
      <a:lstStyle/>
      <a:p>
        <a:r>
          <a:rPr lang="en-GB"/>
          <a:t>Capitalize vendor names.</a:t>
        </a:r>
      </a:p>
    </p188:txBody>
  </p188:cm>
  <p188:cm id="{0C192815-3F49-44D4-AC84-E3DB3291B605}" authorId="{75E3F081-D263-0A36-E80C-388ED687E18E}" created="2025-08-04T15:57:51.517">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3496862388" colId="3628565456"/>
      <ac:txMk cp="59">
        <ac:context len="62" hash="2279876224"/>
      </ac:txMk>
    </ac:txMkLst>
    <p188:pos x="6905625" y="4762500"/>
    <p188:replyLst>
      <p188:reply id="{5ADE3D89-028A-4C89-8756-DD862E01C0F4}" authorId="{24D5C740-B3A4-1631-39C6-A468EE8F68B4}" created="2025-08-04T15:58:29.110">
        <p188:txBody>
          <a:bodyPr/>
          <a:lstStyle/>
          <a:p>
            <a:r>
              <a:rPr lang="en-GB"/>
              <a:t>Yes sorry, meant to say secret server sitting in CS</a:t>
            </a:r>
          </a:p>
        </p188:txBody>
      </p188:reply>
    </p188:replyLst>
    <p188:txBody>
      <a:bodyPr/>
      <a:lstStyle/>
      <a:p>
        <a:r>
          <a:rPr lang="en-GB"/>
          <a:t>Think you might mean Secret Server here?</a:t>
        </a:r>
      </a:p>
    </p188:txBody>
  </p188:cm>
  <p188:cm id="{BDCE0C5A-7261-E549-83F9-0E135C7B90AE}" authorId="{A468CF8F-8E3C-F560-4547-F8293B00AA7B}" created="2025-08-04T16:44:15.498">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1060839612" colId="3628565456"/>
      <ac:txMk cp="0">
        <ac:context len="1" hash="13"/>
      </ac:txMk>
    </ac:txMkLst>
    <p188:pos x="8233263" y="962758"/>
    <p188:replyLst>
      <p188:reply id="{843027DF-2D34-4C18-9F99-FD82051E6E8A}" authorId="{24D5C740-B3A4-1631-39C6-A468EE8F68B4}" created="2025-08-05T08:38:46.730">
        <p188:txBody>
          <a:bodyPr/>
          <a:lstStyle/>
          <a:p>
            <a:r>
              <a:rPr lang="en-GB"/>
              <a:t>Kept this simple and left the threat and remediation based on the encryption</a:t>
            </a:r>
          </a:p>
        </p188:txBody>
      </p188:reply>
    </p188:replyLst>
    <p188:txBody>
      <a:bodyPr/>
      <a:lstStyle/>
      <a:p>
        <a:r>
          <a:rPr lang="en-GB"/>
          <a:t>This looks like three controls: can you include one per row. How does Qualys and Crowdstrike mitigate this risk?</a:t>
        </a:r>
      </a:p>
    </p188:txBody>
  </p188:cm>
  <p188:cm id="{3DED242C-0570-3D43-A0AF-8FA5B7D85906}" authorId="{A468CF8F-8E3C-F560-4547-F8293B00AA7B}" created="2025-08-04T16:46:15.028">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1060839612" colId="3628565456"/>
      <ac:txMk cp="72">
        <ac:context len="73" hash="2720083007"/>
      </ac:txMk>
    </ac:txMkLst>
    <p188:pos x="6064494" y="1150327"/>
    <p188:replyLst>
      <p188:reply id="{BA3738D5-583E-4EC5-8337-18F192C7CD31}" authorId="{24D5C740-B3A4-1631-39C6-A468EE8F68B4}" created="2025-08-05T08:42:53.608">
        <p188:txBody>
          <a:bodyPr/>
          <a:lstStyle/>
          <a:p>
            <a:r>
              <a:rPr lang="en-GB"/>
              <a:t>Again reduced the threat so be specific to encryption.</a:t>
            </a:r>
          </a:p>
        </p188:txBody>
      </p188:reply>
    </p188:replyLst>
    <p188:txBody>
      <a:bodyPr/>
      <a:lstStyle/>
      <a:p>
        <a:r>
          <a:rPr lang="en-GB"/>
          <a:t>Do you know how and who to? Is is SMB / NFS restrictions to only XXX?</a:t>
        </a:r>
      </a:p>
    </p188:txBody>
  </p188:cm>
  <p188:cm id="{ED666EA9-AEC3-7E45-A2BE-0B31D320D03C}" authorId="{A468CF8F-8E3C-F560-4547-F8293B00AA7B}" created="2025-08-05T08:07:56.651">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1481292303" colId="3628565456"/>
      <ac:txMk cp="117">
        <ac:context len="118" hash="1664296348"/>
      </ac:txMk>
    </ac:txMkLst>
    <p188:pos x="7993960" y="2169215"/>
    <p188:txBody>
      <a:bodyPr/>
      <a:lstStyle/>
      <a:p>
        <a:r>
          <a:rPr lang="en-GB"/>
          <a:t>Can you check if CrowdStrike really does do this?</a:t>
        </a:r>
      </a:p>
    </p188:txBody>
  </p188:cm>
  <p188:cm id="{1AA761EB-71AE-A743-A3F8-9BF8543BC2D4}" authorId="{A468CF8F-8E3C-F560-4547-F8293B00AA7B}" created="2025-08-05T08:09:13.314">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1481292303" colId="3628565456"/>
      <ac:txMk cp="0" len="36">
        <ac:context len="118" hash="1664296348"/>
      </ac:txMk>
    </ac:txMkLst>
    <p188:pos x="7993960" y="2169215"/>
    <p188:replyLst>
      <p188:reply id="{29C4B408-FCD7-4085-B734-5D810B0341A8}" authorId="{24D5C740-B3A4-1631-39C6-A468EE8F68B4}" created="2025-08-05T08:53:52.385">
        <p188:txBody>
          <a:bodyPr/>
          <a:lstStyle/>
          <a:p>
            <a:r>
              <a:rPr lang="en-GB"/>
              <a:t>Lockout mechanisms, rate limiting whcih I'm sure are in place. Confirmed that  Darktrace should also alert depending on where the attempts are coming from and if they go through the monitoring switches</a:t>
            </a:r>
          </a:p>
        </p188:txBody>
      </p188:reply>
    </p188:replyLst>
    <p188:txBody>
      <a:bodyPr/>
      <a:lstStyle/>
      <a:p>
        <a:r>
          <a:rPr lang="en-GB"/>
          <a:t>Great spot on the threat, but I don't think you've identified the correct controls. What are the two key controls against a password brute force attack?</a:t>
        </a:r>
      </a:p>
    </p188:txBody>
  </p188:cm>
  <p188:cm id="{993689F3-2788-C549-8063-910656B88C9C}" authorId="{A468CF8F-8E3C-F560-4547-F8293B00AA7B}" created="2025-08-05T08:09:48.087">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4121284595" colId="358841587"/>
      <ac:txMk cp="0" len="66">
        <ac:context len="67" hash="2849664171"/>
      </ac:txMk>
    </ac:txMkLst>
    <p188:pos x="3123786" y="2795380"/>
    <p188:replyLst>
      <p188:reply id="{D505D3E7-1321-4A3E-8389-1D513F9B3655}" authorId="{24D5C740-B3A4-1631-39C6-A468EE8F68B4}" created="2025-08-05T08:23:26.059">
        <p188:txBody>
          <a:bodyPr/>
          <a:lstStyle/>
          <a:p>
            <a:r>
              <a:rPr lang="en-GB"/>
              <a:t>removed,</a:t>
            </a:r>
          </a:p>
        </p188:txBody>
      </p188:reply>
    </p188:replyLst>
    <p188:txBody>
      <a:bodyPr/>
      <a:lstStyle/>
      <a:p>
        <a:r>
          <a:rPr lang="en-GB"/>
          <a:t>I don't think this is a key threat.</a:t>
        </a:r>
      </a:p>
    </p188:txBody>
  </p188:cm>
  <p188:cm id="{A1FBC22A-2BDB-0743-8FAD-709C2EB96275}" authorId="{A468CF8F-8E3C-F560-4547-F8293B00AA7B}" created="2025-08-05T08:10:03.544">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859255918" colId="358841587"/>
      <ac:txMk cp="0" len="56">
        <ac:context len="57" hash="210176885"/>
      </ac:txMk>
    </ac:txMkLst>
    <p188:pos x="3511412" y="3441424"/>
    <p188:replyLst>
      <p188:reply id="{478DD04B-5EAC-42A1-8173-2CB4A2FA5C31}" authorId="{24D5C740-B3A4-1631-39C6-A468EE8F68B4}" created="2025-08-05T08:34:11.295">
        <p188:txBody>
          <a:bodyPr/>
          <a:lstStyle/>
          <a:p>
            <a:r>
              <a:rPr lang="en-GB"/>
              <a:t>removed</a:t>
            </a:r>
          </a:p>
        </p188:txBody>
      </p188:reply>
    </p188:replyLst>
    <p188:txBody>
      <a:bodyPr/>
      <a:lstStyle/>
      <a:p>
        <a:r>
          <a:rPr lang="en-GB"/>
          <a:t>I don't think this is a key threat.</a:t>
        </a:r>
      </a:p>
    </p188:txBody>
  </p188:cm>
  <p188:cm id="{91496EF5-FCD3-2F43-BCE0-D63FC3A76500}" authorId="{A468CF8F-8E3C-F560-4547-F8293B00AA7B}" created="2025-08-05T08:11:47.940">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2506841703" colId="3628565456"/>
      <ac:txMk cp="0">
        <ac:context len="1" hash="13"/>
      </ac:txMk>
    </ac:txMkLst>
    <p188:pos x="4863134" y="4067589"/>
    <p188:replyLst>
      <p188:reply id="{084A7CBB-4766-4126-8DDD-B704E53FBB3B}" authorId="{24D5C740-B3A4-1631-39C6-A468EE8F68B4}" created="2025-08-05T08:32:30.726">
        <p188:txBody>
          <a:bodyPr/>
          <a:lstStyle/>
          <a:p>
            <a:r>
              <a:rPr lang="en-GB"/>
              <a:t>A pool of 10 PC’s will be maintained in a powered-on state, ensuring security systems maintain the latest updates automatically from the RHDC.  And those are the controls. IT are the ones prepping these.</a:t>
            </a:r>
          </a:p>
        </p188:txBody>
      </p188:reply>
    </p188:replyLst>
    <p188:txBody>
      <a:bodyPr/>
      <a:lstStyle/>
      <a:p>
        <a:r>
          <a:rPr lang="en-GB"/>
          <a:t>What does this mean? All controls should be written as: "Who does what, how often and to achieve what."</a:t>
        </a:r>
      </a:p>
    </p188:txBody>
  </p188:cm>
  <p188:cm id="{6C82187E-AF45-9F44-AFE1-15BD996DC705}" authorId="{A468CF8F-8E3C-F560-4547-F8293B00AA7B}" created="2025-08-05T08:12:06.924">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2506841703" colId="3628565456"/>
      <ac:txMk cp="0">
        <ac:context len="1" hash="13"/>
      </ac:txMk>
    </ac:txMkLst>
    <p188:pos x="7656029" y="4256433"/>
    <p188:replyLst>
      <p188:reply id="{CCBF74E5-1801-4024-B76F-A8B1198879A8}" authorId="{24D5C740-B3A4-1631-39C6-A468EE8F68B4}" created="2025-08-05T08:28:29.358">
        <p188:txBody>
          <a:bodyPr/>
          <a:lstStyle/>
          <a:p>
            <a:r>
              <a:rPr lang="en-GB"/>
              <a:t>Network filter, has to do with the 10 laptops Josh is prepping. They use this tool to control network traffic based on specific rules</a:t>
            </a:r>
          </a:p>
        </p188:txBody>
      </p188:reply>
    </p188:replyLst>
    <p188:txBody>
      <a:bodyPr/>
      <a:lstStyle/>
      <a:p>
        <a:r>
          <a:rPr lang="en-GB"/>
          <a:t>What is a net filter?</a:t>
        </a:r>
      </a:p>
    </p188:txBody>
  </p188:cm>
  <p188:cm id="{EFE55007-B4FE-C84C-AB08-583F6D1E7E77}" authorId="{A468CF8F-8E3C-F560-4547-F8293B00AA7B}" created="2025-08-05T08:19:57.245">
    <ac:txMkLst xmlns:ac="http://schemas.microsoft.com/office/drawing/2013/main/command">
      <pc:docMk xmlns:pc="http://schemas.microsoft.com/office/powerpoint/2013/main/command"/>
      <pc:sldMk xmlns:pc="http://schemas.microsoft.com/office/powerpoint/2013/main/command" cId="1776362212" sldId="268"/>
      <ac:graphicFrameMk id="4" creationId="{432BA003-8C03-DA3E-03A6-DAE1D776D811}"/>
      <ac:tblMk/>
      <ac:tcMk rowId="3496862388" colId="3628565456"/>
      <ac:txMk cp="59">
        <ac:context len="62" hash="2279876224"/>
      </ac:txMk>
    </ac:txMkLst>
    <p188:pos x="8043655" y="5061502"/>
    <p188:replyLst>
      <p188:reply id="{07B3DCAB-1A7B-48DA-87E6-84E55EA03E1A}" authorId="{24D5C740-B3A4-1631-39C6-A468EE8F68B4}" created="2025-08-05T08:22:24.628">
        <p188:txBody>
          <a:bodyPr/>
          <a:lstStyle/>
          <a:p>
            <a:r>
              <a:rPr lang="en-GB"/>
              <a:t>done</a:t>
            </a:r>
          </a:p>
        </p188:txBody>
      </p188:reply>
    </p188:replyLst>
    <p188:txBody>
      <a:bodyPr/>
      <a:lstStyle/>
      <a:p>
        <a:r>
          <a:rPr lang="en-GB"/>
          <a:t>I see what you have done here, but it doesn't fit in the control design box very well. You need to state a clearer threat of what the rotation is trying to mitigation, and say no controls are in place. We can have the guidance in the exec summary.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8_E0BBA3C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5.xml.rels><?xml version="1.0" encoding="UTF-8" standalone="yes"?>
<Relationships xmlns="http://schemas.openxmlformats.org/package/2006/relationships"><Relationship Id="rId2" Type="http://schemas.microsoft.com/office/2018/10/relationships/comments" Target="../comments/modernComment_102_D107966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C_69E122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B_5DC6177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a:p>
          <a:p>
            <a:pPr marL="90170"/>
            <a:endParaRPr lang="en-US" sz="3600" b="1"/>
          </a:p>
          <a:p>
            <a:pPr marL="90170">
              <a:spcAft>
                <a:spcPts val="1200"/>
              </a:spcAft>
            </a:pPr>
            <a:r>
              <a:rPr lang="en-US" sz="4000" b="1"/>
              <a:t>Cyber Security Threat Model</a:t>
            </a:r>
          </a:p>
          <a:p>
            <a:pPr marL="90170"/>
            <a:r>
              <a:rPr lang="en-US" sz="2400">
                <a:solidFill>
                  <a:srgbClr val="C00000"/>
                </a:solidFill>
              </a:rPr>
              <a:t>BACS Disaster Recovery</a:t>
            </a:r>
            <a:endParaRPr lang="en-US"/>
          </a:p>
          <a:p>
            <a:pPr marL="90170"/>
            <a:endParaRPr lang="en-US" sz="2400" b="1"/>
          </a:p>
          <a:p>
            <a:pPr marL="90170"/>
            <a:r>
              <a:rPr lang="en-US" sz="1400"/>
              <a:t>July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endParaRPr lang="en-GB" sz="1200">
              <a:solidFill>
                <a:schemeClr val="tx1"/>
              </a:solidFill>
              <a:ea typeface="+mn-lt"/>
              <a:cs typeface="+mn-lt"/>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ED7D3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t>Medium 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50">
                <a:solidFill>
                  <a:schemeClr val="tx1"/>
                </a:solidFill>
              </a:rPr>
              <a:t>BACS Disaster Recovery</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 Shaun Hand</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George Johnson</a:t>
            </a:r>
            <a:endParaRPr lang="en-US">
              <a:solidFill>
                <a:schemeClr val="tx1"/>
              </a:solidFill>
            </a:endParaRP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Cloud Services</a:t>
            </a:r>
            <a:r>
              <a:rPr lang="en-US">
                <a:solidFill>
                  <a:srgbClr val="FFFFFF"/>
                </a:solidFill>
              </a:rPr>
              <a:t> </a:t>
            </a:r>
            <a:endParaRPr lang="en-US"/>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Chris Draper</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Head of Infrastructure</a:t>
            </a: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Steve Mitchell</a:t>
            </a:r>
            <a:endParaRPr lang="en-US">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Solution Design Team Leader</a:t>
            </a:r>
            <a:endParaRPr lang="en-US">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a:solidFill>
                  <a:schemeClr val="tx1"/>
                </a:solidFill>
                <a:ea typeface="+mn-lt"/>
                <a:cs typeface="+mn-lt"/>
              </a:rPr>
              <a:t>The Emergency BACs Payment Processing initiative establishes a self-contained network and workflow to ensure timely execution of BACs payments in the event that MHR’s primary corporate systems become unavailable or untrusted. Its objective is to deliver an alternate pathway for collecting, encrypting, transferring, and processing BACs files with minimal dependencies on the corporate infrastructure and with stringent security controls in place.</a:t>
            </a: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US" sz="1000">
                <a:solidFill>
                  <a:schemeClr val="tx1"/>
                </a:solidFill>
                <a:ea typeface="+mn-lt"/>
                <a:cs typeface="+mn-lt"/>
              </a:rPr>
              <a:t>Phase 1 – Rapid deployment of an isolated environment at the Ruddington Hall Data Centre (RHDC) for urgent processing, leveraging existing cloud services for file aggregation and implementing file-level encryption and SFTP transfer over IPSec VPN. Phase 2 – Full segregation on dedicated hardware (including a Palo Alto PA-440 firewall and supported </a:t>
            </a:r>
            <a:r>
              <a:rPr lang="en-US" sz="1000" err="1">
                <a:solidFill>
                  <a:schemeClr val="tx1"/>
                </a:solidFill>
                <a:ea typeface="+mn-lt"/>
                <a:cs typeface="+mn-lt"/>
              </a:rPr>
              <a:t>ESXi</a:t>
            </a:r>
            <a:r>
              <a:rPr lang="en-US" sz="1000">
                <a:solidFill>
                  <a:schemeClr val="tx1"/>
                </a:solidFill>
                <a:ea typeface="+mn-lt"/>
                <a:cs typeface="+mn-lt"/>
              </a:rPr>
              <a:t> hosts), enhanced network segmentation, and hardened endpoint and key management capabilities.</a:t>
            </a: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4665"/>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GB" sz="1000">
                <a:solidFill>
                  <a:schemeClr val="tx1"/>
                </a:solidFill>
              </a:rPr>
              <a:t>Compromise of this process could lead to loss , exfiltration of sensitive BACS information . </a:t>
            </a: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rgbClr val="FF0000"/>
                </a:solidFill>
              </a:rPr>
              <a:t>Critical</a:t>
            </a: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14/07/2025</a:t>
            </a:r>
            <a:endParaRPr lang="en-US"/>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15/07/2025</a:t>
            </a:r>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a:p>
        </p:txBody>
      </p:sp>
    </p:spTree>
    <p:extLst>
      <p:ext uri="{BB962C8B-B14F-4D97-AF65-F5344CB8AC3E}">
        <p14:creationId xmlns:p14="http://schemas.microsoft.com/office/powerpoint/2010/main" val="3770393537"/>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80" name="Rectangle 79">
            <a:extLst>
              <a:ext uri="{FF2B5EF4-FFF2-40B4-BE49-F238E27FC236}">
                <a16:creationId xmlns:a16="http://schemas.microsoft.com/office/drawing/2014/main" id="{28F2A1BF-26C3-E510-A532-3922AFAEB758}"/>
              </a:ext>
            </a:extLst>
          </p:cNvPr>
          <p:cNvSpPr/>
          <p:nvPr/>
        </p:nvSpPr>
        <p:spPr>
          <a:xfrm>
            <a:off x="10706965" y="1503296"/>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88647" y="4979794"/>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pic>
        <p:nvPicPr>
          <p:cNvPr id="5" name="Graphic 7" descr="Crown with solid fill">
            <a:extLst>
              <a:ext uri="{FF2B5EF4-FFF2-40B4-BE49-F238E27FC236}">
                <a16:creationId xmlns:a16="http://schemas.microsoft.com/office/drawing/2014/main" id="{E7FE774B-ADAE-B576-F159-B550C47459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669" y="3800455"/>
            <a:ext cx="346590" cy="346590"/>
          </a:xfrm>
          <a:prstGeom prst="rect">
            <a:avLst/>
          </a:prstGeom>
        </p:spPr>
      </p:pic>
      <p:sp>
        <p:nvSpPr>
          <p:cNvPr id="2" name="Rectangle 1">
            <a:extLst>
              <a:ext uri="{FF2B5EF4-FFF2-40B4-BE49-F238E27FC236}">
                <a16:creationId xmlns:a16="http://schemas.microsoft.com/office/drawing/2014/main" id="{98C0D7B7-97E3-9556-DBC8-E98C69E8ECE2}"/>
              </a:ext>
            </a:extLst>
          </p:cNvPr>
          <p:cNvSpPr/>
          <p:nvPr/>
        </p:nvSpPr>
        <p:spPr>
          <a:xfrm>
            <a:off x="184556" y="1730829"/>
            <a:ext cx="4769247" cy="487969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sp>
        <p:nvSpPr>
          <p:cNvPr id="9" name="Rectangle 8">
            <a:extLst>
              <a:ext uri="{FF2B5EF4-FFF2-40B4-BE49-F238E27FC236}">
                <a16:creationId xmlns:a16="http://schemas.microsoft.com/office/drawing/2014/main" id="{4FCD5857-8652-C4E3-38E7-2D44DA517364}"/>
              </a:ext>
            </a:extLst>
          </p:cNvPr>
          <p:cNvSpPr/>
          <p:nvPr/>
        </p:nvSpPr>
        <p:spPr>
          <a:xfrm>
            <a:off x="6109293" y="1730829"/>
            <a:ext cx="5898151" cy="487969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sp>
        <p:nvSpPr>
          <p:cNvPr id="13" name="TextBox 12">
            <a:extLst>
              <a:ext uri="{FF2B5EF4-FFF2-40B4-BE49-F238E27FC236}">
                <a16:creationId xmlns:a16="http://schemas.microsoft.com/office/drawing/2014/main" id="{325AF7E6-555F-6F82-BDAF-659A3AEE0248}"/>
              </a:ext>
            </a:extLst>
          </p:cNvPr>
          <p:cNvSpPr txBox="1"/>
          <p:nvPr/>
        </p:nvSpPr>
        <p:spPr>
          <a:xfrm>
            <a:off x="173670" y="1888439"/>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Mere Way Campus</a:t>
            </a:r>
          </a:p>
        </p:txBody>
      </p:sp>
      <p:sp>
        <p:nvSpPr>
          <p:cNvPr id="14" name="TextBox 13">
            <a:extLst>
              <a:ext uri="{FF2B5EF4-FFF2-40B4-BE49-F238E27FC236}">
                <a16:creationId xmlns:a16="http://schemas.microsoft.com/office/drawing/2014/main" id="{8855BA43-2DF3-FA32-21EB-29827CCDE7F2}"/>
              </a:ext>
            </a:extLst>
          </p:cNvPr>
          <p:cNvSpPr txBox="1"/>
          <p:nvPr/>
        </p:nvSpPr>
        <p:spPr>
          <a:xfrm>
            <a:off x="4882803" y="5894641"/>
            <a:ext cx="13595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Out of Band Network</a:t>
            </a:r>
          </a:p>
        </p:txBody>
      </p:sp>
      <p:sp>
        <p:nvSpPr>
          <p:cNvPr id="39" name="Rectangle 38">
            <a:extLst>
              <a:ext uri="{FF2B5EF4-FFF2-40B4-BE49-F238E27FC236}">
                <a16:creationId xmlns:a16="http://schemas.microsoft.com/office/drawing/2014/main" id="{9ABC33EB-2D90-ACE3-43D3-80E12772BF9E}"/>
              </a:ext>
            </a:extLst>
          </p:cNvPr>
          <p:cNvSpPr/>
          <p:nvPr/>
        </p:nvSpPr>
        <p:spPr>
          <a:xfrm>
            <a:off x="-1745590" y="2009313"/>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T01</a:t>
            </a:r>
          </a:p>
        </p:txBody>
      </p:sp>
      <p:sp>
        <p:nvSpPr>
          <p:cNvPr id="17" name="Rectangle 16">
            <a:extLst>
              <a:ext uri="{FF2B5EF4-FFF2-40B4-BE49-F238E27FC236}">
                <a16:creationId xmlns:a16="http://schemas.microsoft.com/office/drawing/2014/main" id="{AED4F405-B589-17FB-1466-3C1D64377B19}"/>
              </a:ext>
            </a:extLst>
          </p:cNvPr>
          <p:cNvSpPr/>
          <p:nvPr/>
        </p:nvSpPr>
        <p:spPr>
          <a:xfrm>
            <a:off x="3000143" y="3641422"/>
            <a:ext cx="788633" cy="2296220"/>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OOB LAN</a:t>
            </a:r>
          </a:p>
        </p:txBody>
      </p:sp>
      <p:sp>
        <p:nvSpPr>
          <p:cNvPr id="4" name="TextBox 3">
            <a:extLst>
              <a:ext uri="{FF2B5EF4-FFF2-40B4-BE49-F238E27FC236}">
                <a16:creationId xmlns:a16="http://schemas.microsoft.com/office/drawing/2014/main" id="{DB6423A0-EE2A-492B-2877-B75F908032E8}"/>
              </a:ext>
            </a:extLst>
          </p:cNvPr>
          <p:cNvSpPr txBox="1"/>
          <p:nvPr/>
        </p:nvSpPr>
        <p:spPr>
          <a:xfrm>
            <a:off x="6082708" y="1811446"/>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Ruddington Hall</a:t>
            </a:r>
          </a:p>
        </p:txBody>
      </p:sp>
      <p:pic>
        <p:nvPicPr>
          <p:cNvPr id="8" name="Graphic 7" descr="Full Brick Wall with solid fill">
            <a:extLst>
              <a:ext uri="{FF2B5EF4-FFF2-40B4-BE49-F238E27FC236}">
                <a16:creationId xmlns:a16="http://schemas.microsoft.com/office/drawing/2014/main" id="{2ADBC5EB-BBCA-533A-1019-45174BA04F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43757" y="2083266"/>
            <a:ext cx="478971" cy="478971"/>
          </a:xfrm>
          <a:prstGeom prst="rect">
            <a:avLst/>
          </a:prstGeom>
        </p:spPr>
      </p:pic>
      <p:pic>
        <p:nvPicPr>
          <p:cNvPr id="12" name="Graphic 11" descr="Full Brick Wall with solid fill">
            <a:extLst>
              <a:ext uri="{FF2B5EF4-FFF2-40B4-BE49-F238E27FC236}">
                <a16:creationId xmlns:a16="http://schemas.microsoft.com/office/drawing/2014/main" id="{5CB1D649-73E6-CBE6-E57C-9BCBDD99F2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86801" y="2011549"/>
            <a:ext cx="478971" cy="478971"/>
          </a:xfrm>
          <a:prstGeom prst="rect">
            <a:avLst/>
          </a:prstGeom>
        </p:spPr>
      </p:pic>
      <p:pic>
        <p:nvPicPr>
          <p:cNvPr id="15" name="Graphic 14" descr="Full Brick Wall with solid fill">
            <a:extLst>
              <a:ext uri="{FF2B5EF4-FFF2-40B4-BE49-F238E27FC236}">
                <a16:creationId xmlns:a16="http://schemas.microsoft.com/office/drawing/2014/main" id="{B8F1B5F0-EEA4-113A-3242-D2D38FB361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22531" y="2100942"/>
            <a:ext cx="478971" cy="478971"/>
          </a:xfrm>
          <a:prstGeom prst="rect">
            <a:avLst/>
          </a:prstGeom>
        </p:spPr>
      </p:pic>
      <p:pic>
        <p:nvPicPr>
          <p:cNvPr id="19" name="Graphic 18" descr="Internet Of Things outline">
            <a:extLst>
              <a:ext uri="{FF2B5EF4-FFF2-40B4-BE49-F238E27FC236}">
                <a16:creationId xmlns:a16="http://schemas.microsoft.com/office/drawing/2014/main" id="{F538EC6D-88E5-623E-1D51-58A299CFC5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7775" y="1272209"/>
            <a:ext cx="914400" cy="914400"/>
          </a:xfrm>
          <a:prstGeom prst="rect">
            <a:avLst/>
          </a:prstGeom>
        </p:spPr>
      </p:pic>
      <p:sp>
        <p:nvSpPr>
          <p:cNvPr id="23" name="Rectangle 22">
            <a:extLst>
              <a:ext uri="{FF2B5EF4-FFF2-40B4-BE49-F238E27FC236}">
                <a16:creationId xmlns:a16="http://schemas.microsoft.com/office/drawing/2014/main" id="{8425200A-7F0B-00B0-1AE8-63BB75A1387F}"/>
              </a:ext>
            </a:extLst>
          </p:cNvPr>
          <p:cNvSpPr/>
          <p:nvPr/>
        </p:nvSpPr>
        <p:spPr>
          <a:xfrm>
            <a:off x="2846728" y="3429000"/>
            <a:ext cx="4921315" cy="284429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pic>
        <p:nvPicPr>
          <p:cNvPr id="27" name="Graphic 26" descr="Server with solid fill">
            <a:extLst>
              <a:ext uri="{FF2B5EF4-FFF2-40B4-BE49-F238E27FC236}">
                <a16:creationId xmlns:a16="http://schemas.microsoft.com/office/drawing/2014/main" id="{A2EA2A94-6DBD-0960-E544-014D293CB8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57240" y="2011549"/>
            <a:ext cx="478971" cy="478971"/>
          </a:xfrm>
          <a:prstGeom prst="rect">
            <a:avLst/>
          </a:prstGeom>
        </p:spPr>
      </p:pic>
      <p:pic>
        <p:nvPicPr>
          <p:cNvPr id="29" name="Graphic 28" descr="Server with solid fill">
            <a:extLst>
              <a:ext uri="{FF2B5EF4-FFF2-40B4-BE49-F238E27FC236}">
                <a16:creationId xmlns:a16="http://schemas.microsoft.com/office/drawing/2014/main" id="{5310955A-284E-9CCA-E096-A9FFB49FBBE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2375" y="2100943"/>
            <a:ext cx="478971" cy="478971"/>
          </a:xfrm>
          <a:prstGeom prst="rect">
            <a:avLst/>
          </a:prstGeom>
        </p:spPr>
      </p:pic>
      <p:pic>
        <p:nvPicPr>
          <p:cNvPr id="30" name="Graphic 29" descr="Server with solid fill">
            <a:extLst>
              <a:ext uri="{FF2B5EF4-FFF2-40B4-BE49-F238E27FC236}">
                <a16:creationId xmlns:a16="http://schemas.microsoft.com/office/drawing/2014/main" id="{7C93C489-8498-B3A2-CBA8-29F0BEA84F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73757" y="2122844"/>
            <a:ext cx="478971" cy="478971"/>
          </a:xfrm>
          <a:prstGeom prst="rect">
            <a:avLst/>
          </a:prstGeom>
        </p:spPr>
      </p:pic>
      <p:pic>
        <p:nvPicPr>
          <p:cNvPr id="34" name="Graphic 33" descr="Database with solid fill">
            <a:extLst>
              <a:ext uri="{FF2B5EF4-FFF2-40B4-BE49-F238E27FC236}">
                <a16:creationId xmlns:a16="http://schemas.microsoft.com/office/drawing/2014/main" id="{7DD7DD81-CA22-4FE0-468E-BA197E9011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88675" y="2757207"/>
            <a:ext cx="645989" cy="645989"/>
          </a:xfrm>
          <a:prstGeom prst="rect">
            <a:avLst/>
          </a:prstGeom>
        </p:spPr>
      </p:pic>
      <p:pic>
        <p:nvPicPr>
          <p:cNvPr id="35" name="Graphic 34" descr="Database with solid fill">
            <a:extLst>
              <a:ext uri="{FF2B5EF4-FFF2-40B4-BE49-F238E27FC236}">
                <a16:creationId xmlns:a16="http://schemas.microsoft.com/office/drawing/2014/main" id="{97E4DE6C-FBCE-B269-620B-ABA9A5A4B52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70639" y="3679820"/>
            <a:ext cx="645989" cy="645989"/>
          </a:xfrm>
          <a:prstGeom prst="rect">
            <a:avLst/>
          </a:prstGeom>
        </p:spPr>
      </p:pic>
      <p:pic>
        <p:nvPicPr>
          <p:cNvPr id="36" name="Graphic 35" descr="Database with solid fill">
            <a:extLst>
              <a:ext uri="{FF2B5EF4-FFF2-40B4-BE49-F238E27FC236}">
                <a16:creationId xmlns:a16="http://schemas.microsoft.com/office/drawing/2014/main" id="{BE35979F-81F2-F4B8-7990-967F38A7FA4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63148" y="4506843"/>
            <a:ext cx="645989" cy="645989"/>
          </a:xfrm>
          <a:prstGeom prst="rect">
            <a:avLst/>
          </a:prstGeom>
        </p:spPr>
      </p:pic>
      <p:pic>
        <p:nvPicPr>
          <p:cNvPr id="38" name="Graphic 37" descr="Database with solid fill">
            <a:extLst>
              <a:ext uri="{FF2B5EF4-FFF2-40B4-BE49-F238E27FC236}">
                <a16:creationId xmlns:a16="http://schemas.microsoft.com/office/drawing/2014/main" id="{1939BDD0-2B61-FF54-E849-CCCC7D3AD11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70639" y="5334133"/>
            <a:ext cx="645989" cy="645989"/>
          </a:xfrm>
          <a:prstGeom prst="rect">
            <a:avLst/>
          </a:prstGeom>
        </p:spPr>
      </p:pic>
      <p:pic>
        <p:nvPicPr>
          <p:cNvPr id="40" name="Graphic 39" descr="Database with solid fill">
            <a:extLst>
              <a:ext uri="{FF2B5EF4-FFF2-40B4-BE49-F238E27FC236}">
                <a16:creationId xmlns:a16="http://schemas.microsoft.com/office/drawing/2014/main" id="{51A7D975-3030-D05D-61CE-3033B8DBBC5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70130" y="4324181"/>
            <a:ext cx="645989" cy="645989"/>
          </a:xfrm>
          <a:prstGeom prst="rect">
            <a:avLst/>
          </a:prstGeom>
        </p:spPr>
      </p:pic>
      <p:sp>
        <p:nvSpPr>
          <p:cNvPr id="41" name="Rectangle 40">
            <a:extLst>
              <a:ext uri="{FF2B5EF4-FFF2-40B4-BE49-F238E27FC236}">
                <a16:creationId xmlns:a16="http://schemas.microsoft.com/office/drawing/2014/main" id="{4D9A02BC-4393-B027-4A43-B8DBC7A30806}"/>
              </a:ext>
            </a:extLst>
          </p:cNvPr>
          <p:cNvSpPr/>
          <p:nvPr/>
        </p:nvSpPr>
        <p:spPr>
          <a:xfrm>
            <a:off x="6378563" y="3641422"/>
            <a:ext cx="859492" cy="2373431"/>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OOB LAN</a:t>
            </a:r>
          </a:p>
        </p:txBody>
      </p:sp>
      <p:sp>
        <p:nvSpPr>
          <p:cNvPr id="43" name="Rectangle 42">
            <a:extLst>
              <a:ext uri="{FF2B5EF4-FFF2-40B4-BE49-F238E27FC236}">
                <a16:creationId xmlns:a16="http://schemas.microsoft.com/office/drawing/2014/main" id="{12C58140-12C4-1DE5-50B6-03F48FBB9369}"/>
              </a:ext>
            </a:extLst>
          </p:cNvPr>
          <p:cNvSpPr/>
          <p:nvPr/>
        </p:nvSpPr>
        <p:spPr>
          <a:xfrm>
            <a:off x="284861" y="2471886"/>
            <a:ext cx="2450749" cy="3801412"/>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sp>
        <p:nvSpPr>
          <p:cNvPr id="48" name="Rectangle 47">
            <a:extLst>
              <a:ext uri="{FF2B5EF4-FFF2-40B4-BE49-F238E27FC236}">
                <a16:creationId xmlns:a16="http://schemas.microsoft.com/office/drawing/2014/main" id="{147380D5-C647-B22B-47B5-18148D01229B}"/>
              </a:ext>
            </a:extLst>
          </p:cNvPr>
          <p:cNvSpPr/>
          <p:nvPr/>
        </p:nvSpPr>
        <p:spPr>
          <a:xfrm>
            <a:off x="519164" y="2943610"/>
            <a:ext cx="798242" cy="2800151"/>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err="1">
                <a:solidFill>
                  <a:schemeClr val="tx1"/>
                </a:solidFill>
              </a:rPr>
              <a:t>Itrent</a:t>
            </a:r>
            <a:r>
              <a:rPr lang="en-US" sz="1000">
                <a:solidFill>
                  <a:schemeClr val="tx1"/>
                </a:solidFill>
              </a:rPr>
              <a:t> LAN</a:t>
            </a:r>
          </a:p>
        </p:txBody>
      </p:sp>
      <p:sp>
        <p:nvSpPr>
          <p:cNvPr id="49" name="Rectangle 48">
            <a:extLst>
              <a:ext uri="{FF2B5EF4-FFF2-40B4-BE49-F238E27FC236}">
                <a16:creationId xmlns:a16="http://schemas.microsoft.com/office/drawing/2014/main" id="{8280F92B-38CC-5616-44E7-F616F82FD9CF}"/>
              </a:ext>
            </a:extLst>
          </p:cNvPr>
          <p:cNvSpPr/>
          <p:nvPr/>
        </p:nvSpPr>
        <p:spPr>
          <a:xfrm>
            <a:off x="8922099" y="2757207"/>
            <a:ext cx="2876850" cy="3801412"/>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sp>
        <p:nvSpPr>
          <p:cNvPr id="50" name="Rectangle 49">
            <a:extLst>
              <a:ext uri="{FF2B5EF4-FFF2-40B4-BE49-F238E27FC236}">
                <a16:creationId xmlns:a16="http://schemas.microsoft.com/office/drawing/2014/main" id="{93D2F744-BF43-4E9F-120E-F451A6D3F2C2}"/>
              </a:ext>
            </a:extLst>
          </p:cNvPr>
          <p:cNvSpPr/>
          <p:nvPr/>
        </p:nvSpPr>
        <p:spPr>
          <a:xfrm>
            <a:off x="10570679" y="3139868"/>
            <a:ext cx="950573" cy="157188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172.168.236.0/24</a:t>
            </a:r>
          </a:p>
        </p:txBody>
      </p:sp>
      <p:pic>
        <p:nvPicPr>
          <p:cNvPr id="51" name="Graphic 50" descr="Database with solid fill">
            <a:extLst>
              <a:ext uri="{FF2B5EF4-FFF2-40B4-BE49-F238E27FC236}">
                <a16:creationId xmlns:a16="http://schemas.microsoft.com/office/drawing/2014/main" id="{0845A71F-65AF-E88F-BA33-A1D1502FBA7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60663" y="3065354"/>
            <a:ext cx="645989" cy="645989"/>
          </a:xfrm>
          <a:prstGeom prst="rect">
            <a:avLst/>
          </a:prstGeom>
        </p:spPr>
      </p:pic>
      <p:pic>
        <p:nvPicPr>
          <p:cNvPr id="52" name="Graphic 51" descr="Database with solid fill">
            <a:extLst>
              <a:ext uri="{FF2B5EF4-FFF2-40B4-BE49-F238E27FC236}">
                <a16:creationId xmlns:a16="http://schemas.microsoft.com/office/drawing/2014/main" id="{80B7BA17-5CD3-9AF7-43BD-49A89A2C828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89571" y="4009865"/>
            <a:ext cx="645989" cy="645989"/>
          </a:xfrm>
          <a:prstGeom prst="rect">
            <a:avLst/>
          </a:prstGeom>
        </p:spPr>
      </p:pic>
      <p:pic>
        <p:nvPicPr>
          <p:cNvPr id="55" name="Graphic 54" descr="Database with solid fill">
            <a:extLst>
              <a:ext uri="{FF2B5EF4-FFF2-40B4-BE49-F238E27FC236}">
                <a16:creationId xmlns:a16="http://schemas.microsoft.com/office/drawing/2014/main" id="{8DCFD446-8696-53CE-7597-4E677F89177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76353" y="4855038"/>
            <a:ext cx="645989" cy="645989"/>
          </a:xfrm>
          <a:prstGeom prst="rect">
            <a:avLst/>
          </a:prstGeom>
        </p:spPr>
      </p:pic>
      <p:pic>
        <p:nvPicPr>
          <p:cNvPr id="58" name="Graphic 57" descr="Laptop with solid fill">
            <a:extLst>
              <a:ext uri="{FF2B5EF4-FFF2-40B4-BE49-F238E27FC236}">
                <a16:creationId xmlns:a16="http://schemas.microsoft.com/office/drawing/2014/main" id="{F01B32A3-D18A-0AA7-C7FB-89459D7F8B9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881858" y="4897903"/>
            <a:ext cx="603124" cy="603124"/>
          </a:xfrm>
          <a:prstGeom prst="rect">
            <a:avLst/>
          </a:prstGeom>
        </p:spPr>
      </p:pic>
      <p:sp>
        <p:nvSpPr>
          <p:cNvPr id="60" name="TextBox 59">
            <a:extLst>
              <a:ext uri="{FF2B5EF4-FFF2-40B4-BE49-F238E27FC236}">
                <a16:creationId xmlns:a16="http://schemas.microsoft.com/office/drawing/2014/main" id="{692311A9-1C47-079C-B488-3BC10820E747}"/>
              </a:ext>
            </a:extLst>
          </p:cNvPr>
          <p:cNvSpPr txBox="1"/>
          <p:nvPr/>
        </p:nvSpPr>
        <p:spPr>
          <a:xfrm>
            <a:off x="8956595" y="6267146"/>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BACS DR Zone</a:t>
            </a:r>
          </a:p>
        </p:txBody>
      </p:sp>
      <p:sp>
        <p:nvSpPr>
          <p:cNvPr id="61" name="Rectangle 60">
            <a:extLst>
              <a:ext uri="{FF2B5EF4-FFF2-40B4-BE49-F238E27FC236}">
                <a16:creationId xmlns:a16="http://schemas.microsoft.com/office/drawing/2014/main" id="{62CDFC59-AD3F-D9BF-21A0-4B4BE72A1C52}"/>
              </a:ext>
            </a:extLst>
          </p:cNvPr>
          <p:cNvSpPr/>
          <p:nvPr/>
        </p:nvSpPr>
        <p:spPr>
          <a:xfrm>
            <a:off x="1512912" y="3347154"/>
            <a:ext cx="1051429" cy="37963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800">
                <a:solidFill>
                  <a:schemeClr val="tx1"/>
                </a:solidFill>
              </a:rPr>
              <a:t>sftp01.webitrent.com</a:t>
            </a:r>
          </a:p>
          <a:p>
            <a:pPr algn="ctr"/>
            <a:endParaRPr lang="en-US" sz="1000">
              <a:solidFill>
                <a:schemeClr val="tx1"/>
              </a:solidFill>
            </a:endParaRPr>
          </a:p>
        </p:txBody>
      </p:sp>
      <p:sp>
        <p:nvSpPr>
          <p:cNvPr id="64" name="Rectangle 63">
            <a:extLst>
              <a:ext uri="{FF2B5EF4-FFF2-40B4-BE49-F238E27FC236}">
                <a16:creationId xmlns:a16="http://schemas.microsoft.com/office/drawing/2014/main" id="{B705ACE6-D6DB-9BA0-7BCD-5B192277E613}"/>
              </a:ext>
            </a:extLst>
          </p:cNvPr>
          <p:cNvSpPr/>
          <p:nvPr/>
        </p:nvSpPr>
        <p:spPr>
          <a:xfrm>
            <a:off x="1560772" y="4324181"/>
            <a:ext cx="1118147" cy="20275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BACS Repo</a:t>
            </a:r>
          </a:p>
        </p:txBody>
      </p:sp>
      <p:sp>
        <p:nvSpPr>
          <p:cNvPr id="65" name="Rectangle 64">
            <a:extLst>
              <a:ext uri="{FF2B5EF4-FFF2-40B4-BE49-F238E27FC236}">
                <a16:creationId xmlns:a16="http://schemas.microsoft.com/office/drawing/2014/main" id="{FD220C27-B88A-E0E7-754F-D64228FE0187}"/>
              </a:ext>
            </a:extLst>
          </p:cNvPr>
          <p:cNvSpPr/>
          <p:nvPr/>
        </p:nvSpPr>
        <p:spPr>
          <a:xfrm>
            <a:off x="1544025" y="5937642"/>
            <a:ext cx="1118147" cy="20275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err="1">
                <a:solidFill>
                  <a:schemeClr val="tx1"/>
                </a:solidFill>
              </a:rPr>
              <a:t>Itrent</a:t>
            </a:r>
            <a:r>
              <a:rPr lang="en-US" sz="1000">
                <a:solidFill>
                  <a:schemeClr val="tx1"/>
                </a:solidFill>
              </a:rPr>
              <a:t> Database</a:t>
            </a:r>
          </a:p>
        </p:txBody>
      </p:sp>
      <p:sp>
        <p:nvSpPr>
          <p:cNvPr id="67" name="Rectangle 66">
            <a:extLst>
              <a:ext uri="{FF2B5EF4-FFF2-40B4-BE49-F238E27FC236}">
                <a16:creationId xmlns:a16="http://schemas.microsoft.com/office/drawing/2014/main" id="{AB758118-DA51-7846-0644-BC5763DAF1DC}"/>
              </a:ext>
            </a:extLst>
          </p:cNvPr>
          <p:cNvSpPr/>
          <p:nvPr/>
        </p:nvSpPr>
        <p:spPr>
          <a:xfrm>
            <a:off x="1551219" y="5173857"/>
            <a:ext cx="1118147" cy="20275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err="1">
                <a:solidFill>
                  <a:schemeClr val="tx1"/>
                </a:solidFill>
              </a:rPr>
              <a:t>Itrent</a:t>
            </a:r>
            <a:r>
              <a:rPr lang="en-US" sz="1000">
                <a:solidFill>
                  <a:schemeClr val="tx1"/>
                </a:solidFill>
              </a:rPr>
              <a:t> App</a:t>
            </a:r>
          </a:p>
        </p:txBody>
      </p:sp>
      <p:sp>
        <p:nvSpPr>
          <p:cNvPr id="69" name="Rectangle 68">
            <a:extLst>
              <a:ext uri="{FF2B5EF4-FFF2-40B4-BE49-F238E27FC236}">
                <a16:creationId xmlns:a16="http://schemas.microsoft.com/office/drawing/2014/main" id="{7D1D9302-7363-9B27-F35F-D9E0D71F0F8E}"/>
              </a:ext>
            </a:extLst>
          </p:cNvPr>
          <p:cNvSpPr/>
          <p:nvPr/>
        </p:nvSpPr>
        <p:spPr>
          <a:xfrm>
            <a:off x="9011143" y="3720763"/>
            <a:ext cx="1207794" cy="258785"/>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SFTP VM</a:t>
            </a:r>
          </a:p>
        </p:txBody>
      </p:sp>
      <p:sp>
        <p:nvSpPr>
          <p:cNvPr id="70" name="Rectangle 69">
            <a:extLst>
              <a:ext uri="{FF2B5EF4-FFF2-40B4-BE49-F238E27FC236}">
                <a16:creationId xmlns:a16="http://schemas.microsoft.com/office/drawing/2014/main" id="{143BE50B-D228-7094-DD80-A8EED663ED06}"/>
              </a:ext>
            </a:extLst>
          </p:cNvPr>
          <p:cNvSpPr/>
          <p:nvPr/>
        </p:nvSpPr>
        <p:spPr>
          <a:xfrm>
            <a:off x="9016080" y="4647852"/>
            <a:ext cx="1118147" cy="20275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DNS/DHCP VM</a:t>
            </a:r>
          </a:p>
        </p:txBody>
      </p:sp>
      <p:sp>
        <p:nvSpPr>
          <p:cNvPr id="72" name="Rectangle 71">
            <a:extLst>
              <a:ext uri="{FF2B5EF4-FFF2-40B4-BE49-F238E27FC236}">
                <a16:creationId xmlns:a16="http://schemas.microsoft.com/office/drawing/2014/main" id="{6CB80015-B671-0320-1CF2-5364B1C1C7D3}"/>
              </a:ext>
            </a:extLst>
          </p:cNvPr>
          <p:cNvSpPr/>
          <p:nvPr/>
        </p:nvSpPr>
        <p:spPr>
          <a:xfrm>
            <a:off x="9016080" y="5541005"/>
            <a:ext cx="1118147" cy="297248"/>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ESXI Host VM /USB Drive</a:t>
            </a:r>
          </a:p>
        </p:txBody>
      </p:sp>
      <p:sp>
        <p:nvSpPr>
          <p:cNvPr id="73" name="Rectangle 72">
            <a:extLst>
              <a:ext uri="{FF2B5EF4-FFF2-40B4-BE49-F238E27FC236}">
                <a16:creationId xmlns:a16="http://schemas.microsoft.com/office/drawing/2014/main" id="{668DF9EC-60FF-D170-5664-1E0817D56687}"/>
              </a:ext>
            </a:extLst>
          </p:cNvPr>
          <p:cNvSpPr/>
          <p:nvPr/>
        </p:nvSpPr>
        <p:spPr>
          <a:xfrm>
            <a:off x="10673074" y="5566305"/>
            <a:ext cx="1045244" cy="41478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DHCP</a:t>
            </a:r>
          </a:p>
          <a:p>
            <a:pPr algn="ctr"/>
            <a:r>
              <a:rPr lang="en-US" sz="1000">
                <a:solidFill>
                  <a:schemeClr val="tx1"/>
                </a:solidFill>
              </a:rPr>
              <a:t>172.18.236.128/25</a:t>
            </a:r>
          </a:p>
        </p:txBody>
      </p:sp>
      <p:cxnSp>
        <p:nvCxnSpPr>
          <p:cNvPr id="84" name="Straight Connector 83">
            <a:extLst>
              <a:ext uri="{FF2B5EF4-FFF2-40B4-BE49-F238E27FC236}">
                <a16:creationId xmlns:a16="http://schemas.microsoft.com/office/drawing/2014/main" id="{03672C6D-3202-71DA-2255-ECC1EF770611}"/>
              </a:ext>
            </a:extLst>
          </p:cNvPr>
          <p:cNvCxnSpPr>
            <a:cxnSpLocks/>
          </p:cNvCxnSpPr>
          <p:nvPr/>
        </p:nvCxnSpPr>
        <p:spPr>
          <a:xfrm flipH="1">
            <a:off x="1343991" y="3535722"/>
            <a:ext cx="180127" cy="28489"/>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5FBB5EDA-8393-3A65-1BCF-45BD35B858D0}"/>
              </a:ext>
            </a:extLst>
          </p:cNvPr>
          <p:cNvCxnSpPr>
            <a:cxnSpLocks/>
            <a:stCxn id="64" idx="1"/>
            <a:endCxn id="48" idx="3"/>
          </p:cNvCxnSpPr>
          <p:nvPr/>
        </p:nvCxnSpPr>
        <p:spPr>
          <a:xfrm flipH="1" flipV="1">
            <a:off x="1317406" y="4343686"/>
            <a:ext cx="243366" cy="81873"/>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E58D817C-59E7-FD19-3649-B1A5FA1BD524}"/>
              </a:ext>
            </a:extLst>
          </p:cNvPr>
          <p:cNvCxnSpPr>
            <a:cxnSpLocks/>
            <a:stCxn id="67" idx="1"/>
          </p:cNvCxnSpPr>
          <p:nvPr/>
        </p:nvCxnSpPr>
        <p:spPr>
          <a:xfrm flipH="1" flipV="1">
            <a:off x="1323513" y="5090390"/>
            <a:ext cx="227706" cy="184845"/>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3EE7B75F-6D44-C1C5-BE3E-76131E0360FD}"/>
              </a:ext>
            </a:extLst>
          </p:cNvPr>
          <p:cNvCxnSpPr>
            <a:cxnSpLocks/>
            <a:stCxn id="65" idx="1"/>
            <a:endCxn id="48" idx="2"/>
          </p:cNvCxnSpPr>
          <p:nvPr/>
        </p:nvCxnSpPr>
        <p:spPr>
          <a:xfrm flipH="1" flipV="1">
            <a:off x="918285" y="5743761"/>
            <a:ext cx="625740" cy="295259"/>
          </a:xfrm>
          <a:prstGeom prst="line">
            <a:avLst/>
          </a:prstGeom>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8634B1E-CBAD-B151-414B-F9C962AC908A}"/>
              </a:ext>
            </a:extLst>
          </p:cNvPr>
          <p:cNvSpPr/>
          <p:nvPr/>
        </p:nvSpPr>
        <p:spPr>
          <a:xfrm>
            <a:off x="4027957" y="5022011"/>
            <a:ext cx="822237" cy="396404"/>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Domain Controller</a:t>
            </a:r>
          </a:p>
        </p:txBody>
      </p:sp>
      <p:cxnSp>
        <p:nvCxnSpPr>
          <p:cNvPr id="102" name="Straight Connector 101">
            <a:extLst>
              <a:ext uri="{FF2B5EF4-FFF2-40B4-BE49-F238E27FC236}">
                <a16:creationId xmlns:a16="http://schemas.microsoft.com/office/drawing/2014/main" id="{FD9E98F2-4308-372D-A52D-559C8D06FE0D}"/>
              </a:ext>
            </a:extLst>
          </p:cNvPr>
          <p:cNvCxnSpPr>
            <a:cxnSpLocks/>
            <a:stCxn id="101" idx="1"/>
          </p:cNvCxnSpPr>
          <p:nvPr/>
        </p:nvCxnSpPr>
        <p:spPr>
          <a:xfrm flipH="1" flipV="1">
            <a:off x="3750517" y="5188101"/>
            <a:ext cx="277440" cy="32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C5F1019B-C075-3A76-71F5-A712ED4B802C}"/>
              </a:ext>
            </a:extLst>
          </p:cNvPr>
          <p:cNvCxnSpPr>
            <a:cxnSpLocks/>
          </p:cNvCxnSpPr>
          <p:nvPr/>
        </p:nvCxnSpPr>
        <p:spPr>
          <a:xfrm flipH="1">
            <a:off x="3756979" y="5734254"/>
            <a:ext cx="26215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2562D980-3EC3-9CEB-4A04-AFC9E88D8981}"/>
              </a:ext>
            </a:extLst>
          </p:cNvPr>
          <p:cNvCxnSpPr>
            <a:cxnSpLocks/>
            <a:stCxn id="72" idx="1"/>
          </p:cNvCxnSpPr>
          <p:nvPr/>
        </p:nvCxnSpPr>
        <p:spPr>
          <a:xfrm flipH="1">
            <a:off x="7264640" y="5689629"/>
            <a:ext cx="1751440" cy="100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5B2C22CB-34CA-157F-02BF-0F43575ABBC7}"/>
              </a:ext>
            </a:extLst>
          </p:cNvPr>
          <p:cNvCxnSpPr>
            <a:cxnSpLocks/>
          </p:cNvCxnSpPr>
          <p:nvPr/>
        </p:nvCxnSpPr>
        <p:spPr>
          <a:xfrm flipH="1">
            <a:off x="10212668" y="3779843"/>
            <a:ext cx="385358" cy="13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782B1F6B-31BE-0903-98A2-27E3C31D7A8E}"/>
              </a:ext>
            </a:extLst>
          </p:cNvPr>
          <p:cNvCxnSpPr>
            <a:cxnSpLocks/>
          </p:cNvCxnSpPr>
          <p:nvPr/>
        </p:nvCxnSpPr>
        <p:spPr>
          <a:xfrm flipH="1">
            <a:off x="10134227" y="4195786"/>
            <a:ext cx="452594" cy="5125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59F4E44B-C3BD-B51D-AE03-09E1FBC53D24}"/>
              </a:ext>
            </a:extLst>
          </p:cNvPr>
          <p:cNvCxnSpPr>
            <a:cxnSpLocks/>
          </p:cNvCxnSpPr>
          <p:nvPr/>
        </p:nvCxnSpPr>
        <p:spPr>
          <a:xfrm flipH="1">
            <a:off x="9968767" y="4708292"/>
            <a:ext cx="618054" cy="839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97E66CC9-7365-FC1C-7D0A-C83E42F6CB67}"/>
              </a:ext>
            </a:extLst>
          </p:cNvPr>
          <p:cNvCxnSpPr>
            <a:cxnSpLocks/>
            <a:stCxn id="50" idx="2"/>
          </p:cNvCxnSpPr>
          <p:nvPr/>
        </p:nvCxnSpPr>
        <p:spPr>
          <a:xfrm flipH="1">
            <a:off x="10654648" y="4711754"/>
            <a:ext cx="391318" cy="889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4E710A8A-F4BE-2B45-ED7B-C80ECC117335}"/>
              </a:ext>
            </a:extLst>
          </p:cNvPr>
          <p:cNvCxnSpPr>
            <a:cxnSpLocks/>
            <a:endCxn id="48" idx="0"/>
          </p:cNvCxnSpPr>
          <p:nvPr/>
        </p:nvCxnSpPr>
        <p:spPr>
          <a:xfrm flipH="1">
            <a:off x="918285" y="2244940"/>
            <a:ext cx="2557726" cy="69867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179287FB-F7A0-04ED-37C2-6DD4BE745DC5}"/>
              </a:ext>
            </a:extLst>
          </p:cNvPr>
          <p:cNvCxnSpPr>
            <a:cxnSpLocks/>
            <a:stCxn id="17" idx="0"/>
            <a:endCxn id="27" idx="2"/>
          </p:cNvCxnSpPr>
          <p:nvPr/>
        </p:nvCxnSpPr>
        <p:spPr>
          <a:xfrm flipV="1">
            <a:off x="3394460" y="2490520"/>
            <a:ext cx="202266" cy="11509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F29A5848-BAF7-9895-B354-82C81255481F}"/>
              </a:ext>
            </a:extLst>
          </p:cNvPr>
          <p:cNvCxnSpPr>
            <a:cxnSpLocks/>
            <a:stCxn id="12" idx="1"/>
          </p:cNvCxnSpPr>
          <p:nvPr/>
        </p:nvCxnSpPr>
        <p:spPr>
          <a:xfrm flipH="1">
            <a:off x="3845290" y="2251035"/>
            <a:ext cx="2415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2A8F48F1-5154-B633-90A4-AC1E2E895AE5}"/>
              </a:ext>
            </a:extLst>
          </p:cNvPr>
          <p:cNvCxnSpPr>
            <a:cxnSpLocks/>
            <a:endCxn id="29" idx="3"/>
          </p:cNvCxnSpPr>
          <p:nvPr/>
        </p:nvCxnSpPr>
        <p:spPr>
          <a:xfrm flipH="1">
            <a:off x="7671346" y="2340429"/>
            <a:ext cx="26199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a:extLst>
              <a:ext uri="{FF2B5EF4-FFF2-40B4-BE49-F238E27FC236}">
                <a16:creationId xmlns:a16="http://schemas.microsoft.com/office/drawing/2014/main" id="{05BA0C5B-A789-7ADC-1984-82ABD6AB992F}"/>
              </a:ext>
            </a:extLst>
          </p:cNvPr>
          <p:cNvCxnSpPr>
            <a:cxnSpLocks/>
          </p:cNvCxnSpPr>
          <p:nvPr/>
        </p:nvCxnSpPr>
        <p:spPr>
          <a:xfrm flipH="1">
            <a:off x="10497799" y="2340429"/>
            <a:ext cx="2415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39CABF72-E28B-6B6E-EA03-B6114D13540E}"/>
              </a:ext>
            </a:extLst>
          </p:cNvPr>
          <p:cNvCxnSpPr>
            <a:cxnSpLocks/>
            <a:stCxn id="50" idx="0"/>
            <a:endCxn id="15" idx="2"/>
          </p:cNvCxnSpPr>
          <p:nvPr/>
        </p:nvCxnSpPr>
        <p:spPr>
          <a:xfrm flipH="1" flipV="1">
            <a:off x="10962017" y="2579913"/>
            <a:ext cx="83949" cy="559955"/>
          </a:xfrm>
          <a:prstGeom prst="line">
            <a:avLst/>
          </a:prstGeom>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31EB3758-BF6D-3426-4BCE-48A9DF7A7C65}"/>
              </a:ext>
            </a:extLst>
          </p:cNvPr>
          <p:cNvCxnSpPr>
            <a:cxnSpLocks/>
            <a:stCxn id="41" idx="0"/>
          </p:cNvCxnSpPr>
          <p:nvPr/>
        </p:nvCxnSpPr>
        <p:spPr>
          <a:xfrm flipV="1">
            <a:off x="6808309" y="2546102"/>
            <a:ext cx="630974" cy="1095320"/>
          </a:xfrm>
          <a:prstGeom prst="line">
            <a:avLst/>
          </a:prstGeom>
        </p:spPr>
        <p:style>
          <a:lnRef idx="2">
            <a:schemeClr val="accent1"/>
          </a:lnRef>
          <a:fillRef idx="0">
            <a:schemeClr val="accent1"/>
          </a:fillRef>
          <a:effectRef idx="1">
            <a:schemeClr val="accent1"/>
          </a:effectRef>
          <a:fontRef idx="minor">
            <a:schemeClr val="tx1"/>
          </a:fontRef>
        </p:style>
      </p:cxnSp>
      <p:pic>
        <p:nvPicPr>
          <p:cNvPr id="145" name="Graphic 7" descr="Crown with solid fill">
            <a:extLst>
              <a:ext uri="{FF2B5EF4-FFF2-40B4-BE49-F238E27FC236}">
                <a16:creationId xmlns:a16="http://schemas.microsoft.com/office/drawing/2014/main" id="{C139069B-E6DC-8E5F-99F9-033C0B908A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56626" y="3384492"/>
            <a:ext cx="346590" cy="346590"/>
          </a:xfrm>
          <a:prstGeom prst="rect">
            <a:avLst/>
          </a:prstGeom>
        </p:spPr>
      </p:pic>
      <p:cxnSp>
        <p:nvCxnSpPr>
          <p:cNvPr id="151" name="Connector: Elbow 150">
            <a:extLst>
              <a:ext uri="{FF2B5EF4-FFF2-40B4-BE49-F238E27FC236}">
                <a16:creationId xmlns:a16="http://schemas.microsoft.com/office/drawing/2014/main" id="{EF3D157E-68B6-CEE0-D6E7-2D8158C514E3}"/>
              </a:ext>
            </a:extLst>
          </p:cNvPr>
          <p:cNvCxnSpPr>
            <a:stCxn id="34" idx="0"/>
          </p:cNvCxnSpPr>
          <p:nvPr/>
        </p:nvCxnSpPr>
        <p:spPr>
          <a:xfrm rot="16200000" flipV="1">
            <a:off x="1320206" y="1965743"/>
            <a:ext cx="1581550" cy="1378"/>
          </a:xfrm>
          <a:prstGeom prst="bentConnector3">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Connector: Elbow 152">
            <a:extLst>
              <a:ext uri="{FF2B5EF4-FFF2-40B4-BE49-F238E27FC236}">
                <a16:creationId xmlns:a16="http://schemas.microsoft.com/office/drawing/2014/main" id="{74F21395-4369-EEFF-239C-79285CC941E6}"/>
              </a:ext>
            </a:extLst>
          </p:cNvPr>
          <p:cNvCxnSpPr>
            <a:cxnSpLocks/>
          </p:cNvCxnSpPr>
          <p:nvPr/>
        </p:nvCxnSpPr>
        <p:spPr>
          <a:xfrm flipV="1">
            <a:off x="2110292" y="1130909"/>
            <a:ext cx="7240537" cy="33862"/>
          </a:xfrm>
          <a:prstGeom prst="bentConnector3">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6" name="Straight Arrow Connector 155">
            <a:extLst>
              <a:ext uri="{FF2B5EF4-FFF2-40B4-BE49-F238E27FC236}">
                <a16:creationId xmlns:a16="http://schemas.microsoft.com/office/drawing/2014/main" id="{C1171F5F-ADD9-15B4-B7E4-FC15FC1C1804}"/>
              </a:ext>
            </a:extLst>
          </p:cNvPr>
          <p:cNvCxnSpPr>
            <a:cxnSpLocks/>
          </p:cNvCxnSpPr>
          <p:nvPr/>
        </p:nvCxnSpPr>
        <p:spPr>
          <a:xfrm>
            <a:off x="9340558" y="1142622"/>
            <a:ext cx="1822793" cy="955916"/>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8" name="TextBox 157">
            <a:extLst>
              <a:ext uri="{FF2B5EF4-FFF2-40B4-BE49-F238E27FC236}">
                <a16:creationId xmlns:a16="http://schemas.microsoft.com/office/drawing/2014/main" id="{78B8ADEE-8BE2-223B-7FAB-6133F11C37C0}"/>
              </a:ext>
            </a:extLst>
          </p:cNvPr>
          <p:cNvSpPr txBox="1"/>
          <p:nvPr/>
        </p:nvSpPr>
        <p:spPr>
          <a:xfrm>
            <a:off x="4644657" y="873802"/>
            <a:ext cx="273970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IPSEC VPN / SFTP TRANSFER</a:t>
            </a:r>
          </a:p>
        </p:txBody>
      </p:sp>
      <p:sp>
        <p:nvSpPr>
          <p:cNvPr id="159" name="Rectangle 158">
            <a:extLst>
              <a:ext uri="{FF2B5EF4-FFF2-40B4-BE49-F238E27FC236}">
                <a16:creationId xmlns:a16="http://schemas.microsoft.com/office/drawing/2014/main" id="{7E3E8586-D6BC-952A-C03D-03AF1D769814}"/>
              </a:ext>
            </a:extLst>
          </p:cNvPr>
          <p:cNvSpPr/>
          <p:nvPr/>
        </p:nvSpPr>
        <p:spPr>
          <a:xfrm>
            <a:off x="1393073" y="4781423"/>
            <a:ext cx="386262" cy="19699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S01</a:t>
            </a:r>
          </a:p>
        </p:txBody>
      </p:sp>
      <p:sp>
        <p:nvSpPr>
          <p:cNvPr id="160" name="Rectangle 159">
            <a:extLst>
              <a:ext uri="{FF2B5EF4-FFF2-40B4-BE49-F238E27FC236}">
                <a16:creationId xmlns:a16="http://schemas.microsoft.com/office/drawing/2014/main" id="{89D196C0-CBDF-6CF4-5606-8C2D48298348}"/>
              </a:ext>
            </a:extLst>
          </p:cNvPr>
          <p:cNvSpPr/>
          <p:nvPr/>
        </p:nvSpPr>
        <p:spPr>
          <a:xfrm>
            <a:off x="1393073" y="3868607"/>
            <a:ext cx="386262" cy="19699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S02</a:t>
            </a:r>
          </a:p>
        </p:txBody>
      </p:sp>
      <p:sp>
        <p:nvSpPr>
          <p:cNvPr id="161" name="Rectangle 160">
            <a:extLst>
              <a:ext uri="{FF2B5EF4-FFF2-40B4-BE49-F238E27FC236}">
                <a16:creationId xmlns:a16="http://schemas.microsoft.com/office/drawing/2014/main" id="{8159ACFD-9730-3C07-F7F1-E526CE1D7645}"/>
              </a:ext>
            </a:extLst>
          </p:cNvPr>
          <p:cNvSpPr/>
          <p:nvPr/>
        </p:nvSpPr>
        <p:spPr>
          <a:xfrm>
            <a:off x="1453700" y="2984153"/>
            <a:ext cx="386262" cy="19699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S03</a:t>
            </a:r>
          </a:p>
        </p:txBody>
      </p:sp>
      <p:sp>
        <p:nvSpPr>
          <p:cNvPr id="162" name="Rectangle 161">
            <a:extLst>
              <a:ext uri="{FF2B5EF4-FFF2-40B4-BE49-F238E27FC236}">
                <a16:creationId xmlns:a16="http://schemas.microsoft.com/office/drawing/2014/main" id="{F50E4E19-AC37-D586-C1D0-4C8E1E823FF0}"/>
              </a:ext>
            </a:extLst>
          </p:cNvPr>
          <p:cNvSpPr/>
          <p:nvPr/>
        </p:nvSpPr>
        <p:spPr>
          <a:xfrm>
            <a:off x="9793416" y="2961791"/>
            <a:ext cx="386262" cy="19699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S04</a:t>
            </a:r>
          </a:p>
        </p:txBody>
      </p:sp>
      <p:sp>
        <p:nvSpPr>
          <p:cNvPr id="163" name="Rectangle 162">
            <a:extLst>
              <a:ext uri="{FF2B5EF4-FFF2-40B4-BE49-F238E27FC236}">
                <a16:creationId xmlns:a16="http://schemas.microsoft.com/office/drawing/2014/main" id="{780D4B18-627F-E4A3-EA86-63B525F58A86}"/>
              </a:ext>
            </a:extLst>
          </p:cNvPr>
          <p:cNvSpPr/>
          <p:nvPr/>
        </p:nvSpPr>
        <p:spPr>
          <a:xfrm>
            <a:off x="9802404" y="4105658"/>
            <a:ext cx="386262" cy="19699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S05</a:t>
            </a:r>
          </a:p>
        </p:txBody>
      </p:sp>
      <p:cxnSp>
        <p:nvCxnSpPr>
          <p:cNvPr id="165" name="Connector: Curved 164">
            <a:extLst>
              <a:ext uri="{FF2B5EF4-FFF2-40B4-BE49-F238E27FC236}">
                <a16:creationId xmlns:a16="http://schemas.microsoft.com/office/drawing/2014/main" id="{FA904999-8398-A820-9985-20338FB9E361}"/>
              </a:ext>
            </a:extLst>
          </p:cNvPr>
          <p:cNvCxnSpPr>
            <a:stCxn id="51" idx="1"/>
            <a:endCxn id="49" idx="1"/>
          </p:cNvCxnSpPr>
          <p:nvPr/>
        </p:nvCxnSpPr>
        <p:spPr>
          <a:xfrm rot="10800000" flipV="1">
            <a:off x="8922099" y="3388349"/>
            <a:ext cx="238564" cy="1269564"/>
          </a:xfrm>
          <a:prstGeom prst="curvedConnector3">
            <a:avLst>
              <a:gd name="adj1" fmla="val 19582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7" name="Connector: Curved 166">
            <a:extLst>
              <a:ext uri="{FF2B5EF4-FFF2-40B4-BE49-F238E27FC236}">
                <a16:creationId xmlns:a16="http://schemas.microsoft.com/office/drawing/2014/main" id="{8AEE62DD-F14D-065D-2D7A-EC152E981656}"/>
              </a:ext>
            </a:extLst>
          </p:cNvPr>
          <p:cNvCxnSpPr>
            <a:stCxn id="49" idx="1"/>
            <a:endCxn id="72" idx="1"/>
          </p:cNvCxnSpPr>
          <p:nvPr/>
        </p:nvCxnSpPr>
        <p:spPr>
          <a:xfrm rot="10800000" flipH="1" flipV="1">
            <a:off x="8922098" y="4657913"/>
            <a:ext cx="93981" cy="1031716"/>
          </a:xfrm>
          <a:prstGeom prst="curvedConnector3">
            <a:avLst>
              <a:gd name="adj1" fmla="val -243241"/>
            </a:avLst>
          </a:prstGeom>
          <a:ln>
            <a:tailEnd type="triangle"/>
          </a:ln>
        </p:spPr>
        <p:style>
          <a:lnRef idx="2">
            <a:schemeClr val="accent1"/>
          </a:lnRef>
          <a:fillRef idx="0">
            <a:schemeClr val="accent1"/>
          </a:fillRef>
          <a:effectRef idx="1">
            <a:schemeClr val="accent1"/>
          </a:effectRef>
          <a:fontRef idx="minor">
            <a:schemeClr val="tx1"/>
          </a:fontRef>
        </p:style>
      </p:cxnSp>
      <p:sp>
        <p:nvSpPr>
          <p:cNvPr id="168" name="TextBox 167">
            <a:extLst>
              <a:ext uri="{FF2B5EF4-FFF2-40B4-BE49-F238E27FC236}">
                <a16:creationId xmlns:a16="http://schemas.microsoft.com/office/drawing/2014/main" id="{684D877F-FF84-20E2-2588-624404E09F32}"/>
              </a:ext>
            </a:extLst>
          </p:cNvPr>
          <p:cNvSpPr txBox="1"/>
          <p:nvPr/>
        </p:nvSpPr>
        <p:spPr>
          <a:xfrm>
            <a:off x="7860220" y="4361902"/>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USB Passthrough</a:t>
            </a:r>
          </a:p>
        </p:txBody>
      </p:sp>
      <p:cxnSp>
        <p:nvCxnSpPr>
          <p:cNvPr id="173" name="Straight Arrow Connector 172">
            <a:extLst>
              <a:ext uri="{FF2B5EF4-FFF2-40B4-BE49-F238E27FC236}">
                <a16:creationId xmlns:a16="http://schemas.microsoft.com/office/drawing/2014/main" id="{702B8EC0-F20B-ED3A-3BA4-42D2A66A3B30}"/>
              </a:ext>
            </a:extLst>
          </p:cNvPr>
          <p:cNvCxnSpPr>
            <a:cxnSpLocks/>
            <a:stCxn id="15" idx="2"/>
            <a:endCxn id="51" idx="0"/>
          </p:cNvCxnSpPr>
          <p:nvPr/>
        </p:nvCxnSpPr>
        <p:spPr>
          <a:xfrm flipH="1">
            <a:off x="9483658" y="2579913"/>
            <a:ext cx="1478359" cy="485441"/>
          </a:xfrm>
          <a:prstGeom prst="straightConnector1">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6" name="TextBox 175">
            <a:extLst>
              <a:ext uri="{FF2B5EF4-FFF2-40B4-BE49-F238E27FC236}">
                <a16:creationId xmlns:a16="http://schemas.microsoft.com/office/drawing/2014/main" id="{63A09F57-DF59-E70B-299C-8AF6EBA94163}"/>
              </a:ext>
            </a:extLst>
          </p:cNvPr>
          <p:cNvSpPr txBox="1"/>
          <p:nvPr/>
        </p:nvSpPr>
        <p:spPr>
          <a:xfrm>
            <a:off x="4980971" y="2367409"/>
            <a:ext cx="13595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Internet &amp; Tools</a:t>
            </a:r>
          </a:p>
        </p:txBody>
      </p:sp>
      <p:cxnSp>
        <p:nvCxnSpPr>
          <p:cNvPr id="178" name="Connector: Curved 177">
            <a:extLst>
              <a:ext uri="{FF2B5EF4-FFF2-40B4-BE49-F238E27FC236}">
                <a16:creationId xmlns:a16="http://schemas.microsoft.com/office/drawing/2014/main" id="{021D00B2-5A16-97A9-0EB8-CEED5FF66B88}"/>
              </a:ext>
            </a:extLst>
          </p:cNvPr>
          <p:cNvCxnSpPr>
            <a:stCxn id="19" idx="1"/>
            <a:endCxn id="27" idx="0"/>
          </p:cNvCxnSpPr>
          <p:nvPr/>
        </p:nvCxnSpPr>
        <p:spPr>
          <a:xfrm rot="10800000" flipV="1">
            <a:off x="3596727" y="1729409"/>
            <a:ext cx="1521049" cy="28214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9" name="Connector: Curved 178">
            <a:extLst>
              <a:ext uri="{FF2B5EF4-FFF2-40B4-BE49-F238E27FC236}">
                <a16:creationId xmlns:a16="http://schemas.microsoft.com/office/drawing/2014/main" id="{8DE009E3-0982-642F-1A2A-EB1BC97A718D}"/>
              </a:ext>
            </a:extLst>
          </p:cNvPr>
          <p:cNvCxnSpPr>
            <a:cxnSpLocks/>
            <a:stCxn id="19" idx="2"/>
            <a:endCxn id="8" idx="0"/>
          </p:cNvCxnSpPr>
          <p:nvPr/>
        </p:nvCxnSpPr>
        <p:spPr>
          <a:xfrm rot="5400000" flipH="1" flipV="1">
            <a:off x="6827437" y="830804"/>
            <a:ext cx="103343" cy="2608268"/>
          </a:xfrm>
          <a:prstGeom prst="curvedConnector5">
            <a:avLst>
              <a:gd name="adj1" fmla="val -221205"/>
              <a:gd name="adj2" fmla="val 54174"/>
              <a:gd name="adj3" fmla="val 3212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5" name="Connector: Curved 184">
            <a:extLst>
              <a:ext uri="{FF2B5EF4-FFF2-40B4-BE49-F238E27FC236}">
                <a16:creationId xmlns:a16="http://schemas.microsoft.com/office/drawing/2014/main" id="{310F7A39-0D50-F793-6AFB-A38E0A5386A5}"/>
              </a:ext>
            </a:extLst>
          </p:cNvPr>
          <p:cNvCxnSpPr>
            <a:cxnSpLocks/>
            <a:endCxn id="15" idx="0"/>
          </p:cNvCxnSpPr>
          <p:nvPr/>
        </p:nvCxnSpPr>
        <p:spPr>
          <a:xfrm>
            <a:off x="5932179" y="1478641"/>
            <a:ext cx="5029838" cy="622301"/>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0A2B2D6F-99B2-B5D1-253F-9BF27735C816}"/>
              </a:ext>
            </a:extLst>
          </p:cNvPr>
          <p:cNvSpPr/>
          <p:nvPr/>
        </p:nvSpPr>
        <p:spPr>
          <a:xfrm>
            <a:off x="10654648" y="6093477"/>
            <a:ext cx="386262" cy="19699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S06</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3459368829"/>
              </p:ext>
            </p:extLst>
          </p:nvPr>
        </p:nvGraphicFramePr>
        <p:xfrm>
          <a:off x="125866" y="971549"/>
          <a:ext cx="11940267" cy="3052187"/>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702742516"/>
                    </a:ext>
                  </a:extLst>
                </a:gridCol>
                <a:gridCol w="11083017">
                  <a:extLst>
                    <a:ext uri="{9D8B030D-6E8A-4147-A177-3AD203B41FA5}">
                      <a16:colId xmlns:a16="http://schemas.microsoft.com/office/drawing/2014/main" val="358841587"/>
                    </a:ext>
                  </a:extLst>
                </a:gridCol>
              </a:tblGrid>
              <a:tr h="550671">
                <a:tc>
                  <a:txBody>
                    <a:bodyPr/>
                    <a:lstStyle/>
                    <a:p>
                      <a:pPr algn="ctr"/>
                      <a:r>
                        <a:rPr lang="en-US" sz="900"/>
                        <a:t> Step No.</a:t>
                      </a:r>
                    </a:p>
                  </a:txBody>
                  <a:tcPr marL="90000" anchor="ctr">
                    <a:solidFill>
                      <a:srgbClr val="0070C0"/>
                    </a:solidFill>
                  </a:tcPr>
                </a:tc>
                <a:tc>
                  <a:txBody>
                    <a:bodyPr/>
                    <a:lstStyle/>
                    <a:p>
                      <a:r>
                        <a:rPr lang="en-US" sz="900"/>
                        <a:t>Description</a:t>
                      </a:r>
                    </a:p>
                  </a:txBody>
                  <a:tcPr marL="90000" anchor="ctr">
                    <a:solidFill>
                      <a:srgbClr val="0070C0"/>
                    </a:solidFill>
                  </a:tcPr>
                </a:tc>
                <a:extLst>
                  <a:ext uri="{0D108BD9-81ED-4DB2-BD59-A6C34878D82A}">
                    <a16:rowId xmlns:a16="http://schemas.microsoft.com/office/drawing/2014/main" val="859701211"/>
                  </a:ext>
                </a:extLst>
              </a:tr>
              <a:tr h="382780">
                <a:tc>
                  <a:txBody>
                    <a:bodyPr/>
                    <a:lstStyle/>
                    <a:p>
                      <a:pPr algn="ctr"/>
                      <a:r>
                        <a:rPr lang="en-US" sz="900"/>
                        <a:t>S01</a:t>
                      </a:r>
                    </a:p>
                  </a:txBody>
                  <a:tcPr>
                    <a:solidFill>
                      <a:srgbClr val="E7E7E7"/>
                    </a:solidFill>
                  </a:tcPr>
                </a:tc>
                <a:tc>
                  <a:txBody>
                    <a:bodyPr/>
                    <a:lstStyle/>
                    <a:p>
                      <a:pPr lvl="0" algn="l">
                        <a:lnSpc>
                          <a:spcPct val="100000"/>
                        </a:lnSpc>
                        <a:spcBef>
                          <a:spcPts val="0"/>
                        </a:spcBef>
                        <a:spcAft>
                          <a:spcPts val="0"/>
                        </a:spcAft>
                        <a:buNone/>
                      </a:pPr>
                      <a:r>
                        <a:rPr lang="en-GB" sz="1200"/>
                        <a:t>Overnight (03:00 am UK time), Automate collates BACs files from multiple </a:t>
                      </a:r>
                      <a:r>
                        <a:rPr lang="en-GB" sz="1200" err="1"/>
                        <a:t>iTrent</a:t>
                      </a:r>
                      <a:r>
                        <a:rPr lang="en-GB" sz="1200"/>
                        <a:t> application servers and adds them into the BACS repo server in Cloud Services. </a:t>
                      </a:r>
                      <a:endParaRPr lang="en-US" sz="1200"/>
                    </a:p>
                  </a:txBody>
                  <a:tcPr>
                    <a:solidFill>
                      <a:srgbClr val="E7E7E7"/>
                    </a:solidFill>
                  </a:tcPr>
                </a:tc>
                <a:extLst>
                  <a:ext uri="{0D108BD9-81ED-4DB2-BD59-A6C34878D82A}">
                    <a16:rowId xmlns:a16="http://schemas.microsoft.com/office/drawing/2014/main" val="1060839612"/>
                  </a:ext>
                </a:extLst>
              </a:tr>
              <a:tr h="315686">
                <a:tc>
                  <a:txBody>
                    <a:bodyPr/>
                    <a:lstStyle/>
                    <a:p>
                      <a:pPr lvl="0" algn="ctr">
                        <a:buNone/>
                      </a:pPr>
                      <a:r>
                        <a:rPr lang="en-US" sz="900"/>
                        <a:t>S02</a:t>
                      </a:r>
                    </a:p>
                  </a:txBody>
                  <a:tcPr>
                    <a:solidFill>
                      <a:srgbClr val="E7E7E7"/>
                    </a:solidFill>
                  </a:tcPr>
                </a:tc>
                <a:tc>
                  <a:txBody>
                    <a:bodyPr/>
                    <a:lstStyle/>
                    <a:p>
                      <a:pPr lvl="0" algn="l">
                        <a:lnSpc>
                          <a:spcPct val="100000"/>
                        </a:lnSpc>
                        <a:spcBef>
                          <a:spcPts val="0"/>
                        </a:spcBef>
                        <a:spcAft>
                          <a:spcPts val="0"/>
                        </a:spcAft>
                        <a:buNone/>
                      </a:pPr>
                      <a:r>
                        <a:rPr lang="en-GB" sz="1200"/>
                        <a:t>Automate retrieves the passphrase from Secret Server via native AD and applies symmetric encryption to each file, ensuring AES-256-level protection at rest .</a:t>
                      </a:r>
                      <a:endParaRPr lang="en-US" sz="1200"/>
                    </a:p>
                  </a:txBody>
                  <a:tcPr>
                    <a:solidFill>
                      <a:srgbClr val="E7E7E7"/>
                    </a:solidFill>
                  </a:tcPr>
                </a:tc>
                <a:extLst>
                  <a:ext uri="{0D108BD9-81ED-4DB2-BD59-A6C34878D82A}">
                    <a16:rowId xmlns:a16="http://schemas.microsoft.com/office/drawing/2014/main" val="4125252574"/>
                  </a:ext>
                </a:extLst>
              </a:tr>
              <a:tr h="391885">
                <a:tc>
                  <a:txBody>
                    <a:bodyPr/>
                    <a:lstStyle/>
                    <a:p>
                      <a:pPr lvl="0" algn="ctr">
                        <a:buNone/>
                      </a:pPr>
                      <a:r>
                        <a:rPr lang="en-US" sz="900"/>
                        <a:t>S03</a:t>
                      </a:r>
                    </a:p>
                  </a:txBody>
                  <a:tcPr>
                    <a:solidFill>
                      <a:srgbClr val="E7E7E7"/>
                    </a:solidFill>
                  </a:tcPr>
                </a:tc>
                <a:tc>
                  <a:txBody>
                    <a:bodyPr/>
                    <a:lstStyle/>
                    <a:p>
                      <a:pPr lvl="0" algn="l">
                        <a:lnSpc>
                          <a:spcPct val="100000"/>
                        </a:lnSpc>
                        <a:spcBef>
                          <a:spcPts val="0"/>
                        </a:spcBef>
                        <a:spcAft>
                          <a:spcPts val="0"/>
                        </a:spcAft>
                        <a:buNone/>
                      </a:pPr>
                      <a:r>
                        <a:rPr lang="en-GB" sz="1200"/>
                        <a:t>Encrypted files are transferred via SFTP from </a:t>
                      </a:r>
                      <a:r>
                        <a:rPr lang="en-GB" sz="1200" b="0" i="0" u="none" strike="noStrike" noProof="0">
                          <a:solidFill>
                            <a:srgbClr val="000000"/>
                          </a:solidFill>
                          <a:latin typeface="Aptos"/>
                        </a:rPr>
                        <a:t>sftp01.webitrent.com </a:t>
                      </a:r>
                      <a:r>
                        <a:rPr lang="en-GB" sz="1200"/>
                        <a:t>over an IPSec VPN from Cloud Services environment to the isolated DR network at RHDC.</a:t>
                      </a:r>
                    </a:p>
                  </a:txBody>
                  <a:tcPr>
                    <a:solidFill>
                      <a:srgbClr val="E7E7E7"/>
                    </a:solidFill>
                  </a:tcPr>
                </a:tc>
                <a:extLst>
                  <a:ext uri="{0D108BD9-81ED-4DB2-BD59-A6C34878D82A}">
                    <a16:rowId xmlns:a16="http://schemas.microsoft.com/office/drawing/2014/main" val="1481292303"/>
                  </a:ext>
                </a:extLst>
              </a:tr>
              <a:tr h="409679">
                <a:tc>
                  <a:txBody>
                    <a:bodyPr/>
                    <a:lstStyle/>
                    <a:p>
                      <a:pPr lvl="0" algn="ctr">
                        <a:buNone/>
                      </a:pPr>
                      <a:r>
                        <a:rPr lang="en-US" sz="900"/>
                        <a:t>S04</a:t>
                      </a:r>
                    </a:p>
                  </a:txBody>
                  <a:tcPr>
                    <a:solidFill>
                      <a:srgbClr val="E7E7E7"/>
                    </a:solidFill>
                  </a:tcPr>
                </a:tc>
                <a:tc>
                  <a:txBody>
                    <a:bodyPr/>
                    <a:lstStyle/>
                    <a:p>
                      <a:pPr lvl="0" algn="l">
                        <a:lnSpc>
                          <a:spcPct val="100000"/>
                        </a:lnSpc>
                        <a:spcBef>
                          <a:spcPts val="0"/>
                        </a:spcBef>
                        <a:spcAft>
                          <a:spcPts val="0"/>
                        </a:spcAft>
                        <a:buNone/>
                      </a:pPr>
                      <a:r>
                        <a:rPr lang="en-GB" sz="1200"/>
                        <a:t>The SFTP server writes incoming files to local disk and mirrors them every 10 minutes to an  USB drive for portable backup.</a:t>
                      </a:r>
                      <a:endParaRPr lang="en-US" sz="1200"/>
                    </a:p>
                  </a:txBody>
                  <a:tcPr>
                    <a:solidFill>
                      <a:srgbClr val="E7E7E7"/>
                    </a:solidFill>
                  </a:tcPr>
                </a:tc>
                <a:extLst>
                  <a:ext uri="{0D108BD9-81ED-4DB2-BD59-A6C34878D82A}">
                    <a16:rowId xmlns:a16="http://schemas.microsoft.com/office/drawing/2014/main" val="4121284595"/>
                  </a:ext>
                </a:extLst>
              </a:tr>
              <a:tr h="402772">
                <a:tc>
                  <a:txBody>
                    <a:bodyPr/>
                    <a:lstStyle/>
                    <a:p>
                      <a:pPr lvl="0" algn="ctr">
                        <a:buNone/>
                      </a:pPr>
                      <a:r>
                        <a:rPr lang="en-US" sz="900"/>
                        <a:t>S05</a:t>
                      </a:r>
                    </a:p>
                  </a:txBody>
                  <a:tcPr>
                    <a:solidFill>
                      <a:srgbClr val="E7E7E7"/>
                    </a:solidFill>
                  </a:tcPr>
                </a:tc>
                <a:tc>
                  <a:txBody>
                    <a:bodyPr/>
                    <a:lstStyle/>
                    <a:p>
                      <a:pPr lvl="0" algn="l">
                        <a:lnSpc>
                          <a:spcPct val="100000"/>
                        </a:lnSpc>
                        <a:spcBef>
                          <a:spcPts val="0"/>
                        </a:spcBef>
                        <a:spcAft>
                          <a:spcPts val="0"/>
                        </a:spcAft>
                        <a:buNone/>
                      </a:pPr>
                      <a:r>
                        <a:rPr lang="en-GB" sz="1200"/>
                        <a:t>In the event of a DR scenario, designated workgroup PCs in the RHDC would be used to process the BACs files; passphrase is retrieved on-demand from Secret Server to decrypt files locally.</a:t>
                      </a:r>
                      <a:endParaRPr lang="en-US" sz="1200"/>
                    </a:p>
                  </a:txBody>
                  <a:tcPr>
                    <a:solidFill>
                      <a:srgbClr val="E7E7E7"/>
                    </a:solidFill>
                  </a:tcPr>
                </a:tc>
                <a:extLst>
                  <a:ext uri="{0D108BD9-81ED-4DB2-BD59-A6C34878D82A}">
                    <a16:rowId xmlns:a16="http://schemas.microsoft.com/office/drawing/2014/main" val="859255918"/>
                  </a:ext>
                </a:extLst>
              </a:tr>
              <a:tr h="544286">
                <a:tc>
                  <a:txBody>
                    <a:bodyPr/>
                    <a:lstStyle/>
                    <a:p>
                      <a:pPr lvl="0" algn="ctr">
                        <a:buNone/>
                      </a:pPr>
                      <a:r>
                        <a:rPr lang="en-US" sz="900"/>
                        <a:t>S06</a:t>
                      </a:r>
                    </a:p>
                  </a:txBody>
                  <a:tcPr>
                    <a:solidFill>
                      <a:srgbClr val="E7E7E7"/>
                    </a:solidFill>
                  </a:tcPr>
                </a:tc>
                <a:tc>
                  <a:txBody>
                    <a:bodyPr/>
                    <a:lstStyle/>
                    <a:p>
                      <a:pPr lvl="0" algn="l">
                        <a:lnSpc>
                          <a:spcPct val="100000"/>
                        </a:lnSpc>
                        <a:spcBef>
                          <a:spcPts val="0"/>
                        </a:spcBef>
                        <a:spcAft>
                          <a:spcPts val="0"/>
                        </a:spcAft>
                        <a:buNone/>
                      </a:pPr>
                      <a:r>
                        <a:rPr lang="en-GB" sz="1200"/>
                        <a:t>In the event of network or power failure at RHDC, the USB drive can be connected to a laptop to continue processing. </a:t>
                      </a:r>
                    </a:p>
                  </a:txBody>
                  <a:tcPr>
                    <a:solidFill>
                      <a:srgbClr val="E7E7E7"/>
                    </a:solidFill>
                  </a:tcPr>
                </a:tc>
                <a:extLst>
                  <a:ext uri="{0D108BD9-81ED-4DB2-BD59-A6C34878D82A}">
                    <a16:rowId xmlns:a16="http://schemas.microsoft.com/office/drawing/2014/main" val="499299646"/>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Data Flow</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1DF58-9853-5CFB-2D13-E5872A6EC50B}"/>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2BA003-8C03-DA3E-03A6-DAE1D776D811}"/>
              </a:ext>
            </a:extLst>
          </p:cNvPr>
          <p:cNvGraphicFramePr>
            <a:graphicFrameLocks noGrp="1"/>
          </p:cNvGraphicFramePr>
          <p:nvPr>
            <p:extLst>
              <p:ext uri="{D42A27DB-BD31-4B8C-83A1-F6EECF244321}">
                <p14:modId xmlns:p14="http://schemas.microsoft.com/office/powerpoint/2010/main" val="1779265465"/>
              </p:ext>
            </p:extLst>
          </p:nvPr>
        </p:nvGraphicFramePr>
        <p:xfrm>
          <a:off x="66675" y="971550"/>
          <a:ext cx="12073319" cy="4434840"/>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lvl="0" algn="l">
                        <a:lnSpc>
                          <a:spcPct val="100000"/>
                        </a:lnSpc>
                        <a:spcBef>
                          <a:spcPts val="0"/>
                        </a:spcBef>
                        <a:spcAft>
                          <a:spcPts val="0"/>
                        </a:spcAft>
                        <a:buNone/>
                      </a:pPr>
                      <a:r>
                        <a:rPr lang="en-GB" sz="1200" b="0" i="0" u="none" strike="noStrike" noProof="0" dirty="0">
                          <a:solidFill>
                            <a:srgbClr val="000000"/>
                          </a:solidFill>
                          <a:latin typeface="Aptos"/>
                        </a:rPr>
                        <a:t>A malicious actor that has gained access to the MSMAS network is able to find and exfiltrate large volumes of BACS files.</a:t>
                      </a:r>
                    </a:p>
                  </a:txBody>
                  <a:tcPr>
                    <a:solidFill>
                      <a:srgbClr val="E7E7E7"/>
                    </a:solidFill>
                  </a:tcPr>
                </a:tc>
                <a:tc>
                  <a:txBody>
                    <a:bodyPr/>
                    <a:lstStyle/>
                    <a:p>
                      <a:pPr marL="0" marR="0" lvl="0" indent="0" algn="l">
                        <a:lnSpc>
                          <a:spcPct val="100000"/>
                        </a:lnSpc>
                        <a:spcBef>
                          <a:spcPts val="0"/>
                        </a:spcBef>
                        <a:spcAft>
                          <a:spcPts val="0"/>
                        </a:spcAft>
                        <a:buNone/>
                      </a:pPr>
                      <a:endParaRPr lang="en-GB" sz="1200" dirty="0"/>
                    </a:p>
                  </a:txBody>
                  <a:tcPr>
                    <a:solidFill>
                      <a:srgbClr val="E7E7E7"/>
                    </a:solidFill>
                  </a:tcPr>
                </a:tc>
                <a:tc>
                  <a:txBody>
                    <a:bodyPr/>
                    <a:lstStyle/>
                    <a:p>
                      <a:pPr lvl="0" algn="ctr">
                        <a:lnSpc>
                          <a:spcPct val="100000"/>
                        </a:lnSpc>
                        <a:spcBef>
                          <a:spcPts val="0"/>
                        </a:spcBef>
                        <a:spcAft>
                          <a:spcPts val="0"/>
                        </a:spcAft>
                        <a:buNone/>
                      </a:pPr>
                      <a:endParaRPr lang="en-US" sz="900" b="0" i="0" u="none" strike="noStrike" noProof="0" dirty="0">
                        <a:solidFill>
                          <a:schemeClr val="tx1"/>
                        </a:solidFill>
                        <a:latin typeface="Aptos"/>
                      </a:endParaRP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628587">
                <a:tc>
                  <a:txBody>
                    <a:bodyPr/>
                    <a:lstStyle/>
                    <a:p>
                      <a:pPr lvl="0" algn="ctr">
                        <a:buNone/>
                      </a:pPr>
                      <a:r>
                        <a:rPr lang="en-US" sz="900" dirty="0"/>
                        <a:t>T02</a:t>
                      </a:r>
                    </a:p>
                  </a:txBody>
                  <a:tcPr>
                    <a:solidFill>
                      <a:srgbClr val="E7E7E7"/>
                    </a:solidFill>
                  </a:tcPr>
                </a:tc>
                <a:tc>
                  <a:txBody>
                    <a:bodyPr/>
                    <a:lstStyle/>
                    <a:p>
                      <a:pPr lvl="0" algn="l">
                        <a:lnSpc>
                          <a:spcPct val="100000"/>
                        </a:lnSpc>
                        <a:spcBef>
                          <a:spcPts val="0"/>
                        </a:spcBef>
                        <a:spcAft>
                          <a:spcPts val="0"/>
                        </a:spcAft>
                        <a:buNone/>
                      </a:pPr>
                      <a:r>
                        <a:rPr lang="en-GB" sz="1200" b="0" i="0" u="none" strike="noStrike" noProof="0" dirty="0">
                          <a:solidFill>
                            <a:srgbClr val="000000"/>
                          </a:solidFill>
                          <a:latin typeface="Aptos"/>
                        </a:rPr>
                        <a:t>A malicious actor that has gained access to the encrypted files is able to gain access to the encryption key to decrypt the files.</a:t>
                      </a:r>
                      <a:endParaRPr lang="en-US" dirty="0"/>
                    </a:p>
                  </a:txBody>
                  <a:tcPr>
                    <a:solidFill>
                      <a:srgbClr val="E7E7E7"/>
                    </a:solidFill>
                  </a:tcPr>
                </a:tc>
                <a:tc>
                  <a:txBody>
                    <a:bodyPr/>
                    <a:lstStyle/>
                    <a:p>
                      <a:pPr marL="0" lvl="0" indent="0" algn="l">
                        <a:lnSpc>
                          <a:spcPct val="100000"/>
                        </a:lnSpc>
                        <a:spcBef>
                          <a:spcPts val="0"/>
                        </a:spcBef>
                        <a:spcAft>
                          <a:spcPts val="0"/>
                        </a:spcAft>
                        <a:buNone/>
                      </a:pPr>
                      <a:endParaRPr lang="en-GB" sz="1200" dirty="0"/>
                    </a:p>
                  </a:txBody>
                  <a:tcPr>
                    <a:solidFill>
                      <a:srgbClr val="E7E7E7"/>
                    </a:solidFill>
                  </a:tcPr>
                </a:tc>
                <a:tc>
                  <a:txBody>
                    <a:bodyPr/>
                    <a:lstStyle/>
                    <a:p>
                      <a:pPr lvl="0" algn="ctr">
                        <a:lnSpc>
                          <a:spcPct val="100000"/>
                        </a:lnSpc>
                        <a:spcBef>
                          <a:spcPts val="0"/>
                        </a:spcBef>
                        <a:spcAft>
                          <a:spcPts val="0"/>
                        </a:spcAft>
                        <a:buNone/>
                      </a:pPr>
                      <a:endParaRPr lang="en-US" sz="900" b="0" i="0" u="none" strike="noStrike" noProof="0" dirty="0">
                        <a:solidFill>
                          <a:schemeClr val="tx1"/>
                        </a:solidFill>
                        <a:latin typeface="Aptos"/>
                      </a:endParaRPr>
                    </a:p>
                    <a:p>
                      <a:pPr lvl="0" algn="ctr">
                        <a:buNone/>
                      </a:pPr>
                      <a:endParaRPr lang="en-US" sz="900">
                        <a:solidFill>
                          <a:schemeClr val="tx1"/>
                        </a:solidFill>
                      </a:endParaRP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89999" anchor="ctr">
                    <a:solidFill>
                      <a:srgbClr val="92D050"/>
                    </a:solidFill>
                  </a:tcPr>
                </a:tc>
                <a:extLst>
                  <a:ext uri="{0D108BD9-81ED-4DB2-BD59-A6C34878D82A}">
                    <a16:rowId xmlns:a16="http://schemas.microsoft.com/office/drawing/2014/main" val="4125252574"/>
                  </a:ext>
                </a:extLst>
              </a:tr>
              <a:tr h="628587">
                <a:tc>
                  <a:txBody>
                    <a:bodyPr/>
                    <a:lstStyle/>
                    <a:p>
                      <a:pPr lvl="0" algn="ctr">
                        <a:buNone/>
                      </a:pPr>
                      <a:r>
                        <a:rPr lang="en-US" sz="900" dirty="0"/>
                        <a:t>T03</a:t>
                      </a:r>
                    </a:p>
                  </a:txBody>
                  <a:tcPr>
                    <a:solidFill>
                      <a:srgbClr val="E7E7E7"/>
                    </a:solidFill>
                  </a:tcPr>
                </a:tc>
                <a:tc>
                  <a:txBody>
                    <a:bodyPr/>
                    <a:lstStyle/>
                    <a:p>
                      <a:pPr lvl="0" algn="l">
                        <a:lnSpc>
                          <a:spcPct val="100000"/>
                        </a:lnSpc>
                        <a:spcBef>
                          <a:spcPts val="0"/>
                        </a:spcBef>
                        <a:spcAft>
                          <a:spcPts val="0"/>
                        </a:spcAft>
                        <a:buNone/>
                      </a:pPr>
                      <a:r>
                        <a:rPr lang="en-GB" sz="1200" b="0" i="0" u="none" strike="noStrike" noProof="0" dirty="0">
                          <a:latin typeface="Aptos"/>
                        </a:rPr>
                        <a:t>A malicious actor that has gained access to the MSMAS network is able to encrypt the BACS files on the DR network with ransomware so that they aren’t usable.</a:t>
                      </a:r>
                      <a:endParaRPr lang="en-US" b="0" i="0" u="none" strike="noStrike" noProof="0" dirty="0">
                        <a:latin typeface="Aptos"/>
                      </a:endParaRPr>
                    </a:p>
                  </a:txBody>
                  <a:tcPr>
                    <a:solidFill>
                      <a:srgbClr val="E7E7E7"/>
                    </a:solidFill>
                  </a:tcPr>
                </a:tc>
                <a:tc>
                  <a:txBody>
                    <a:bodyPr/>
                    <a:lstStyle/>
                    <a:p>
                      <a:pPr marL="0" lvl="0" indent="0" algn="l">
                        <a:lnSpc>
                          <a:spcPct val="100000"/>
                        </a:lnSpc>
                        <a:spcBef>
                          <a:spcPts val="0"/>
                        </a:spcBef>
                        <a:spcAft>
                          <a:spcPts val="0"/>
                        </a:spcAft>
                        <a:buNone/>
                      </a:pPr>
                      <a:endParaRPr lang="en-GB" sz="1200" b="0"/>
                    </a:p>
                  </a:txBody>
                  <a:tcPr>
                    <a:solidFill>
                      <a:srgbClr val="E7E7E7"/>
                    </a:solidFill>
                  </a:tcPr>
                </a:tc>
                <a:tc>
                  <a:txBody>
                    <a:bodyPr/>
                    <a:lstStyle/>
                    <a:p>
                      <a:pPr lvl="0" algn="ctr">
                        <a:buNone/>
                      </a:pPr>
                      <a:endParaRPr lang="en-US" sz="900" dirty="0">
                        <a:solidFill>
                          <a:schemeClr val="tx1"/>
                        </a:solidFill>
                      </a:endParaRPr>
                    </a:p>
                  </a:txBody>
                  <a:tcP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rgbClr val="00B050"/>
                          </a:solidFill>
                          <a:latin typeface="Aptos"/>
                        </a:rPr>
                        <a:t>Effective</a:t>
                      </a:r>
                      <a:endParaRPr lang="en-US" sz="900" b="0" i="0" u="none" strike="noStrike" noProof="0" dirty="0">
                        <a:solidFill>
                          <a:srgbClr val="000000"/>
                        </a:solidFill>
                        <a:latin typeface="Aptos"/>
                      </a:endParaRPr>
                    </a:p>
                    <a:p>
                      <a:pPr lvl="0" algn="ctr">
                        <a:buNone/>
                      </a:pPr>
                      <a:endParaRPr lang="en-US" sz="900" b="1" i="0" u="none" strike="noStrike" noProof="0">
                        <a:solidFill>
                          <a:srgbClr val="00B050"/>
                        </a:solidFill>
                        <a:latin typeface="Aptos"/>
                      </a:endParaRPr>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Sufficient Mitigation</a:t>
                      </a:r>
                      <a:endParaRPr lang="en-US" sz="900" b="0" i="0" u="none" strike="noStrike" noProof="0" dirty="0">
                        <a:solidFill>
                          <a:srgbClr val="000000"/>
                        </a:solidFill>
                        <a:latin typeface="Aptos"/>
                      </a:endParaRPr>
                    </a:p>
                    <a:p>
                      <a:pPr lvl="0" algn="ctr">
                        <a:buNone/>
                      </a:pPr>
                      <a:endParaRPr lang="en-US" sz="900" b="1" i="0" u="none" strike="noStrike" noProof="0">
                        <a:solidFill>
                          <a:schemeClr val="bg1"/>
                        </a:solidFill>
                        <a:latin typeface="Aptos"/>
                      </a:endParaRPr>
                    </a:p>
                  </a:txBody>
                  <a:tcPr marL="89999" anchor="ctr">
                    <a:solidFill>
                      <a:srgbClr val="92D050"/>
                    </a:solidFill>
                  </a:tcPr>
                </a:tc>
                <a:extLst>
                  <a:ext uri="{0D108BD9-81ED-4DB2-BD59-A6C34878D82A}">
                    <a16:rowId xmlns:a16="http://schemas.microsoft.com/office/drawing/2014/main" val="2506841703"/>
                  </a:ext>
                </a:extLst>
              </a:tr>
              <a:tr h="628587">
                <a:tc>
                  <a:txBody>
                    <a:bodyPr/>
                    <a:lstStyle/>
                    <a:p>
                      <a:pPr lvl="0" algn="ctr">
                        <a:buNone/>
                      </a:pPr>
                      <a:r>
                        <a:rPr lang="en-US" sz="900" dirty="0"/>
                        <a:t>T04</a:t>
                      </a:r>
                      <a:endParaRPr lang="en-US" dirty="0"/>
                    </a:p>
                  </a:txBody>
                  <a:tcPr>
                    <a:solidFill>
                      <a:srgbClr val="E7E7E7"/>
                    </a:solidFill>
                  </a:tcPr>
                </a:tc>
                <a:tc>
                  <a:txBody>
                    <a:bodyPr/>
                    <a:lstStyle/>
                    <a:p>
                      <a:pPr lvl="0" algn="l">
                        <a:lnSpc>
                          <a:spcPct val="100000"/>
                        </a:lnSpc>
                        <a:spcBef>
                          <a:spcPts val="0"/>
                        </a:spcBef>
                        <a:spcAft>
                          <a:spcPts val="0"/>
                        </a:spcAft>
                        <a:buNone/>
                      </a:pPr>
                      <a:r>
                        <a:rPr lang="en-GB" sz="1200" b="0" i="0" u="none" strike="noStrike" noProof="0" dirty="0">
                          <a:solidFill>
                            <a:srgbClr val="000000"/>
                          </a:solidFill>
                          <a:latin typeface="Aptos"/>
                        </a:rPr>
                        <a:t>A malicious actor is able to gain physical access to the DR network and steal the USB key with the BACS files on.</a:t>
                      </a:r>
                    </a:p>
                  </a:txBody>
                  <a:tcPr>
                    <a:solidFill>
                      <a:srgbClr val="E7E7E7"/>
                    </a:solidFill>
                  </a:tcPr>
                </a:tc>
                <a:tc>
                  <a:txBody>
                    <a:bodyPr/>
                    <a:lstStyle/>
                    <a:p>
                      <a:pPr marL="0" lvl="0" indent="0" algn="l">
                        <a:lnSpc>
                          <a:spcPct val="100000"/>
                        </a:lnSpc>
                        <a:spcBef>
                          <a:spcPts val="0"/>
                        </a:spcBef>
                        <a:spcAft>
                          <a:spcPts val="0"/>
                        </a:spcAft>
                        <a:buNone/>
                      </a:pPr>
                      <a:endParaRPr lang="en-GB" sz="1100" b="0" i="0" u="none" strike="noStrike" noProof="0" dirty="0">
                        <a:solidFill>
                          <a:srgbClr val="000000"/>
                        </a:solidFill>
                        <a:latin typeface="Aptos"/>
                      </a:endParaRPr>
                    </a:p>
                  </a:txBody>
                  <a:tcPr>
                    <a:solidFill>
                      <a:srgbClr val="E7E7E7"/>
                    </a:solidFill>
                  </a:tcPr>
                </a:tc>
                <a:tc>
                  <a:txBody>
                    <a:bodyPr/>
                    <a:lstStyle/>
                    <a:p>
                      <a:pPr lvl="0" algn="ctr">
                        <a:buNone/>
                      </a:pPr>
                      <a:endParaRPr lang="en-US" sz="900" dirty="0">
                        <a:solidFill>
                          <a:schemeClr val="tx1"/>
                        </a:solidFill>
                      </a:endParaRP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sz="900" b="1" i="0" u="none" strike="noStrike" noProof="0" dirty="0">
                        <a:solidFill>
                          <a:srgbClr val="FF0000"/>
                        </a:solidFill>
                        <a:latin typeface="Aptos"/>
                      </a:endParaRPr>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dirty="0"/>
                    </a:p>
                  </a:txBody>
                  <a:tcPr marL="89999" anchor="ctr">
                    <a:solidFill>
                      <a:srgbClr val="92D050"/>
                    </a:solidFill>
                  </a:tcPr>
                </a:tc>
                <a:extLst>
                  <a:ext uri="{0D108BD9-81ED-4DB2-BD59-A6C34878D82A}">
                    <a16:rowId xmlns:a16="http://schemas.microsoft.com/office/drawing/2014/main" val="3496862388"/>
                  </a:ext>
                </a:extLst>
              </a:tr>
              <a:tr h="628587">
                <a:tc>
                  <a:txBody>
                    <a:bodyPr/>
                    <a:lstStyle/>
                    <a:p>
                      <a:pPr lvl="0" algn="ctr">
                        <a:buNone/>
                      </a:pPr>
                      <a:r>
                        <a:rPr lang="en-US" sz="900" b="0" i="0" u="none" strike="noStrike" noProof="0" dirty="0">
                          <a:solidFill>
                            <a:srgbClr val="000000"/>
                          </a:solidFill>
                          <a:latin typeface="Aptos"/>
                        </a:rPr>
                        <a:t>T05</a:t>
                      </a:r>
                      <a:endParaRPr lang="en-US" dirty="0"/>
                    </a:p>
                  </a:txBody>
                  <a:tcPr>
                    <a:solidFill>
                      <a:srgbClr val="E7E7E7"/>
                    </a:solidFill>
                  </a:tcPr>
                </a:tc>
                <a:tc>
                  <a:txBody>
                    <a:bodyPr/>
                    <a:lstStyle/>
                    <a:p>
                      <a:pPr lvl="0" algn="l">
                        <a:lnSpc>
                          <a:spcPct val="100000"/>
                        </a:lnSpc>
                        <a:spcBef>
                          <a:spcPts val="0"/>
                        </a:spcBef>
                        <a:spcAft>
                          <a:spcPts val="0"/>
                        </a:spcAft>
                        <a:buNone/>
                      </a:pPr>
                      <a:r>
                        <a:rPr lang="en-GB" sz="1200" b="0" i="0" u="none" strike="noStrike" noProof="0" dirty="0">
                          <a:solidFill>
                            <a:srgbClr val="000000"/>
                          </a:solidFill>
                          <a:latin typeface="Aptos"/>
                        </a:rPr>
                        <a:t>A malicious insider steals the encrypted files and the encryption key and holds the company to ransom.</a:t>
                      </a:r>
                      <a:endParaRPr lang="en-US" dirty="0"/>
                    </a:p>
                  </a:txBody>
                  <a:tcPr>
                    <a:solidFill>
                      <a:srgbClr val="E7E7E7"/>
                    </a:solidFill>
                  </a:tcPr>
                </a:tc>
                <a:tc>
                  <a:txBody>
                    <a:bodyPr/>
                    <a:lstStyle/>
                    <a:p>
                      <a:pPr marL="0" lvl="0" indent="0" algn="l">
                        <a:lnSpc>
                          <a:spcPct val="100000"/>
                        </a:lnSpc>
                        <a:spcBef>
                          <a:spcPts val="0"/>
                        </a:spcBef>
                        <a:spcAft>
                          <a:spcPts val="0"/>
                        </a:spcAft>
                        <a:buNone/>
                      </a:pPr>
                      <a:endParaRPr lang="en-GB" sz="1100" b="0" i="0" u="none" strike="noStrike" noProof="0" dirty="0">
                        <a:solidFill>
                          <a:srgbClr val="000000"/>
                        </a:solidFill>
                        <a:latin typeface="Aptos"/>
                      </a:endParaRPr>
                    </a:p>
                  </a:txBody>
                  <a:tcPr>
                    <a:solidFill>
                      <a:srgbClr val="E7E7E7"/>
                    </a:solidFill>
                  </a:tcPr>
                </a:tc>
                <a:tc>
                  <a:txBody>
                    <a:bodyPr/>
                    <a:lstStyle/>
                    <a:p>
                      <a:pPr lvl="0" algn="ctr">
                        <a:buNone/>
                      </a:pPr>
                      <a:endParaRPr lang="en-US" sz="900" dirty="0">
                        <a:solidFill>
                          <a:schemeClr val="tx1"/>
                        </a:solidFill>
                      </a:endParaRPr>
                    </a:p>
                  </a:txBody>
                  <a:tcPr>
                    <a:solidFill>
                      <a:srgbClr val="E7E7E7"/>
                    </a:solidFill>
                  </a:tcPr>
                </a:tc>
                <a:tc>
                  <a:txBody>
                    <a:bodyPr/>
                    <a:lstStyle/>
                    <a:p>
                      <a:pPr lvl="0" algn="ctr">
                        <a:buNone/>
                      </a:pPr>
                      <a:r>
                        <a:rPr lang="en-US" sz="900" b="1" i="0" u="none" strike="noStrike" noProof="0">
                          <a:solidFill>
                            <a:srgbClr val="00B050"/>
                          </a:solidFill>
                          <a:latin typeface="Aptos"/>
                        </a:rPr>
                        <a:t>Effective</a:t>
                      </a:r>
                      <a:endParaRPr lang="en-US"/>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a:solidFill>
                            <a:schemeClr val="bg1"/>
                          </a:solidFill>
                          <a:latin typeface="Aptos"/>
                        </a:rPr>
                        <a:t>Sufficient Mitigation</a:t>
                      </a:r>
                      <a:endParaRPr lang="en-US" sz="900" b="0" i="0" u="none" strike="noStrike" noProof="0">
                        <a:solidFill>
                          <a:srgbClr val="000000"/>
                        </a:solidFill>
                        <a:latin typeface="Aptos"/>
                      </a:endParaRPr>
                    </a:p>
                    <a:p>
                      <a:pPr lvl="0" algn="ctr">
                        <a:buNone/>
                      </a:pPr>
                      <a:endParaRPr lang="en-US" sz="900" b="1" i="0" u="none" strike="noStrike" noProof="0" dirty="0">
                        <a:solidFill>
                          <a:schemeClr val="bg1"/>
                        </a:solidFill>
                        <a:latin typeface="Aptos"/>
                      </a:endParaRPr>
                    </a:p>
                  </a:txBody>
                  <a:tcPr marL="89999" anchor="ctr">
                    <a:solidFill>
                      <a:srgbClr val="92D050"/>
                    </a:solidFill>
                  </a:tcPr>
                </a:tc>
                <a:extLst>
                  <a:ext uri="{0D108BD9-81ED-4DB2-BD59-A6C34878D82A}">
                    <a16:rowId xmlns:a16="http://schemas.microsoft.com/office/drawing/2014/main" val="1588551451"/>
                  </a:ext>
                </a:extLst>
              </a:tr>
            </a:tbl>
          </a:graphicData>
        </a:graphic>
      </p:graphicFrame>
      <p:sp>
        <p:nvSpPr>
          <p:cNvPr id="2" name="Rectangle 1">
            <a:extLst>
              <a:ext uri="{FF2B5EF4-FFF2-40B4-BE49-F238E27FC236}">
                <a16:creationId xmlns:a16="http://schemas.microsoft.com/office/drawing/2014/main" id="{F8992E5D-C050-EDE1-3470-10294F062DA5}"/>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B6797982-77B3-4830-1126-03E6AA53A7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177636221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3606054200"/>
              </p:ext>
            </p:extLst>
          </p:nvPr>
        </p:nvGraphicFramePr>
        <p:xfrm>
          <a:off x="103860" y="943636"/>
          <a:ext cx="11936391" cy="1831144"/>
        </p:xfrm>
        <a:graphic>
          <a:graphicData uri="http://schemas.openxmlformats.org/drawingml/2006/table">
            <a:tbl>
              <a:tblPr firstRow="1" bandRow="1">
                <a:tableStyleId>{073A0DAA-6AF3-43AB-8588-CEC1D06C72B9}</a:tableStyleId>
              </a:tblPr>
              <a:tblGrid>
                <a:gridCol w="716983">
                  <a:extLst>
                    <a:ext uri="{9D8B030D-6E8A-4147-A177-3AD203B41FA5}">
                      <a16:colId xmlns:a16="http://schemas.microsoft.com/office/drawing/2014/main" val="2702742516"/>
                    </a:ext>
                  </a:extLst>
                </a:gridCol>
                <a:gridCol w="3283008">
                  <a:extLst>
                    <a:ext uri="{9D8B030D-6E8A-4147-A177-3AD203B41FA5}">
                      <a16:colId xmlns:a16="http://schemas.microsoft.com/office/drawing/2014/main" val="3437026051"/>
                    </a:ext>
                  </a:extLst>
                </a:gridCol>
                <a:gridCol w="3283008">
                  <a:extLst>
                    <a:ext uri="{9D8B030D-6E8A-4147-A177-3AD203B41FA5}">
                      <a16:colId xmlns:a16="http://schemas.microsoft.com/office/drawing/2014/main" val="358841587"/>
                    </a:ext>
                  </a:extLst>
                </a:gridCol>
                <a:gridCol w="4653392">
                  <a:extLst>
                    <a:ext uri="{9D8B030D-6E8A-4147-A177-3AD203B41FA5}">
                      <a16:colId xmlns:a16="http://schemas.microsoft.com/office/drawing/2014/main" val="1235015917"/>
                    </a:ext>
                  </a:extLst>
                </a:gridCol>
              </a:tblGrid>
              <a:tr h="290153">
                <a:tc>
                  <a:txBody>
                    <a:bodyPr/>
                    <a:lstStyle/>
                    <a:p>
                      <a:pPr algn="ctr"/>
                      <a:r>
                        <a:rPr lang="en-US" sz="900"/>
                        <a:t>Action Ref.</a:t>
                      </a:r>
                    </a:p>
                  </a:txBody>
                  <a:tcPr marL="90000" anchor="ctr">
                    <a:solidFill>
                      <a:srgbClr val="0070C0"/>
                    </a:solidFill>
                  </a:tcPr>
                </a:tc>
                <a:tc>
                  <a:txBody>
                    <a:bodyPr/>
                    <a:lstStyle/>
                    <a:p>
                      <a:r>
                        <a:rPr lang="en-US" sz="900"/>
                        <a:t>Control Weakness</a:t>
                      </a:r>
                    </a:p>
                  </a:txBody>
                  <a:tcPr marL="90000" anchor="ctr">
                    <a:solidFill>
                      <a:srgbClr val="0070C0"/>
                    </a:solidFill>
                  </a:tcPr>
                </a:tc>
                <a:tc>
                  <a:txBody>
                    <a:bodyPr/>
                    <a:lstStyle/>
                    <a:p>
                      <a:r>
                        <a:rPr lang="en-US" sz="900"/>
                        <a:t>Threat</a:t>
                      </a:r>
                    </a:p>
                  </a:txBody>
                  <a:tcPr marL="90000" anchor="ctr">
                    <a:solidFill>
                      <a:srgbClr val="0070C0"/>
                    </a:solidFill>
                  </a:tcPr>
                </a:tc>
                <a:tc>
                  <a:txBody>
                    <a:bodyPr/>
                    <a:lstStyle/>
                    <a:p>
                      <a:pPr algn="l"/>
                      <a:r>
                        <a:rPr lang="en-US" sz="900"/>
                        <a:t>Recommendation</a:t>
                      </a:r>
                    </a:p>
                  </a:txBody>
                  <a:tcPr marL="90000" anchor="ctr">
                    <a:solidFill>
                      <a:srgbClr val="0070C0"/>
                    </a:solidFill>
                  </a:tcPr>
                </a:tc>
                <a:extLst>
                  <a:ext uri="{0D108BD9-81ED-4DB2-BD59-A6C34878D82A}">
                    <a16:rowId xmlns:a16="http://schemas.microsoft.com/office/drawing/2014/main" val="859701211"/>
                  </a:ext>
                </a:extLst>
              </a:tr>
              <a:tr h="1465384">
                <a:tc>
                  <a:txBody>
                    <a:bodyPr/>
                    <a:lstStyle/>
                    <a:p>
                      <a:pPr algn="ctr"/>
                      <a:endParaRPr lang="en-US" sz="900"/>
                    </a:p>
                  </a:txBody>
                  <a:tcPr>
                    <a:solidFill>
                      <a:srgbClr val="CBCBCB"/>
                    </a:solidFill>
                  </a:tcPr>
                </a:tc>
                <a:tc>
                  <a:txBody>
                    <a:bodyPr/>
                    <a:lstStyle/>
                    <a:p>
                      <a:pPr lvl="0">
                        <a:buNone/>
                      </a:pPr>
                      <a:endParaRPr lang="en-GB" sz="1100" b="0" i="0" u="none" strike="noStrike" noProof="0">
                        <a:solidFill>
                          <a:srgbClr val="000000"/>
                        </a:solidFill>
                        <a:latin typeface="Aptos"/>
                      </a:endParaRPr>
                    </a:p>
                  </a:txBody>
                  <a:tcPr>
                    <a:solidFill>
                      <a:srgbClr val="CBCBCB"/>
                    </a:solidFill>
                  </a:tcPr>
                </a:tc>
                <a:tc>
                  <a:txBody>
                    <a:bodyPr/>
                    <a:lstStyle/>
                    <a:p>
                      <a:pPr lvl="0" algn="l">
                        <a:lnSpc>
                          <a:spcPct val="100000"/>
                        </a:lnSpc>
                        <a:spcBef>
                          <a:spcPts val="0"/>
                        </a:spcBef>
                        <a:spcAft>
                          <a:spcPts val="0"/>
                        </a:spcAft>
                        <a:buNone/>
                      </a:pPr>
                      <a:endParaRPr lang="en-GB" sz="1200" b="0" i="0" u="none" strike="noStrike" noProof="0">
                        <a:solidFill>
                          <a:srgbClr val="000000"/>
                        </a:solidFill>
                        <a:latin typeface="Aptos"/>
                      </a:endParaRPr>
                    </a:p>
                  </a:txBody>
                  <a:tcPr>
                    <a:solidFill>
                      <a:srgbClr val="CBCBCB"/>
                    </a:solidFill>
                  </a:tcPr>
                </a:tc>
                <a:tc>
                  <a:txBody>
                    <a:bodyPr/>
                    <a:lstStyle/>
                    <a:p>
                      <a:pPr lvl="0" algn="l">
                        <a:lnSpc>
                          <a:spcPct val="100000"/>
                        </a:lnSpc>
                        <a:spcBef>
                          <a:spcPts val="0"/>
                        </a:spcBef>
                        <a:spcAft>
                          <a:spcPts val="0"/>
                        </a:spcAft>
                        <a:buNone/>
                      </a:pPr>
                      <a:endParaRPr lang="en-US" sz="1100" b="0" i="0" u="none" strike="noStrike" noProof="0">
                        <a:solidFill>
                          <a:srgbClr val="000000"/>
                        </a:solidFill>
                        <a:latin typeface="Aptos"/>
                      </a:endParaRPr>
                    </a:p>
                    <a:p>
                      <a:pPr lvl="0" algn="l">
                        <a:lnSpc>
                          <a:spcPct val="100000"/>
                        </a:lnSpc>
                        <a:spcBef>
                          <a:spcPts val="0"/>
                        </a:spcBef>
                        <a:spcAft>
                          <a:spcPts val="0"/>
                        </a:spcAft>
                        <a:buNone/>
                      </a:pPr>
                      <a:br>
                        <a:rPr lang="en-US"/>
                      </a:br>
                      <a:endParaRPr lang="en-US"/>
                    </a:p>
                    <a:p>
                      <a:pPr lvl="0" algn="l">
                        <a:buNone/>
                      </a:pPr>
                      <a:endParaRPr lang="en-US" sz="1100" b="0" i="0" u="none" strike="noStrike" noProof="0">
                        <a:solidFill>
                          <a:srgbClr val="000000"/>
                        </a:solidFill>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579e37e5-6ca9-4914-9869-0a44eb770c83" ContentTypeId="0x0101" PreviousValue="false"/>
</file>

<file path=customXml/itemProps1.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3.xml><?xml version="1.0" encoding="utf-8"?>
<ds:datastoreItem xmlns:ds="http://schemas.openxmlformats.org/officeDocument/2006/customXml" ds:itemID="{60AFF6D4-7C59-4E87-8E83-BDA9DB95A9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1</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26</cp:revision>
  <dcterms:created xsi:type="dcterms:W3CDTF">2024-07-23T08:25:53Z</dcterms:created>
  <dcterms:modified xsi:type="dcterms:W3CDTF">2025-08-11T12:13:22Z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