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2" r:id="rId5"/>
    <p:sldId id="263"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E7"/>
    <a:srgbClr val="CBCBCB"/>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A53D93-0679-647E-4978-B1C00206FB21}" v="33" dt="2024-08-21T16:21:41.589"/>
    <p1510:client id="{ED83C225-DB0B-4CCA-A1A1-3FD31D51A96B}" v="12" dt="2024-08-21T16:28:53.2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F22060-864B-42AF-4F72-6E1DFB2B76C3}"/>
              </a:ext>
            </a:extLst>
          </p:cNvPr>
          <p:cNvSpPr/>
          <p:nvPr/>
        </p:nvSpPr>
        <p:spPr>
          <a:xfrm>
            <a:off x="0" y="0"/>
            <a:ext cx="3707934"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marL="90488"/>
            <a:endParaRPr lang="en-US" sz="3600" b="1"/>
          </a:p>
          <a:p>
            <a:pPr marL="90488"/>
            <a:endParaRPr lang="en-US" sz="3600" b="1"/>
          </a:p>
          <a:p>
            <a:pPr marL="90170">
              <a:spcAft>
                <a:spcPts val="1200"/>
              </a:spcAft>
            </a:pPr>
            <a:r>
              <a:rPr lang="en-US" sz="4000" b="1"/>
              <a:t>Cyber Security Threat Model</a:t>
            </a:r>
          </a:p>
          <a:p>
            <a:pPr marL="90170"/>
            <a:r>
              <a:rPr lang="en-US" sz="2400">
                <a:solidFill>
                  <a:srgbClr val="C00000"/>
                </a:solidFill>
              </a:rPr>
              <a:t>Copilot</a:t>
            </a:r>
          </a:p>
          <a:p>
            <a:pPr marL="90488"/>
            <a:endParaRPr lang="en-US" sz="2400" b="1"/>
          </a:p>
          <a:p>
            <a:pPr marL="90170"/>
            <a:r>
              <a:rPr lang="en-US" sz="1400"/>
              <a:t>July 2024</a:t>
            </a:r>
          </a:p>
        </p:txBody>
      </p:sp>
      <p:pic>
        <p:nvPicPr>
          <p:cNvPr id="1030" name="Picture 6" descr="Portrayal of AI robot hacker surrounded by a network of glowing data  27613279 Stock Photo at Vecteezy">
            <a:extLst>
              <a:ext uri="{FF2B5EF4-FFF2-40B4-BE49-F238E27FC236}">
                <a16:creationId xmlns:a16="http://schemas.microsoft.com/office/drawing/2014/main" id="{49BE900C-EBAF-4829-D5CB-6C7555A2EF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27" r="5717"/>
          <a:stretch/>
        </p:blipFill>
        <p:spPr bwMode="auto">
          <a:xfrm>
            <a:off x="3707934" y="0"/>
            <a:ext cx="87187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2400" b="1"/>
              <a:t>Executive Summary</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 Service Desk Chatbot	Sensitive</a:t>
            </a:r>
          </a:p>
        </p:txBody>
      </p:sp>
      <p:sp>
        <p:nvSpPr>
          <p:cNvPr id="9" name="Rectangle 8">
            <a:extLst>
              <a:ext uri="{FF2B5EF4-FFF2-40B4-BE49-F238E27FC236}">
                <a16:creationId xmlns:a16="http://schemas.microsoft.com/office/drawing/2014/main" id="{C1A2F43A-9091-F8BC-E527-272C6AF25A46}"/>
              </a:ext>
            </a:extLst>
          </p:cNvPr>
          <p:cNvSpPr/>
          <p:nvPr/>
        </p:nvSpPr>
        <p:spPr>
          <a:xfrm>
            <a:off x="3017520" y="1023458"/>
            <a:ext cx="8981531" cy="175918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pPr marL="182563">
              <a:spcBef>
                <a:spcPts val="900"/>
              </a:spcBef>
              <a:spcAft>
                <a:spcPts val="900"/>
              </a:spcAft>
            </a:pPr>
            <a:r>
              <a:rPr lang="en-US" sz="1050">
                <a:solidFill>
                  <a:schemeClr val="tx1"/>
                </a:solidFill>
              </a:rPr>
              <a:t>The system under review is considered </a:t>
            </a:r>
            <a:r>
              <a:rPr lang="en-US" sz="1050" b="1">
                <a:solidFill>
                  <a:schemeClr val="tx1"/>
                </a:solidFill>
              </a:rPr>
              <a:t>Low Risk </a:t>
            </a:r>
            <a:r>
              <a:rPr lang="en-US" sz="1050">
                <a:solidFill>
                  <a:schemeClr val="tx1"/>
                </a:solidFill>
              </a:rPr>
              <a:t>as the highest classification of data that it processes is </a:t>
            </a:r>
            <a:r>
              <a:rPr lang="en-US" sz="1050" b="1">
                <a:solidFill>
                  <a:schemeClr val="tx1"/>
                </a:solidFill>
              </a:rPr>
              <a:t>Public</a:t>
            </a:r>
            <a:r>
              <a:rPr lang="en-US" sz="1050">
                <a:solidFill>
                  <a:schemeClr val="tx1"/>
                </a:solidFill>
              </a:rPr>
              <a:t>.</a:t>
            </a:r>
          </a:p>
          <a:p>
            <a:pPr marL="182563">
              <a:spcBef>
                <a:spcPts val="900"/>
              </a:spcBef>
              <a:spcAft>
                <a:spcPts val="900"/>
              </a:spcAft>
            </a:pPr>
            <a:r>
              <a:rPr lang="en-US" sz="1050">
                <a:solidFill>
                  <a:schemeClr val="tx1"/>
                </a:solidFill>
              </a:rPr>
              <a:t>Nonetheless, a threat modelling exercise was undertaken as the system is using new technology and architecture, which may form the foundation of many systems in the future.</a:t>
            </a:r>
          </a:p>
        </p:txBody>
      </p:sp>
      <p:sp>
        <p:nvSpPr>
          <p:cNvPr id="10" name="Rectangle 9">
            <a:extLst>
              <a:ext uri="{FF2B5EF4-FFF2-40B4-BE49-F238E27FC236}">
                <a16:creationId xmlns:a16="http://schemas.microsoft.com/office/drawing/2014/main" id="{FB61AA2E-1935-E1B2-0C4F-A4E03736C237}"/>
              </a:ext>
            </a:extLst>
          </p:cNvPr>
          <p:cNvSpPr/>
          <p:nvPr/>
        </p:nvSpPr>
        <p:spPr>
          <a:xfrm>
            <a:off x="3017520" y="2882870"/>
            <a:ext cx="8981531" cy="175918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pPr marL="182563">
              <a:spcBef>
                <a:spcPts val="900"/>
              </a:spcBef>
              <a:spcAft>
                <a:spcPts val="900"/>
              </a:spcAft>
            </a:pPr>
            <a:r>
              <a:rPr lang="en-US" sz="1050">
                <a:solidFill>
                  <a:schemeClr val="tx1"/>
                </a:solidFill>
              </a:rPr>
              <a:t>The system design includes all expected controls to mitigate the key threats identified.</a:t>
            </a:r>
          </a:p>
        </p:txBody>
      </p:sp>
      <p:sp>
        <p:nvSpPr>
          <p:cNvPr id="11" name="Rectangle 10">
            <a:extLst>
              <a:ext uri="{FF2B5EF4-FFF2-40B4-BE49-F238E27FC236}">
                <a16:creationId xmlns:a16="http://schemas.microsoft.com/office/drawing/2014/main" id="{70C0A216-D7AB-093A-C59B-82FE2883F5B4}"/>
              </a:ext>
            </a:extLst>
          </p:cNvPr>
          <p:cNvSpPr/>
          <p:nvPr/>
        </p:nvSpPr>
        <p:spPr>
          <a:xfrm>
            <a:off x="3017520" y="4742282"/>
            <a:ext cx="8981531" cy="175918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pPr marL="182563">
              <a:spcBef>
                <a:spcPts val="900"/>
              </a:spcBef>
              <a:spcAft>
                <a:spcPts val="900"/>
              </a:spcAft>
            </a:pPr>
            <a:r>
              <a:rPr lang="en-US" sz="1050">
                <a:solidFill>
                  <a:schemeClr val="tx1"/>
                </a:solidFill>
              </a:rPr>
              <a:t>The system design is considered sufficiently secure without the need for any additional controls.</a:t>
            </a:r>
          </a:p>
          <a:p>
            <a:pPr marL="182563">
              <a:spcBef>
                <a:spcPts val="900"/>
              </a:spcBef>
              <a:spcAft>
                <a:spcPts val="900"/>
              </a:spcAft>
            </a:pPr>
            <a:endParaRPr lang="en-US" sz="1050">
              <a:solidFill>
                <a:schemeClr val="tx1"/>
              </a:solidFill>
            </a:endParaRPr>
          </a:p>
        </p:txBody>
      </p:sp>
      <p:sp>
        <p:nvSpPr>
          <p:cNvPr id="15" name="Rectangle 14">
            <a:extLst>
              <a:ext uri="{FF2B5EF4-FFF2-40B4-BE49-F238E27FC236}">
                <a16:creationId xmlns:a16="http://schemas.microsoft.com/office/drawing/2014/main" id="{BBC55F23-17D3-02E0-F9F0-B1A06B896FBC}"/>
              </a:ext>
            </a:extLst>
          </p:cNvPr>
          <p:cNvSpPr/>
          <p:nvPr/>
        </p:nvSpPr>
        <p:spPr>
          <a:xfrm>
            <a:off x="192949" y="1023458"/>
            <a:ext cx="2701254" cy="175918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pPr algn="ctr"/>
            <a:r>
              <a:rPr lang="en-US" sz="1200" b="1">
                <a:solidFill>
                  <a:schemeClr val="tx1"/>
                </a:solidFill>
              </a:rPr>
              <a:t>Risk Level</a:t>
            </a:r>
          </a:p>
        </p:txBody>
      </p:sp>
      <p:sp>
        <p:nvSpPr>
          <p:cNvPr id="16" name="Rectangle 15">
            <a:extLst>
              <a:ext uri="{FF2B5EF4-FFF2-40B4-BE49-F238E27FC236}">
                <a16:creationId xmlns:a16="http://schemas.microsoft.com/office/drawing/2014/main" id="{B7EB9C72-2CDD-4B58-C11B-064B37717A03}"/>
              </a:ext>
            </a:extLst>
          </p:cNvPr>
          <p:cNvSpPr/>
          <p:nvPr/>
        </p:nvSpPr>
        <p:spPr>
          <a:xfrm>
            <a:off x="192949" y="2882870"/>
            <a:ext cx="2701254" cy="175918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pPr algn="ctr"/>
            <a:r>
              <a:rPr lang="en-US" sz="1200" b="1">
                <a:solidFill>
                  <a:schemeClr val="tx1"/>
                </a:solidFill>
              </a:rPr>
              <a:t>Mitigation</a:t>
            </a:r>
          </a:p>
        </p:txBody>
      </p:sp>
      <p:sp>
        <p:nvSpPr>
          <p:cNvPr id="17" name="Rectangle 16">
            <a:extLst>
              <a:ext uri="{FF2B5EF4-FFF2-40B4-BE49-F238E27FC236}">
                <a16:creationId xmlns:a16="http://schemas.microsoft.com/office/drawing/2014/main" id="{22E46C8E-55C0-D00E-4827-85E270F21BEA}"/>
              </a:ext>
            </a:extLst>
          </p:cNvPr>
          <p:cNvSpPr/>
          <p:nvPr/>
        </p:nvSpPr>
        <p:spPr>
          <a:xfrm>
            <a:off x="192949" y="4742282"/>
            <a:ext cx="2701254" cy="175918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pPr algn="ctr"/>
            <a:r>
              <a:rPr lang="en-US" sz="1200" b="1">
                <a:solidFill>
                  <a:schemeClr val="tx1"/>
                </a:solidFill>
              </a:rPr>
              <a:t>Conclusion</a:t>
            </a:r>
          </a:p>
        </p:txBody>
      </p:sp>
      <p:sp>
        <p:nvSpPr>
          <p:cNvPr id="27" name="Rectangle 26">
            <a:extLst>
              <a:ext uri="{FF2B5EF4-FFF2-40B4-BE49-F238E27FC236}">
                <a16:creationId xmlns:a16="http://schemas.microsoft.com/office/drawing/2014/main" id="{87803F0C-149D-B73E-6A20-02B1A6C09299}"/>
              </a:ext>
            </a:extLst>
          </p:cNvPr>
          <p:cNvSpPr/>
          <p:nvPr/>
        </p:nvSpPr>
        <p:spPr>
          <a:xfrm>
            <a:off x="429766" y="1352555"/>
            <a:ext cx="2304289" cy="1222157"/>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Low</a:t>
            </a:r>
          </a:p>
        </p:txBody>
      </p:sp>
      <p:sp>
        <p:nvSpPr>
          <p:cNvPr id="28" name="Rectangle 27">
            <a:extLst>
              <a:ext uri="{FF2B5EF4-FFF2-40B4-BE49-F238E27FC236}">
                <a16:creationId xmlns:a16="http://schemas.microsoft.com/office/drawing/2014/main" id="{68723681-21F3-32AB-090F-4AA766891F8E}"/>
              </a:ext>
            </a:extLst>
          </p:cNvPr>
          <p:cNvSpPr/>
          <p:nvPr/>
        </p:nvSpPr>
        <p:spPr>
          <a:xfrm>
            <a:off x="429766" y="3270309"/>
            <a:ext cx="2304289" cy="1222157"/>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Sufficient</a:t>
            </a:r>
          </a:p>
        </p:txBody>
      </p:sp>
      <p:sp>
        <p:nvSpPr>
          <p:cNvPr id="29" name="Rectangle 28">
            <a:extLst>
              <a:ext uri="{FF2B5EF4-FFF2-40B4-BE49-F238E27FC236}">
                <a16:creationId xmlns:a16="http://schemas.microsoft.com/office/drawing/2014/main" id="{A6CAE859-0F6B-3E01-0E2E-630AF61AAFCC}"/>
              </a:ext>
            </a:extLst>
          </p:cNvPr>
          <p:cNvSpPr/>
          <p:nvPr/>
        </p:nvSpPr>
        <p:spPr>
          <a:xfrm>
            <a:off x="429765" y="5095195"/>
            <a:ext cx="2304289" cy="1222157"/>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t>Approval to Proceed</a:t>
            </a:r>
          </a:p>
        </p:txBody>
      </p:sp>
    </p:spTree>
    <p:extLst>
      <p:ext uri="{BB962C8B-B14F-4D97-AF65-F5344CB8AC3E}">
        <p14:creationId xmlns:p14="http://schemas.microsoft.com/office/powerpoint/2010/main" val="100187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Modelling Details</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6" name="Rectangle 5">
            <a:extLst>
              <a:ext uri="{FF2B5EF4-FFF2-40B4-BE49-F238E27FC236}">
                <a16:creationId xmlns:a16="http://schemas.microsoft.com/office/drawing/2014/main" id="{9A237866-E6DB-DDA3-DC9B-F8C7DF5CEE6E}"/>
              </a:ext>
            </a:extLst>
          </p:cNvPr>
          <p:cNvSpPr/>
          <p:nvPr/>
        </p:nvSpPr>
        <p:spPr>
          <a:xfrm>
            <a:off x="3704576" y="3460674"/>
            <a:ext cx="8294475"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Organization data stored in Office 365 Apps</a:t>
            </a:r>
          </a:p>
        </p:txBody>
      </p:sp>
      <p:sp>
        <p:nvSpPr>
          <p:cNvPr id="7" name="Rectangle 6">
            <a:extLst>
              <a:ext uri="{FF2B5EF4-FFF2-40B4-BE49-F238E27FC236}">
                <a16:creationId xmlns:a16="http://schemas.microsoft.com/office/drawing/2014/main" id="{0894C1B6-6FAA-4CE2-AF7E-4D578A3CCA05}"/>
              </a:ext>
            </a:extLst>
          </p:cNvPr>
          <p:cNvSpPr/>
          <p:nvPr/>
        </p:nvSpPr>
        <p:spPr>
          <a:xfrm>
            <a:off x="192949" y="3460674"/>
            <a:ext cx="2029043"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Data Classification</a:t>
            </a:r>
          </a:p>
        </p:txBody>
      </p:sp>
      <p:grpSp>
        <p:nvGrpSpPr>
          <p:cNvPr id="47" name="Group 46">
            <a:extLst>
              <a:ext uri="{FF2B5EF4-FFF2-40B4-BE49-F238E27FC236}">
                <a16:creationId xmlns:a16="http://schemas.microsoft.com/office/drawing/2014/main" id="{20FE9EED-4699-66DF-E05E-ABC87BEAFE95}"/>
              </a:ext>
            </a:extLst>
          </p:cNvPr>
          <p:cNvGrpSpPr/>
          <p:nvPr/>
        </p:nvGrpSpPr>
        <p:grpSpPr>
          <a:xfrm>
            <a:off x="192949" y="1467907"/>
            <a:ext cx="11806102" cy="1481618"/>
            <a:chOff x="192949" y="1467907"/>
            <a:chExt cx="11806102" cy="1913140"/>
          </a:xfrm>
        </p:grpSpPr>
        <p:sp>
          <p:nvSpPr>
            <p:cNvPr id="9" name="Rectangle 8">
              <a:extLst>
                <a:ext uri="{FF2B5EF4-FFF2-40B4-BE49-F238E27FC236}">
                  <a16:creationId xmlns:a16="http://schemas.microsoft.com/office/drawing/2014/main" id="{C1A2F43A-9091-F8BC-E527-272C6AF25A46}"/>
                </a:ext>
              </a:extLst>
            </p:cNvPr>
            <p:cNvSpPr/>
            <p:nvPr/>
          </p:nvSpPr>
          <p:spPr>
            <a:xfrm>
              <a:off x="2331720" y="1467907"/>
              <a:ext cx="9667331"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Microsoft 365 Copilot</a:t>
              </a:r>
            </a:p>
          </p:txBody>
        </p:sp>
        <p:sp>
          <p:nvSpPr>
            <p:cNvPr id="15" name="Rectangle 14">
              <a:extLst>
                <a:ext uri="{FF2B5EF4-FFF2-40B4-BE49-F238E27FC236}">
                  <a16:creationId xmlns:a16="http://schemas.microsoft.com/office/drawing/2014/main" id="{BBC55F23-17D3-02E0-F9F0-B1A06B896FBC}"/>
                </a:ext>
              </a:extLst>
            </p:cNvPr>
            <p:cNvSpPr/>
            <p:nvPr/>
          </p:nvSpPr>
          <p:spPr>
            <a:xfrm>
              <a:off x="192949" y="1467907"/>
              <a:ext cx="2029043"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Name</a:t>
              </a:r>
            </a:p>
          </p:txBody>
        </p:sp>
        <p:sp>
          <p:nvSpPr>
            <p:cNvPr id="4" name="Rectangle 3">
              <a:extLst>
                <a:ext uri="{FF2B5EF4-FFF2-40B4-BE49-F238E27FC236}">
                  <a16:creationId xmlns:a16="http://schemas.microsoft.com/office/drawing/2014/main" id="{70168506-CA4E-A455-B915-6FAA7E52AAB1}"/>
                </a:ext>
              </a:extLst>
            </p:cNvPr>
            <p:cNvSpPr/>
            <p:nvPr/>
          </p:nvSpPr>
          <p:spPr>
            <a:xfrm>
              <a:off x="2331720" y="1894627"/>
              <a:ext cx="9667331"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Streamline routine tasks on Microsoft 365 Apps.</a:t>
              </a:r>
            </a:p>
          </p:txBody>
        </p:sp>
        <p:sp>
          <p:nvSpPr>
            <p:cNvPr id="5" name="Rectangle 4">
              <a:extLst>
                <a:ext uri="{FF2B5EF4-FFF2-40B4-BE49-F238E27FC236}">
                  <a16:creationId xmlns:a16="http://schemas.microsoft.com/office/drawing/2014/main" id="{540418D0-3911-FE1B-2E01-AC55E26FDE16}"/>
                </a:ext>
              </a:extLst>
            </p:cNvPr>
            <p:cNvSpPr/>
            <p:nvPr/>
          </p:nvSpPr>
          <p:spPr>
            <a:xfrm>
              <a:off x="192949" y="1894627"/>
              <a:ext cx="2029043"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Purpose</a:t>
              </a:r>
            </a:p>
          </p:txBody>
        </p:sp>
        <p:sp>
          <p:nvSpPr>
            <p:cNvPr id="8" name="Rectangle 7">
              <a:extLst>
                <a:ext uri="{FF2B5EF4-FFF2-40B4-BE49-F238E27FC236}">
                  <a16:creationId xmlns:a16="http://schemas.microsoft.com/office/drawing/2014/main" id="{636558C0-45F3-DEED-0578-22B6663646FC}"/>
                </a:ext>
              </a:extLst>
            </p:cNvPr>
            <p:cNvSpPr/>
            <p:nvPr/>
          </p:nvSpPr>
          <p:spPr>
            <a:xfrm>
              <a:off x="2331720" y="2320676"/>
              <a:ext cx="9667331" cy="106037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r>
                <a:rPr lang="en-US" sz="1000">
                  <a:solidFill>
                    <a:schemeClr val="tx1"/>
                  </a:solidFill>
                </a:rPr>
                <a:t>Microsoft Copilot is an AI-powered assistant integrated into Microsoft 365 applications, including Word, Excel, PowerPoint, Outlook, and Teams.</a:t>
              </a:r>
              <a:endParaRPr lang="en-US"/>
            </a:p>
            <a:p>
              <a:pPr marL="7620"/>
              <a:r>
                <a:rPr lang="en-US" sz="1000">
                  <a:solidFill>
                    <a:schemeClr val="tx1"/>
                  </a:solidFill>
                </a:rPr>
                <a:t>It leverages large language models (LLMs) and Microsoft Graph data to provide contextual assistance and improve productivity.</a:t>
              </a:r>
              <a:endParaRPr lang="en-US">
                <a:solidFill>
                  <a:schemeClr val="tx1"/>
                </a:solidFill>
              </a:endParaRPr>
            </a:p>
            <a:p>
              <a:pPr marL="7620">
                <a:spcBef>
                  <a:spcPts val="900"/>
                </a:spcBef>
                <a:spcAft>
                  <a:spcPts val="900"/>
                </a:spcAft>
              </a:pPr>
              <a:endParaRPr lang="en-US" sz="1000">
                <a:solidFill>
                  <a:schemeClr val="tx1"/>
                </a:solidFill>
              </a:endParaRPr>
            </a:p>
          </p:txBody>
        </p:sp>
        <p:sp>
          <p:nvSpPr>
            <p:cNvPr id="12" name="Rectangle 11">
              <a:extLst>
                <a:ext uri="{FF2B5EF4-FFF2-40B4-BE49-F238E27FC236}">
                  <a16:creationId xmlns:a16="http://schemas.microsoft.com/office/drawing/2014/main" id="{CC153CAC-7921-108F-CD50-D9B589288CAD}"/>
                </a:ext>
              </a:extLst>
            </p:cNvPr>
            <p:cNvSpPr/>
            <p:nvPr/>
          </p:nvSpPr>
          <p:spPr>
            <a:xfrm>
              <a:off x="192949" y="2320677"/>
              <a:ext cx="2029043" cy="106037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System Summary</a:t>
              </a:r>
            </a:p>
          </p:txBody>
        </p:sp>
      </p:grpSp>
      <p:sp>
        <p:nvSpPr>
          <p:cNvPr id="41" name="Rectangle 40">
            <a:extLst>
              <a:ext uri="{FF2B5EF4-FFF2-40B4-BE49-F238E27FC236}">
                <a16:creationId xmlns:a16="http://schemas.microsoft.com/office/drawing/2014/main" id="{A3A137BA-0E46-F9D5-926D-2D02EE34B099}"/>
              </a:ext>
            </a:extLst>
          </p:cNvPr>
          <p:cNvSpPr/>
          <p:nvPr/>
        </p:nvSpPr>
        <p:spPr>
          <a:xfrm>
            <a:off x="192949" y="1041187"/>
            <a:ext cx="11806102" cy="348142"/>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System Details</a:t>
            </a:r>
          </a:p>
        </p:txBody>
      </p:sp>
      <p:sp>
        <p:nvSpPr>
          <p:cNvPr id="42" name="Rectangle 41">
            <a:extLst>
              <a:ext uri="{FF2B5EF4-FFF2-40B4-BE49-F238E27FC236}">
                <a16:creationId xmlns:a16="http://schemas.microsoft.com/office/drawing/2014/main" id="{2F3F38B8-2682-FC8A-D255-B362038A01A1}"/>
              </a:ext>
            </a:extLst>
          </p:cNvPr>
          <p:cNvSpPr/>
          <p:nvPr/>
        </p:nvSpPr>
        <p:spPr>
          <a:xfrm>
            <a:off x="192949" y="5170730"/>
            <a:ext cx="11806102" cy="348142"/>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Exercise Details</a:t>
            </a:r>
          </a:p>
        </p:txBody>
      </p:sp>
      <p:grpSp>
        <p:nvGrpSpPr>
          <p:cNvPr id="48" name="Group 47">
            <a:extLst>
              <a:ext uri="{FF2B5EF4-FFF2-40B4-BE49-F238E27FC236}">
                <a16:creationId xmlns:a16="http://schemas.microsoft.com/office/drawing/2014/main" id="{6C4DA21F-8AE5-D88B-03CE-B474F84BFD26}"/>
              </a:ext>
            </a:extLst>
          </p:cNvPr>
          <p:cNvGrpSpPr/>
          <p:nvPr/>
        </p:nvGrpSpPr>
        <p:grpSpPr>
          <a:xfrm>
            <a:off x="192949" y="5597450"/>
            <a:ext cx="11806102" cy="774862"/>
            <a:chOff x="192949" y="5310399"/>
            <a:chExt cx="11806102" cy="1200242"/>
          </a:xfrm>
        </p:grpSpPr>
        <p:sp>
          <p:nvSpPr>
            <p:cNvPr id="20" name="Rectangle 19">
              <a:extLst>
                <a:ext uri="{FF2B5EF4-FFF2-40B4-BE49-F238E27FC236}">
                  <a16:creationId xmlns:a16="http://schemas.microsoft.com/office/drawing/2014/main" id="{7F1F38FE-7C82-F29A-E7C0-85BAB80CE8AF}"/>
                </a:ext>
              </a:extLst>
            </p:cNvPr>
            <p:cNvSpPr/>
            <p:nvPr/>
          </p:nvSpPr>
          <p:spPr>
            <a:xfrm>
              <a:off x="2331720" y="5736449"/>
              <a:ext cx="9667331"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David </a:t>
              </a:r>
              <a:r>
                <a:rPr lang="en-US" sz="1000" err="1">
                  <a:solidFill>
                    <a:schemeClr val="tx1"/>
                  </a:solidFill>
                </a:rPr>
                <a:t>Biayna</a:t>
              </a:r>
              <a:r>
                <a:rPr lang="en-US" sz="1000">
                  <a:solidFill>
                    <a:schemeClr val="tx1"/>
                  </a:solidFill>
                </a:rPr>
                <a:t> Neal – Security Consultant</a:t>
              </a:r>
              <a:endParaRPr lang="en-US">
                <a:solidFill>
                  <a:schemeClr val="tx1"/>
                </a:solidFill>
              </a:endParaRPr>
            </a:p>
          </p:txBody>
        </p:sp>
        <p:sp>
          <p:nvSpPr>
            <p:cNvPr id="21" name="Rectangle 20">
              <a:extLst>
                <a:ext uri="{FF2B5EF4-FFF2-40B4-BE49-F238E27FC236}">
                  <a16:creationId xmlns:a16="http://schemas.microsoft.com/office/drawing/2014/main" id="{85BB5CDC-F7FC-B1FB-729A-B3C11BC37BE4}"/>
                </a:ext>
              </a:extLst>
            </p:cNvPr>
            <p:cNvSpPr/>
            <p:nvPr/>
          </p:nvSpPr>
          <p:spPr>
            <a:xfrm>
              <a:off x="192949" y="5736449"/>
              <a:ext cx="2029043"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Threat Modeler(s)</a:t>
              </a:r>
            </a:p>
          </p:txBody>
        </p:sp>
        <p:sp>
          <p:nvSpPr>
            <p:cNvPr id="22" name="Rectangle 21">
              <a:extLst>
                <a:ext uri="{FF2B5EF4-FFF2-40B4-BE49-F238E27FC236}">
                  <a16:creationId xmlns:a16="http://schemas.microsoft.com/office/drawing/2014/main" id="{665F98D2-2977-D25A-1F26-DD0B5C0507F2}"/>
                </a:ext>
              </a:extLst>
            </p:cNvPr>
            <p:cNvSpPr/>
            <p:nvPr/>
          </p:nvSpPr>
          <p:spPr>
            <a:xfrm>
              <a:off x="2331720" y="5310399"/>
              <a:ext cx="9667331"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pPr marL="7938">
                <a:spcBef>
                  <a:spcPts val="900"/>
                </a:spcBef>
                <a:spcAft>
                  <a:spcPts val="900"/>
                </a:spcAft>
              </a:pPr>
              <a:r>
                <a:rPr lang="en-US" sz="1000">
                  <a:solidFill>
                    <a:schemeClr val="tx1"/>
                  </a:solidFill>
                </a:rPr>
                <a:t>July 2024</a:t>
              </a:r>
            </a:p>
          </p:txBody>
        </p:sp>
        <p:sp>
          <p:nvSpPr>
            <p:cNvPr id="23" name="Rectangle 22">
              <a:extLst>
                <a:ext uri="{FF2B5EF4-FFF2-40B4-BE49-F238E27FC236}">
                  <a16:creationId xmlns:a16="http://schemas.microsoft.com/office/drawing/2014/main" id="{F7570288-8C64-454C-CBE4-FA73BFFB22EF}"/>
                </a:ext>
              </a:extLst>
            </p:cNvPr>
            <p:cNvSpPr/>
            <p:nvPr/>
          </p:nvSpPr>
          <p:spPr>
            <a:xfrm>
              <a:off x="192949" y="5310399"/>
              <a:ext cx="2029043"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Date Performed</a:t>
              </a:r>
            </a:p>
          </p:txBody>
        </p:sp>
        <p:sp>
          <p:nvSpPr>
            <p:cNvPr id="43" name="Rectangle 42">
              <a:extLst>
                <a:ext uri="{FF2B5EF4-FFF2-40B4-BE49-F238E27FC236}">
                  <a16:creationId xmlns:a16="http://schemas.microsoft.com/office/drawing/2014/main" id="{685793A3-0E74-A877-9D4F-209992D9F71A}"/>
                </a:ext>
              </a:extLst>
            </p:cNvPr>
            <p:cNvSpPr/>
            <p:nvPr/>
          </p:nvSpPr>
          <p:spPr>
            <a:xfrm>
              <a:off x="2331720" y="6162499"/>
              <a:ext cx="9667331"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endParaRPr lang="en-US" sz="1000">
                <a:solidFill>
                  <a:schemeClr val="tx1"/>
                </a:solidFill>
              </a:endParaRPr>
            </a:p>
          </p:txBody>
        </p:sp>
        <p:sp>
          <p:nvSpPr>
            <p:cNvPr id="44" name="Rectangle 43">
              <a:extLst>
                <a:ext uri="{FF2B5EF4-FFF2-40B4-BE49-F238E27FC236}">
                  <a16:creationId xmlns:a16="http://schemas.microsoft.com/office/drawing/2014/main" id="{196ABA3F-9C17-81B1-82B3-7A6BE15B9C2E}"/>
                </a:ext>
              </a:extLst>
            </p:cNvPr>
            <p:cNvSpPr/>
            <p:nvPr/>
          </p:nvSpPr>
          <p:spPr>
            <a:xfrm>
              <a:off x="192949" y="6162499"/>
              <a:ext cx="2029043"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Threat </a:t>
              </a:r>
              <a:r>
                <a:rPr lang="en-US" sz="1000" b="1" err="1">
                  <a:solidFill>
                    <a:schemeClr val="tx1"/>
                  </a:solidFill>
                </a:rPr>
                <a:t>Modelee</a:t>
              </a:r>
              <a:r>
                <a:rPr lang="en-US" sz="1000" b="1">
                  <a:solidFill>
                    <a:schemeClr val="tx1"/>
                  </a:solidFill>
                </a:rPr>
                <a:t>(s)</a:t>
              </a:r>
            </a:p>
          </p:txBody>
        </p:sp>
      </p:grpSp>
      <p:sp>
        <p:nvSpPr>
          <p:cNvPr id="45" name="Rectangle 44">
            <a:extLst>
              <a:ext uri="{FF2B5EF4-FFF2-40B4-BE49-F238E27FC236}">
                <a16:creationId xmlns:a16="http://schemas.microsoft.com/office/drawing/2014/main" id="{2F3EAEEB-39B2-D56F-E2F9-E2F111183AB7}"/>
              </a:ext>
            </a:extLst>
          </p:cNvPr>
          <p:cNvSpPr/>
          <p:nvPr/>
        </p:nvSpPr>
        <p:spPr>
          <a:xfrm>
            <a:off x="2331721" y="3470657"/>
            <a:ext cx="1263126"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algn="ctr"/>
            <a:r>
              <a:rPr lang="en-US" sz="1000">
                <a:solidFill>
                  <a:srgbClr val="FF0000"/>
                </a:solidFill>
              </a:rPr>
              <a:t>High Risk</a:t>
            </a:r>
          </a:p>
        </p:txBody>
      </p:sp>
      <p:sp>
        <p:nvSpPr>
          <p:cNvPr id="46" name="Rectangle 45">
            <a:extLst>
              <a:ext uri="{FF2B5EF4-FFF2-40B4-BE49-F238E27FC236}">
                <a16:creationId xmlns:a16="http://schemas.microsoft.com/office/drawing/2014/main" id="{CD8071BB-D017-DBD1-06B7-10B099A0740B}"/>
              </a:ext>
            </a:extLst>
          </p:cNvPr>
          <p:cNvSpPr/>
          <p:nvPr/>
        </p:nvSpPr>
        <p:spPr>
          <a:xfrm>
            <a:off x="192949" y="3049408"/>
            <a:ext cx="11806102" cy="348142"/>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Risk Assessment</a:t>
            </a:r>
          </a:p>
        </p:txBody>
      </p:sp>
      <p:sp>
        <p:nvSpPr>
          <p:cNvPr id="49" name="Rectangle 48">
            <a:extLst>
              <a:ext uri="{FF2B5EF4-FFF2-40B4-BE49-F238E27FC236}">
                <a16:creationId xmlns:a16="http://schemas.microsoft.com/office/drawing/2014/main" id="{A4717381-17FD-38FB-07A2-33CF51890E7E}"/>
              </a:ext>
            </a:extLst>
          </p:cNvPr>
          <p:cNvSpPr/>
          <p:nvPr/>
        </p:nvSpPr>
        <p:spPr>
          <a:xfrm>
            <a:off x="3704576" y="3888089"/>
            <a:ext cx="8294475"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Copilot Service is delivered over a publicly available endpoint</a:t>
            </a:r>
          </a:p>
        </p:txBody>
      </p:sp>
      <p:sp>
        <p:nvSpPr>
          <p:cNvPr id="50" name="Rectangle 49">
            <a:extLst>
              <a:ext uri="{FF2B5EF4-FFF2-40B4-BE49-F238E27FC236}">
                <a16:creationId xmlns:a16="http://schemas.microsoft.com/office/drawing/2014/main" id="{37157B41-0E9E-02FB-A98E-F12BD666BEFA}"/>
              </a:ext>
            </a:extLst>
          </p:cNvPr>
          <p:cNvSpPr/>
          <p:nvPr/>
        </p:nvSpPr>
        <p:spPr>
          <a:xfrm>
            <a:off x="192949" y="3888089"/>
            <a:ext cx="2029043"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Internet Facing</a:t>
            </a:r>
          </a:p>
        </p:txBody>
      </p:sp>
      <p:sp>
        <p:nvSpPr>
          <p:cNvPr id="51" name="Rectangle 50">
            <a:extLst>
              <a:ext uri="{FF2B5EF4-FFF2-40B4-BE49-F238E27FC236}">
                <a16:creationId xmlns:a16="http://schemas.microsoft.com/office/drawing/2014/main" id="{FE381567-8F0F-5D6E-0676-898102EE58EF}"/>
              </a:ext>
            </a:extLst>
          </p:cNvPr>
          <p:cNvSpPr/>
          <p:nvPr/>
        </p:nvSpPr>
        <p:spPr>
          <a:xfrm>
            <a:off x="2331721" y="3898072"/>
            <a:ext cx="1263126"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pPr algn="ctr"/>
            <a:r>
              <a:rPr lang="en-US" sz="1000">
                <a:solidFill>
                  <a:srgbClr val="FF0000"/>
                </a:solidFill>
              </a:rPr>
              <a:t>High Risk</a:t>
            </a:r>
          </a:p>
        </p:txBody>
      </p:sp>
      <p:sp>
        <p:nvSpPr>
          <p:cNvPr id="52" name="Rectangle 51">
            <a:extLst>
              <a:ext uri="{FF2B5EF4-FFF2-40B4-BE49-F238E27FC236}">
                <a16:creationId xmlns:a16="http://schemas.microsoft.com/office/drawing/2014/main" id="{34C4340C-82FD-0B29-222A-C318F02AEF10}"/>
              </a:ext>
            </a:extLst>
          </p:cNvPr>
          <p:cNvSpPr/>
          <p:nvPr/>
        </p:nvSpPr>
        <p:spPr>
          <a:xfrm>
            <a:off x="3704576" y="4296511"/>
            <a:ext cx="8294475"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Managed through  Microsoft 365 Admin Centre</a:t>
            </a:r>
            <a:endParaRPr lang="en-US"/>
          </a:p>
        </p:txBody>
      </p:sp>
      <p:sp>
        <p:nvSpPr>
          <p:cNvPr id="53" name="Rectangle 52">
            <a:extLst>
              <a:ext uri="{FF2B5EF4-FFF2-40B4-BE49-F238E27FC236}">
                <a16:creationId xmlns:a16="http://schemas.microsoft.com/office/drawing/2014/main" id="{E0EDEB4E-3BFA-BB24-6BFF-4E1D6344240E}"/>
              </a:ext>
            </a:extLst>
          </p:cNvPr>
          <p:cNvSpPr/>
          <p:nvPr/>
        </p:nvSpPr>
        <p:spPr>
          <a:xfrm>
            <a:off x="192949" y="4296511"/>
            <a:ext cx="2029043"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Configuration</a:t>
            </a:r>
          </a:p>
        </p:txBody>
      </p:sp>
      <p:sp>
        <p:nvSpPr>
          <p:cNvPr id="54" name="Rectangle 53">
            <a:extLst>
              <a:ext uri="{FF2B5EF4-FFF2-40B4-BE49-F238E27FC236}">
                <a16:creationId xmlns:a16="http://schemas.microsoft.com/office/drawing/2014/main" id="{D8C71241-F90B-E68A-F9B1-88D8D8C1B98A}"/>
              </a:ext>
            </a:extLst>
          </p:cNvPr>
          <p:cNvSpPr/>
          <p:nvPr/>
        </p:nvSpPr>
        <p:spPr>
          <a:xfrm>
            <a:off x="2331721" y="4306494"/>
            <a:ext cx="1263126"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pPr algn="ctr"/>
            <a:r>
              <a:rPr lang="en-US" sz="1000">
                <a:solidFill>
                  <a:srgbClr val="FF0000"/>
                </a:solidFill>
              </a:rPr>
              <a:t>High Risk</a:t>
            </a:r>
          </a:p>
        </p:txBody>
      </p:sp>
      <p:sp>
        <p:nvSpPr>
          <p:cNvPr id="55" name="Rectangle 54">
            <a:extLst>
              <a:ext uri="{FF2B5EF4-FFF2-40B4-BE49-F238E27FC236}">
                <a16:creationId xmlns:a16="http://schemas.microsoft.com/office/drawing/2014/main" id="{09766A84-128B-23BA-175A-DCD3D78F6C59}"/>
              </a:ext>
            </a:extLst>
          </p:cNvPr>
          <p:cNvSpPr/>
          <p:nvPr/>
        </p:nvSpPr>
        <p:spPr>
          <a:xfrm>
            <a:off x="3704576" y="4716414"/>
            <a:ext cx="8294475"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endParaRPr lang="en-US" sz="1000">
              <a:solidFill>
                <a:schemeClr val="tx1"/>
              </a:solidFill>
            </a:endParaRPr>
          </a:p>
          <a:p>
            <a:pPr marL="7620"/>
            <a:endParaRPr lang="en-US" sz="1000">
              <a:solidFill>
                <a:schemeClr val="tx1"/>
              </a:solidFill>
            </a:endParaRPr>
          </a:p>
          <a:p>
            <a:pPr marL="7620"/>
            <a:r>
              <a:rPr lang="en-US" sz="1000">
                <a:solidFill>
                  <a:schemeClr val="tx1"/>
                </a:solidFill>
              </a:rPr>
              <a:t>New technology is being used in the form of Microsoft Copilot and a bespoke RAG AI service.</a:t>
            </a:r>
            <a:endParaRPr lang="en-US">
              <a:solidFill>
                <a:schemeClr val="tx1"/>
              </a:solidFill>
            </a:endParaRPr>
          </a:p>
          <a:p>
            <a:pPr marL="7620">
              <a:spcBef>
                <a:spcPts val="900"/>
              </a:spcBef>
              <a:spcAft>
                <a:spcPts val="900"/>
              </a:spcAft>
            </a:pPr>
            <a:endParaRPr lang="en-US" sz="1000">
              <a:solidFill>
                <a:schemeClr val="tx1"/>
              </a:solidFill>
            </a:endParaRPr>
          </a:p>
        </p:txBody>
      </p:sp>
      <p:sp>
        <p:nvSpPr>
          <p:cNvPr id="56" name="Rectangle 55">
            <a:extLst>
              <a:ext uri="{FF2B5EF4-FFF2-40B4-BE49-F238E27FC236}">
                <a16:creationId xmlns:a16="http://schemas.microsoft.com/office/drawing/2014/main" id="{E5314639-A274-93E0-CB7D-70FF1155EBBF}"/>
              </a:ext>
            </a:extLst>
          </p:cNvPr>
          <p:cNvSpPr/>
          <p:nvPr/>
        </p:nvSpPr>
        <p:spPr>
          <a:xfrm>
            <a:off x="192949" y="4716414"/>
            <a:ext cx="2029043"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a:solidFill>
                  <a:schemeClr val="tx1"/>
                </a:solidFill>
              </a:rPr>
              <a:t>New Technology</a:t>
            </a:r>
          </a:p>
        </p:txBody>
      </p:sp>
      <p:sp>
        <p:nvSpPr>
          <p:cNvPr id="57" name="Rectangle 56">
            <a:extLst>
              <a:ext uri="{FF2B5EF4-FFF2-40B4-BE49-F238E27FC236}">
                <a16:creationId xmlns:a16="http://schemas.microsoft.com/office/drawing/2014/main" id="{0C79C311-DECB-2F8D-4EB9-52ABF2870653}"/>
              </a:ext>
            </a:extLst>
          </p:cNvPr>
          <p:cNvSpPr/>
          <p:nvPr/>
        </p:nvSpPr>
        <p:spPr>
          <a:xfrm>
            <a:off x="2331721" y="4726397"/>
            <a:ext cx="1263126"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algn="ctr"/>
            <a:r>
              <a:rPr lang="en-US" sz="1000">
                <a:solidFill>
                  <a:srgbClr val="FF0000"/>
                </a:solidFill>
                <a:ea typeface="+mn-lt"/>
                <a:cs typeface="+mn-lt"/>
              </a:rPr>
              <a:t>High Risk</a:t>
            </a:r>
            <a:endParaRPr lang="en-US" sz="1000">
              <a:solidFill>
                <a:srgbClr val="000000"/>
              </a:solidFill>
              <a:ea typeface="+mn-lt"/>
              <a:cs typeface="+mn-lt"/>
            </a:endParaRPr>
          </a:p>
          <a:p>
            <a:pPr algn="ctr"/>
            <a:endParaRPr lang="en-US" sz="1000">
              <a:solidFill>
                <a:srgbClr val="FF0000"/>
              </a:solidFill>
            </a:endParaRPr>
          </a:p>
        </p:txBody>
      </p:sp>
    </p:spTree>
    <p:extLst>
      <p:ext uri="{BB962C8B-B14F-4D97-AF65-F5344CB8AC3E}">
        <p14:creationId xmlns:p14="http://schemas.microsoft.com/office/powerpoint/2010/main" val="4227307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B72EC0-79AC-01E9-89F5-056406E11D3E}"/>
              </a:ext>
            </a:extLst>
          </p:cNvPr>
          <p:cNvSpPr/>
          <p:nvPr/>
        </p:nvSpPr>
        <p:spPr>
          <a:xfrm>
            <a:off x="187496" y="999086"/>
            <a:ext cx="4035348" cy="2615732"/>
          </a:xfrm>
          <a:prstGeom prst="rect">
            <a:avLst/>
          </a:prstGeom>
          <a:noFill/>
          <a:ln w="127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1000">
                <a:solidFill>
                  <a:schemeClr val="tx1"/>
                </a:solidFill>
              </a:rPr>
              <a:t>Internet</a:t>
            </a:r>
          </a:p>
        </p:txBody>
      </p:sp>
      <p:pic>
        <p:nvPicPr>
          <p:cNvPr id="7" name="Graphic 6" descr="Internet with solid fill">
            <a:extLst>
              <a:ext uri="{FF2B5EF4-FFF2-40B4-BE49-F238E27FC236}">
                <a16:creationId xmlns:a16="http://schemas.microsoft.com/office/drawing/2014/main" id="{CC9A71E1-85B7-B75D-6BEC-C537BFC188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1601" y="1911300"/>
            <a:ext cx="662180" cy="569581"/>
          </a:xfrm>
          <a:prstGeom prst="rect">
            <a:avLst/>
          </a:prstGeom>
        </p:spPr>
      </p:pic>
      <p:sp>
        <p:nvSpPr>
          <p:cNvPr id="12" name="TextBox 11">
            <a:extLst>
              <a:ext uri="{FF2B5EF4-FFF2-40B4-BE49-F238E27FC236}">
                <a16:creationId xmlns:a16="http://schemas.microsoft.com/office/drawing/2014/main" id="{9176BECC-856A-8DB5-56FB-49E0C8755235}"/>
              </a:ext>
            </a:extLst>
          </p:cNvPr>
          <p:cNvSpPr txBox="1"/>
          <p:nvPr/>
        </p:nvSpPr>
        <p:spPr>
          <a:xfrm>
            <a:off x="191269" y="2438873"/>
            <a:ext cx="919345" cy="369332"/>
          </a:xfrm>
          <a:prstGeom prst="rect">
            <a:avLst/>
          </a:prstGeom>
          <a:noFill/>
        </p:spPr>
        <p:txBody>
          <a:bodyPr wrap="square" lIns="91440" tIns="45720" rIns="91440" bIns="45720" rtlCol="0" anchor="t">
            <a:spAutoFit/>
          </a:bodyPr>
          <a:lstStyle/>
          <a:p>
            <a:pPr algn="ctr"/>
            <a:r>
              <a:rPr lang="en-US" sz="900"/>
              <a:t>Employee Computer</a:t>
            </a:r>
          </a:p>
        </p:txBody>
      </p:sp>
      <p:sp>
        <p:nvSpPr>
          <p:cNvPr id="13" name="Rectangle 12">
            <a:extLst>
              <a:ext uri="{FF2B5EF4-FFF2-40B4-BE49-F238E27FC236}">
                <a16:creationId xmlns:a16="http://schemas.microsoft.com/office/drawing/2014/main" id="{E87943CE-E9E7-0065-A724-805D5ADDCF1D}"/>
              </a:ext>
            </a:extLst>
          </p:cNvPr>
          <p:cNvSpPr/>
          <p:nvPr/>
        </p:nvSpPr>
        <p:spPr>
          <a:xfrm>
            <a:off x="4693427" y="999086"/>
            <a:ext cx="2806341" cy="2615732"/>
          </a:xfrm>
          <a:prstGeom prst="rect">
            <a:avLst/>
          </a:prstGeom>
          <a:noFill/>
          <a:ln w="127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1000">
                <a:solidFill>
                  <a:schemeClr val="tx1"/>
                </a:solidFill>
              </a:rPr>
              <a:t>Microsoft</a:t>
            </a:r>
          </a:p>
        </p:txBody>
      </p:sp>
      <p:sp>
        <p:nvSpPr>
          <p:cNvPr id="14" name="Oval 13">
            <a:extLst>
              <a:ext uri="{FF2B5EF4-FFF2-40B4-BE49-F238E27FC236}">
                <a16:creationId xmlns:a16="http://schemas.microsoft.com/office/drawing/2014/main" id="{7896858F-FE7A-9EFE-CB40-46DE800D4E53}"/>
              </a:ext>
            </a:extLst>
          </p:cNvPr>
          <p:cNvSpPr>
            <a:spLocks/>
          </p:cNvSpPr>
          <p:nvPr/>
        </p:nvSpPr>
        <p:spPr>
          <a:xfrm>
            <a:off x="5567137" y="1543259"/>
            <a:ext cx="1271289" cy="1226618"/>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tx1"/>
                </a:solidFill>
              </a:rPr>
              <a:t>Copilot</a:t>
            </a:r>
          </a:p>
          <a:p>
            <a:pPr algn="ctr"/>
            <a:endParaRPr lang="en-US" sz="1000">
              <a:solidFill>
                <a:schemeClr val="tx1"/>
              </a:solidFill>
            </a:endParaRPr>
          </a:p>
        </p:txBody>
      </p:sp>
      <p:cxnSp>
        <p:nvCxnSpPr>
          <p:cNvPr id="17" name="Curved Connector 16">
            <a:extLst>
              <a:ext uri="{FF2B5EF4-FFF2-40B4-BE49-F238E27FC236}">
                <a16:creationId xmlns:a16="http://schemas.microsoft.com/office/drawing/2014/main" id="{74A031E2-F5CF-8F98-49DF-62C2BDE13C30}"/>
              </a:ext>
            </a:extLst>
          </p:cNvPr>
          <p:cNvCxnSpPr>
            <a:cxnSpLocks/>
          </p:cNvCxnSpPr>
          <p:nvPr/>
        </p:nvCxnSpPr>
        <p:spPr>
          <a:xfrm flipV="1">
            <a:off x="877874" y="2032911"/>
            <a:ext cx="4670484" cy="33320"/>
          </a:xfrm>
          <a:prstGeom prst="curvedConnector3">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05AD2748-FCBA-F2BD-590F-3EBB9E86B1C5}"/>
              </a:ext>
            </a:extLst>
          </p:cNvPr>
          <p:cNvSpPr txBox="1"/>
          <p:nvPr/>
        </p:nvSpPr>
        <p:spPr>
          <a:xfrm>
            <a:off x="1324085" y="1754308"/>
            <a:ext cx="885992" cy="338554"/>
          </a:xfrm>
          <a:prstGeom prst="rect">
            <a:avLst/>
          </a:prstGeom>
          <a:noFill/>
          <a:ln>
            <a:noFill/>
          </a:ln>
        </p:spPr>
        <p:txBody>
          <a:bodyPr wrap="square" lIns="91440" tIns="45720" rIns="91440" bIns="45720" rtlCol="0" anchor="t">
            <a:spAutoFit/>
          </a:bodyPr>
          <a:lstStyle/>
          <a:p>
            <a:r>
              <a:rPr lang="en-US" sz="800"/>
              <a:t>1.  User prompts sent </a:t>
            </a:r>
          </a:p>
        </p:txBody>
      </p:sp>
      <p:cxnSp>
        <p:nvCxnSpPr>
          <p:cNvPr id="26" name="Curved Connector 25">
            <a:extLst>
              <a:ext uri="{FF2B5EF4-FFF2-40B4-BE49-F238E27FC236}">
                <a16:creationId xmlns:a16="http://schemas.microsoft.com/office/drawing/2014/main" id="{0A446057-4045-59A8-E08D-B3006E2643F1}"/>
              </a:ext>
            </a:extLst>
          </p:cNvPr>
          <p:cNvCxnSpPr>
            <a:cxnSpLocks/>
            <a:stCxn id="14" idx="4"/>
          </p:cNvCxnSpPr>
          <p:nvPr/>
        </p:nvCxnSpPr>
        <p:spPr>
          <a:xfrm rot="16200000" flipH="1">
            <a:off x="5548038" y="3424621"/>
            <a:ext cx="1436300" cy="126812"/>
          </a:xfrm>
          <a:prstGeom prst="curvedConnector3">
            <a:avLst>
              <a:gd name="adj1" fmla="val 50000"/>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80B8A539-73D7-87DA-46E6-67E7155FBEFA}"/>
              </a:ext>
            </a:extLst>
          </p:cNvPr>
          <p:cNvSpPr txBox="1"/>
          <p:nvPr/>
        </p:nvSpPr>
        <p:spPr>
          <a:xfrm rot="18630583">
            <a:off x="5313662" y="3269635"/>
            <a:ext cx="778331" cy="216609"/>
          </a:xfrm>
          <a:prstGeom prst="rect">
            <a:avLst/>
          </a:prstGeom>
          <a:noFill/>
          <a:ln>
            <a:noFill/>
          </a:ln>
        </p:spPr>
        <p:txBody>
          <a:bodyPr wrap="square" rtlCol="0">
            <a:spAutoFit/>
          </a:bodyPr>
          <a:lstStyle/>
          <a:p>
            <a:pPr algn="ctr"/>
            <a:r>
              <a:rPr lang="en-US" sz="800"/>
              <a:t>HTTPS</a:t>
            </a:r>
          </a:p>
        </p:txBody>
      </p:sp>
      <p:sp>
        <p:nvSpPr>
          <p:cNvPr id="53" name="Rectangle 52">
            <a:extLst>
              <a:ext uri="{FF2B5EF4-FFF2-40B4-BE49-F238E27FC236}">
                <a16:creationId xmlns:a16="http://schemas.microsoft.com/office/drawing/2014/main" id="{3C4B3AEE-1E39-6F4D-C776-84C28A3FD3F8}"/>
              </a:ext>
            </a:extLst>
          </p:cNvPr>
          <p:cNvSpPr/>
          <p:nvPr/>
        </p:nvSpPr>
        <p:spPr>
          <a:xfrm>
            <a:off x="4694739" y="4207259"/>
            <a:ext cx="2891616" cy="2408358"/>
          </a:xfrm>
          <a:prstGeom prst="rect">
            <a:avLst/>
          </a:prstGeom>
          <a:noFill/>
          <a:ln w="635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900">
                <a:solidFill>
                  <a:schemeClr val="tx1"/>
                </a:solidFill>
              </a:rPr>
              <a:t>MHR Office 365</a:t>
            </a:r>
          </a:p>
        </p:txBody>
      </p:sp>
      <p:grpSp>
        <p:nvGrpSpPr>
          <p:cNvPr id="58" name="Group 57">
            <a:extLst>
              <a:ext uri="{FF2B5EF4-FFF2-40B4-BE49-F238E27FC236}">
                <a16:creationId xmlns:a16="http://schemas.microsoft.com/office/drawing/2014/main" id="{3D042F92-8A40-86CD-6BF5-14AD460FD30B}"/>
              </a:ext>
            </a:extLst>
          </p:cNvPr>
          <p:cNvGrpSpPr/>
          <p:nvPr/>
        </p:nvGrpSpPr>
        <p:grpSpPr>
          <a:xfrm>
            <a:off x="4913129" y="4524075"/>
            <a:ext cx="900000" cy="900000"/>
            <a:chOff x="9815383" y="3925915"/>
            <a:chExt cx="900000" cy="900000"/>
          </a:xfrm>
          <a:noFill/>
        </p:grpSpPr>
        <p:sp>
          <p:nvSpPr>
            <p:cNvPr id="52" name="Oval 51">
              <a:extLst>
                <a:ext uri="{FF2B5EF4-FFF2-40B4-BE49-F238E27FC236}">
                  <a16:creationId xmlns:a16="http://schemas.microsoft.com/office/drawing/2014/main" id="{C96FD0F6-42D8-0110-D98E-0072A44E64C7}"/>
                </a:ext>
              </a:extLst>
            </p:cNvPr>
            <p:cNvSpPr>
              <a:spLocks/>
            </p:cNvSpPr>
            <p:nvPr/>
          </p:nvSpPr>
          <p:spPr>
            <a:xfrm>
              <a:off x="9815383" y="3925915"/>
              <a:ext cx="900000" cy="900000"/>
            </a:xfrm>
            <a:prstGeom prst="ellips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57" name="TextBox 56">
              <a:extLst>
                <a:ext uri="{FF2B5EF4-FFF2-40B4-BE49-F238E27FC236}">
                  <a16:creationId xmlns:a16="http://schemas.microsoft.com/office/drawing/2014/main" id="{37CD4EBE-D509-1DB9-C5C3-CB5C78EC30CA}"/>
                </a:ext>
              </a:extLst>
            </p:cNvPr>
            <p:cNvSpPr txBox="1"/>
            <p:nvPr/>
          </p:nvSpPr>
          <p:spPr>
            <a:xfrm>
              <a:off x="9817265" y="4173732"/>
              <a:ext cx="864066" cy="246221"/>
            </a:xfrm>
            <a:prstGeom prst="rect">
              <a:avLst/>
            </a:prstGeom>
            <a:grpFill/>
            <a:ln>
              <a:noFill/>
            </a:ln>
          </p:spPr>
          <p:txBody>
            <a:bodyPr wrap="square" lIns="91440" tIns="45720" rIns="91440" bIns="45720" rtlCol="0" anchor="t">
              <a:spAutoFit/>
            </a:bodyPr>
            <a:lstStyle/>
            <a:p>
              <a:pPr algn="ctr"/>
              <a:r>
                <a:rPr lang="en-US" sz="1000"/>
                <a:t>One Drive</a:t>
              </a:r>
            </a:p>
          </p:txBody>
        </p:sp>
      </p:grpSp>
      <p:sp>
        <p:nvSpPr>
          <p:cNvPr id="21" name="TextBox 20">
            <a:extLst>
              <a:ext uri="{FF2B5EF4-FFF2-40B4-BE49-F238E27FC236}">
                <a16:creationId xmlns:a16="http://schemas.microsoft.com/office/drawing/2014/main" id="{A26FCD02-FA0A-9993-1FEB-411569AA5D46}"/>
              </a:ext>
            </a:extLst>
          </p:cNvPr>
          <p:cNvSpPr txBox="1"/>
          <p:nvPr/>
        </p:nvSpPr>
        <p:spPr>
          <a:xfrm>
            <a:off x="3045933" y="1900075"/>
            <a:ext cx="816944" cy="215444"/>
          </a:xfrm>
          <a:prstGeom prst="rect">
            <a:avLst/>
          </a:prstGeom>
          <a:noFill/>
        </p:spPr>
        <p:txBody>
          <a:bodyPr wrap="square" rtlCol="0">
            <a:spAutoFit/>
          </a:bodyPr>
          <a:lstStyle/>
          <a:p>
            <a:pPr algn="ctr"/>
            <a:r>
              <a:rPr lang="en-US" sz="800"/>
              <a:t>HTTPS</a:t>
            </a:r>
          </a:p>
        </p:txBody>
      </p:sp>
      <p:sp>
        <p:nvSpPr>
          <p:cNvPr id="82" name="Rectangle 81">
            <a:extLst>
              <a:ext uri="{FF2B5EF4-FFF2-40B4-BE49-F238E27FC236}">
                <a16:creationId xmlns:a16="http://schemas.microsoft.com/office/drawing/2014/main" id="{468662B6-035C-C018-1A43-B716B28AFA9F}"/>
              </a:ext>
            </a:extLst>
          </p:cNvPr>
          <p:cNvSpPr/>
          <p:nvPr/>
        </p:nvSpPr>
        <p:spPr>
          <a:xfrm>
            <a:off x="5753684" y="2247507"/>
            <a:ext cx="362912" cy="113983"/>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a:t>T01</a:t>
            </a:r>
          </a:p>
        </p:txBody>
      </p:sp>
      <p:sp>
        <p:nvSpPr>
          <p:cNvPr id="10" name="Rectangle 9">
            <a:extLst>
              <a:ext uri="{FF2B5EF4-FFF2-40B4-BE49-F238E27FC236}">
                <a16:creationId xmlns:a16="http://schemas.microsoft.com/office/drawing/2014/main" id="{65BB5FCC-6C75-54AB-85C4-FB068EEC1C91}"/>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a:t>
            </a:r>
          </a:p>
        </p:txBody>
      </p:sp>
      <p:sp>
        <p:nvSpPr>
          <p:cNvPr id="37" name="Rectangle 36">
            <a:extLst>
              <a:ext uri="{FF2B5EF4-FFF2-40B4-BE49-F238E27FC236}">
                <a16:creationId xmlns:a16="http://schemas.microsoft.com/office/drawing/2014/main" id="{D8A40DEC-2A52-BE86-9275-123404FF2A14}"/>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graphicFrame>
        <p:nvGraphicFramePr>
          <p:cNvPr id="60" name="Table 59">
            <a:extLst>
              <a:ext uri="{FF2B5EF4-FFF2-40B4-BE49-F238E27FC236}">
                <a16:creationId xmlns:a16="http://schemas.microsoft.com/office/drawing/2014/main" id="{7DE81799-4F6E-AC25-ED39-934B2A4E2CB8}"/>
              </a:ext>
            </a:extLst>
          </p:cNvPr>
          <p:cNvGraphicFramePr>
            <a:graphicFrameLocks noGrp="1"/>
          </p:cNvGraphicFramePr>
          <p:nvPr>
            <p:extLst>
              <p:ext uri="{D42A27DB-BD31-4B8C-83A1-F6EECF244321}">
                <p14:modId xmlns:p14="http://schemas.microsoft.com/office/powerpoint/2010/main" val="1497847117"/>
              </p:ext>
            </p:extLst>
          </p:nvPr>
        </p:nvGraphicFramePr>
        <p:xfrm>
          <a:off x="7925738" y="1026442"/>
          <a:ext cx="2004100" cy="672942"/>
        </p:xfrm>
        <a:graphic>
          <a:graphicData uri="http://schemas.openxmlformats.org/drawingml/2006/table">
            <a:tbl>
              <a:tblPr firstRow="1" bandRow="1">
                <a:tableStyleId>{21E4AEA4-8DFA-4A89-87EB-49C32662AFE0}</a:tableStyleId>
              </a:tblPr>
              <a:tblGrid>
                <a:gridCol w="485284">
                  <a:extLst>
                    <a:ext uri="{9D8B030D-6E8A-4147-A177-3AD203B41FA5}">
                      <a16:colId xmlns:a16="http://schemas.microsoft.com/office/drawing/2014/main" val="438820016"/>
                    </a:ext>
                  </a:extLst>
                </a:gridCol>
                <a:gridCol w="1518816">
                  <a:extLst>
                    <a:ext uri="{9D8B030D-6E8A-4147-A177-3AD203B41FA5}">
                      <a16:colId xmlns:a16="http://schemas.microsoft.com/office/drawing/2014/main" val="4014670003"/>
                    </a:ext>
                  </a:extLst>
                </a:gridCol>
              </a:tblGrid>
              <a:tr h="336471">
                <a:tc>
                  <a:txBody>
                    <a:bodyPr/>
                    <a:lstStyle/>
                    <a:p>
                      <a:pPr algn="ctr"/>
                      <a:r>
                        <a:rPr lang="en-US" sz="800"/>
                        <a:t>Asset Ref.</a:t>
                      </a:r>
                    </a:p>
                  </a:txBody>
                  <a:tcPr marL="90000" anchor="ctr">
                    <a:solidFill>
                      <a:srgbClr val="FFC000"/>
                    </a:solidFill>
                  </a:tcPr>
                </a:tc>
                <a:tc>
                  <a:txBody>
                    <a:bodyPr/>
                    <a:lstStyle/>
                    <a:p>
                      <a:r>
                        <a:rPr lang="en-US" sz="800"/>
                        <a:t>Asset Title</a:t>
                      </a:r>
                    </a:p>
                  </a:txBody>
                  <a:tcPr marL="90000" anchor="ctr">
                    <a:solidFill>
                      <a:srgbClr val="FFC000"/>
                    </a:solidFill>
                  </a:tcPr>
                </a:tc>
                <a:extLst>
                  <a:ext uri="{0D108BD9-81ED-4DB2-BD59-A6C34878D82A}">
                    <a16:rowId xmlns:a16="http://schemas.microsoft.com/office/drawing/2014/main" val="1376013717"/>
                  </a:ext>
                </a:extLst>
              </a:tr>
              <a:tr h="336471">
                <a:tc>
                  <a:txBody>
                    <a:bodyPr/>
                    <a:lstStyle/>
                    <a:p>
                      <a:pPr lvl="0" algn="ctr">
                        <a:buNone/>
                      </a:pPr>
                      <a:r>
                        <a:rPr lang="en-US" sz="800" b="0" i="0" u="none" strike="noStrike" noProof="0">
                          <a:solidFill>
                            <a:srgbClr val="000000"/>
                          </a:solidFill>
                          <a:latin typeface="Aptos"/>
                        </a:rPr>
                        <a:t>A01</a:t>
                      </a:r>
                      <a:endParaRPr lang="en-US"/>
                    </a:p>
                  </a:txBody>
                  <a:tcPr marL="89999" anchor="ctr">
                    <a:solidFill>
                      <a:srgbClr val="FFC000">
                        <a:alpha val="50196"/>
                      </a:srgbClr>
                    </a:solidFill>
                  </a:tcPr>
                </a:tc>
                <a:tc>
                  <a:txBody>
                    <a:bodyPr/>
                    <a:lstStyle/>
                    <a:p>
                      <a:pPr lvl="0">
                        <a:buNone/>
                      </a:pPr>
                      <a:r>
                        <a:rPr lang="en-US" sz="800"/>
                        <a:t>Highly Sensitive Data</a:t>
                      </a:r>
                    </a:p>
                  </a:txBody>
                  <a:tcPr marL="89999" anchor="ctr">
                    <a:solidFill>
                      <a:srgbClr val="FFC000">
                        <a:alpha val="50196"/>
                      </a:srgbClr>
                    </a:solidFill>
                  </a:tcPr>
                </a:tc>
                <a:extLst>
                  <a:ext uri="{0D108BD9-81ED-4DB2-BD59-A6C34878D82A}">
                    <a16:rowId xmlns:a16="http://schemas.microsoft.com/office/drawing/2014/main" val="1220123155"/>
                  </a:ext>
                </a:extLst>
              </a:tr>
            </a:tbl>
          </a:graphicData>
        </a:graphic>
      </p:graphicFrame>
      <p:graphicFrame>
        <p:nvGraphicFramePr>
          <p:cNvPr id="61" name="Table 60">
            <a:extLst>
              <a:ext uri="{FF2B5EF4-FFF2-40B4-BE49-F238E27FC236}">
                <a16:creationId xmlns:a16="http://schemas.microsoft.com/office/drawing/2014/main" id="{AC206EFA-624C-4BBB-32A5-06B531288A3F}"/>
              </a:ext>
            </a:extLst>
          </p:cNvPr>
          <p:cNvGraphicFramePr>
            <a:graphicFrameLocks noGrp="1"/>
          </p:cNvGraphicFramePr>
          <p:nvPr>
            <p:extLst>
              <p:ext uri="{D42A27DB-BD31-4B8C-83A1-F6EECF244321}">
                <p14:modId xmlns:p14="http://schemas.microsoft.com/office/powerpoint/2010/main" val="3397175000"/>
              </p:ext>
            </p:extLst>
          </p:nvPr>
        </p:nvGraphicFramePr>
        <p:xfrm>
          <a:off x="10026122" y="1000356"/>
          <a:ext cx="2046434" cy="5120640"/>
        </p:xfrm>
        <a:graphic>
          <a:graphicData uri="http://schemas.openxmlformats.org/drawingml/2006/table">
            <a:tbl>
              <a:tblPr firstRow="1" bandRow="1">
                <a:tableStyleId>{21E4AEA4-8DFA-4A89-87EB-49C32662AFE0}</a:tableStyleId>
              </a:tblPr>
              <a:tblGrid>
                <a:gridCol w="495534">
                  <a:extLst>
                    <a:ext uri="{9D8B030D-6E8A-4147-A177-3AD203B41FA5}">
                      <a16:colId xmlns:a16="http://schemas.microsoft.com/office/drawing/2014/main" val="438820016"/>
                    </a:ext>
                  </a:extLst>
                </a:gridCol>
                <a:gridCol w="1550900">
                  <a:extLst>
                    <a:ext uri="{9D8B030D-6E8A-4147-A177-3AD203B41FA5}">
                      <a16:colId xmlns:a16="http://schemas.microsoft.com/office/drawing/2014/main" val="4014670003"/>
                    </a:ext>
                  </a:extLst>
                </a:gridCol>
              </a:tblGrid>
              <a:tr h="317924">
                <a:tc>
                  <a:txBody>
                    <a:bodyPr/>
                    <a:lstStyle/>
                    <a:p>
                      <a:pPr algn="ctr"/>
                      <a:r>
                        <a:rPr lang="en-US" sz="800"/>
                        <a:t>Threat Ref.</a:t>
                      </a:r>
                    </a:p>
                  </a:txBody>
                  <a:tcPr marL="90000" anchor="ctr">
                    <a:solidFill>
                      <a:srgbClr val="FF0000"/>
                    </a:solidFill>
                  </a:tcPr>
                </a:tc>
                <a:tc>
                  <a:txBody>
                    <a:bodyPr/>
                    <a:lstStyle/>
                    <a:p>
                      <a:r>
                        <a:rPr lang="en-US" sz="800"/>
                        <a:t>Threat Title</a:t>
                      </a:r>
                    </a:p>
                  </a:txBody>
                  <a:tcPr marL="90000" anchor="ctr">
                    <a:solidFill>
                      <a:srgbClr val="FF0000"/>
                    </a:solidFill>
                  </a:tcPr>
                </a:tc>
                <a:extLst>
                  <a:ext uri="{0D108BD9-81ED-4DB2-BD59-A6C34878D82A}">
                    <a16:rowId xmlns:a16="http://schemas.microsoft.com/office/drawing/2014/main" val="1376013717"/>
                  </a:ext>
                </a:extLst>
              </a:tr>
              <a:tr h="852613">
                <a:tc>
                  <a:txBody>
                    <a:bodyPr/>
                    <a:lstStyle/>
                    <a:p>
                      <a:pPr algn="ctr"/>
                      <a:r>
                        <a:rPr lang="en-US" sz="800"/>
                        <a:t>T01</a:t>
                      </a:r>
                    </a:p>
                  </a:txBody>
                  <a:tcPr marL="90000" anchor="ctr">
                    <a:solidFill>
                      <a:srgbClr val="FF0000">
                        <a:alpha val="50196"/>
                      </a:srgbClr>
                    </a:solidFill>
                  </a:tcPr>
                </a:tc>
                <a:tc>
                  <a:txBody>
                    <a:bodyPr/>
                    <a:lstStyle/>
                    <a:p>
                      <a:pPr lvl="0" algn="l">
                        <a:lnSpc>
                          <a:spcPct val="100000"/>
                        </a:lnSpc>
                        <a:spcBef>
                          <a:spcPts val="0"/>
                        </a:spcBef>
                        <a:spcAft>
                          <a:spcPts val="0"/>
                        </a:spcAft>
                        <a:buNone/>
                      </a:pPr>
                      <a:r>
                        <a:rPr lang="en-US" sz="900" b="0" i="0" u="none" strike="noStrike" noProof="0">
                          <a:solidFill>
                            <a:srgbClr val="000000"/>
                          </a:solidFill>
                        </a:rPr>
                        <a:t>A malicious, external actor is able to use the MHR Copilot to obtain access to Highly Sensitive information from O365.</a:t>
                      </a:r>
                    </a:p>
                    <a:p>
                      <a:pPr lvl="0">
                        <a:buNone/>
                      </a:pPr>
                      <a:endParaRPr lang="en-US" sz="800"/>
                    </a:p>
                  </a:txBody>
                  <a:tcPr marL="90000" anchor="ctr">
                    <a:solidFill>
                      <a:srgbClr val="FF0000">
                        <a:alpha val="50196"/>
                      </a:srgbClr>
                    </a:solidFill>
                  </a:tcPr>
                </a:tc>
                <a:extLst>
                  <a:ext uri="{0D108BD9-81ED-4DB2-BD59-A6C34878D82A}">
                    <a16:rowId xmlns:a16="http://schemas.microsoft.com/office/drawing/2014/main" val="2701305628"/>
                  </a:ext>
                </a:extLst>
              </a:tr>
              <a:tr h="476885">
                <a:tc>
                  <a:txBody>
                    <a:bodyPr/>
                    <a:lstStyle/>
                    <a:p>
                      <a:pPr algn="ctr"/>
                      <a:r>
                        <a:rPr lang="en-US" sz="800"/>
                        <a:t>T02</a:t>
                      </a:r>
                    </a:p>
                  </a:txBody>
                  <a:tcPr marL="90000" anchor="ctr">
                    <a:solidFill>
                      <a:srgbClr val="FF0000">
                        <a:alpha val="25098"/>
                      </a:srgbClr>
                    </a:solidFill>
                  </a:tcPr>
                </a:tc>
                <a:tc>
                  <a:txBody>
                    <a:bodyPr/>
                    <a:lstStyle/>
                    <a:p>
                      <a:pPr lvl="0">
                        <a:buNone/>
                      </a:pPr>
                      <a:r>
                        <a:rPr lang="en-US" sz="900" b="0" i="0" u="none" strike="noStrike" noProof="0">
                          <a:solidFill>
                            <a:srgbClr val="000000"/>
                          </a:solidFill>
                        </a:rPr>
                        <a:t>Another customer is able to access MHR data through their Copilot.</a:t>
                      </a:r>
                      <a:endParaRPr lang="en-US"/>
                    </a:p>
                  </a:txBody>
                  <a:tcPr marL="90000" anchor="ctr">
                    <a:solidFill>
                      <a:srgbClr val="FF0000">
                        <a:alpha val="25098"/>
                      </a:srgbClr>
                    </a:solidFill>
                  </a:tcPr>
                </a:tc>
                <a:extLst>
                  <a:ext uri="{0D108BD9-81ED-4DB2-BD59-A6C34878D82A}">
                    <a16:rowId xmlns:a16="http://schemas.microsoft.com/office/drawing/2014/main" val="2762671157"/>
                  </a:ext>
                </a:extLst>
              </a:tr>
              <a:tr h="606945">
                <a:tc>
                  <a:txBody>
                    <a:bodyPr/>
                    <a:lstStyle/>
                    <a:p>
                      <a:pPr algn="ctr"/>
                      <a:r>
                        <a:rPr lang="en-US" sz="800"/>
                        <a:t>T03</a:t>
                      </a:r>
                    </a:p>
                  </a:txBody>
                  <a:tcPr marL="90000" anchor="ctr">
                    <a:solidFill>
                      <a:srgbClr val="FF0000">
                        <a:alpha val="50196"/>
                      </a:srgbClr>
                    </a:solidFill>
                  </a:tcPr>
                </a:tc>
                <a:tc>
                  <a:txBody>
                    <a:bodyPr/>
                    <a:lstStyle/>
                    <a:p>
                      <a:pPr lvl="0">
                        <a:buNone/>
                      </a:pPr>
                      <a:r>
                        <a:rPr lang="en-US" sz="900" b="0" i="0" u="none" strike="noStrike" noProof="0">
                          <a:solidFill>
                            <a:srgbClr val="000000"/>
                          </a:solidFill>
                          <a:latin typeface="Aptos"/>
                        </a:rPr>
                        <a:t>An authorized MHR user is able to access documents that they are not authorized to access.</a:t>
                      </a:r>
                      <a:endParaRPr lang="en-US" sz="800"/>
                    </a:p>
                  </a:txBody>
                  <a:tcPr marL="90000" anchor="ctr">
                    <a:solidFill>
                      <a:srgbClr val="FF0000">
                        <a:alpha val="50196"/>
                      </a:srgbClr>
                    </a:solidFill>
                  </a:tcPr>
                </a:tc>
                <a:extLst>
                  <a:ext uri="{0D108BD9-81ED-4DB2-BD59-A6C34878D82A}">
                    <a16:rowId xmlns:a16="http://schemas.microsoft.com/office/drawing/2014/main" val="3607986773"/>
                  </a:ext>
                </a:extLst>
              </a:tr>
              <a:tr h="606945">
                <a:tc>
                  <a:txBody>
                    <a:bodyPr/>
                    <a:lstStyle/>
                    <a:p>
                      <a:pPr algn="ctr"/>
                      <a:r>
                        <a:rPr lang="en-US" sz="800"/>
                        <a:t>T04</a:t>
                      </a:r>
                    </a:p>
                  </a:txBody>
                  <a:tcPr marL="90000" anchor="ctr">
                    <a:solidFill>
                      <a:srgbClr val="FF0000">
                        <a:alpha val="25098"/>
                      </a:srgbClr>
                    </a:solidFill>
                  </a:tcPr>
                </a:tc>
                <a:tc>
                  <a:txBody>
                    <a:bodyPr/>
                    <a:lstStyle/>
                    <a:p>
                      <a:pPr marL="0" marR="0" lvl="0" indent="0" algn="l">
                        <a:lnSpc>
                          <a:spcPct val="100000"/>
                        </a:lnSpc>
                        <a:spcBef>
                          <a:spcPts val="0"/>
                        </a:spcBef>
                        <a:spcAft>
                          <a:spcPts val="0"/>
                        </a:spcAft>
                        <a:buNone/>
                      </a:pPr>
                      <a:r>
                        <a:rPr lang="en-US" sz="900" b="0" i="0" u="none" strike="noStrike" noProof="0">
                          <a:solidFill>
                            <a:srgbClr val="000000"/>
                          </a:solidFill>
                          <a:latin typeface="Aptos"/>
                        </a:rPr>
                        <a:t>Highly Sensitive data is returned in the search data, such as passwords or customer personal data.</a:t>
                      </a:r>
                      <a:endParaRPr lang="en-US"/>
                    </a:p>
                  </a:txBody>
                  <a:tcPr marL="90000" anchor="ctr">
                    <a:solidFill>
                      <a:srgbClr val="FF0000">
                        <a:alpha val="25098"/>
                      </a:srgbClr>
                    </a:solidFill>
                  </a:tcPr>
                </a:tc>
                <a:extLst>
                  <a:ext uri="{0D108BD9-81ED-4DB2-BD59-A6C34878D82A}">
                    <a16:rowId xmlns:a16="http://schemas.microsoft.com/office/drawing/2014/main" val="1992301480"/>
                  </a:ext>
                </a:extLst>
              </a:tr>
              <a:tr h="997124">
                <a:tc>
                  <a:txBody>
                    <a:bodyPr/>
                    <a:lstStyle/>
                    <a:p>
                      <a:pPr algn="ctr"/>
                      <a:r>
                        <a:rPr lang="en-US" sz="800"/>
                        <a:t>T05</a:t>
                      </a:r>
                    </a:p>
                  </a:txBody>
                  <a:tcPr marL="90000" anchor="ctr">
                    <a:solidFill>
                      <a:srgbClr val="FF0000">
                        <a:alpha val="50196"/>
                      </a:srgbClr>
                    </a:solidFill>
                  </a:tcPr>
                </a:tc>
                <a:tc>
                  <a:txBody>
                    <a:bodyPr/>
                    <a:lstStyle/>
                    <a:p>
                      <a:pPr marL="0" marR="0" lvl="0" indent="0" algn="l">
                        <a:lnSpc>
                          <a:spcPct val="100000"/>
                        </a:lnSpc>
                        <a:spcBef>
                          <a:spcPts val="0"/>
                        </a:spcBef>
                        <a:spcAft>
                          <a:spcPts val="0"/>
                        </a:spcAft>
                        <a:buNone/>
                      </a:pPr>
                      <a:r>
                        <a:rPr lang="en-US" sz="900" b="0" i="0" u="none" strike="noStrike" noProof="0">
                          <a:solidFill>
                            <a:srgbClr val="000000"/>
                          </a:solidFill>
                        </a:rPr>
                        <a:t>A malicious MHR user is able to "jailbreak" the system through prompt injection and undertake unauthorized actions, such as deleting or changing documents.</a:t>
                      </a:r>
                      <a:endParaRPr lang="en-US"/>
                    </a:p>
                  </a:txBody>
                  <a:tcPr marL="90000" anchor="ctr">
                    <a:solidFill>
                      <a:srgbClr val="FF0000">
                        <a:alpha val="50196"/>
                      </a:srgbClr>
                    </a:solidFill>
                  </a:tcPr>
                </a:tc>
                <a:extLst>
                  <a:ext uri="{0D108BD9-81ED-4DB2-BD59-A6C34878D82A}">
                    <a16:rowId xmlns:a16="http://schemas.microsoft.com/office/drawing/2014/main" val="2414543876"/>
                  </a:ext>
                </a:extLst>
              </a:tr>
              <a:tr h="737005">
                <a:tc>
                  <a:txBody>
                    <a:bodyPr/>
                    <a:lstStyle/>
                    <a:p>
                      <a:pPr algn="ctr"/>
                      <a:r>
                        <a:rPr lang="en-US" sz="800"/>
                        <a:t>T06</a:t>
                      </a:r>
                    </a:p>
                  </a:txBody>
                  <a:tcPr marL="90000" anchor="ctr">
                    <a:solidFill>
                      <a:srgbClr val="FF0000">
                        <a:alpha val="50196"/>
                      </a:srgbClr>
                    </a:solidFill>
                  </a:tcPr>
                </a:tc>
                <a:tc>
                  <a:txBody>
                    <a:bodyPr/>
                    <a:lstStyle/>
                    <a:p>
                      <a:pPr marL="0" marR="0" lvl="0" indent="0" algn="l">
                        <a:lnSpc>
                          <a:spcPct val="100000"/>
                        </a:lnSpc>
                        <a:spcBef>
                          <a:spcPts val="0"/>
                        </a:spcBef>
                        <a:spcAft>
                          <a:spcPts val="0"/>
                        </a:spcAft>
                        <a:buNone/>
                      </a:pPr>
                      <a:r>
                        <a:rPr lang="en-GB" sz="900"/>
                        <a:t>Recall does not perform content moderation, it may capture and store sensitive information such as passwords, financial details, or personal messages</a:t>
                      </a:r>
                      <a:endParaRPr lang="en-US"/>
                    </a:p>
                  </a:txBody>
                  <a:tcPr marL="90000" anchor="ctr">
                    <a:solidFill>
                      <a:srgbClr val="FF0000">
                        <a:alpha val="50196"/>
                      </a:srgbClr>
                    </a:solidFill>
                  </a:tcPr>
                </a:tc>
                <a:extLst>
                  <a:ext uri="{0D108BD9-81ED-4DB2-BD59-A6C34878D82A}">
                    <a16:rowId xmlns:a16="http://schemas.microsoft.com/office/drawing/2014/main" val="51517067"/>
                  </a:ext>
                </a:extLst>
              </a:tr>
            </a:tbl>
          </a:graphicData>
        </a:graphic>
      </p:graphicFrame>
      <p:cxnSp>
        <p:nvCxnSpPr>
          <p:cNvPr id="23" name="Curved Connector 47">
            <a:extLst>
              <a:ext uri="{FF2B5EF4-FFF2-40B4-BE49-F238E27FC236}">
                <a16:creationId xmlns:a16="http://schemas.microsoft.com/office/drawing/2014/main" id="{E85A1C26-100E-060B-B815-A0CDC21524DF}"/>
              </a:ext>
            </a:extLst>
          </p:cNvPr>
          <p:cNvCxnSpPr>
            <a:cxnSpLocks/>
          </p:cNvCxnSpPr>
          <p:nvPr/>
        </p:nvCxnSpPr>
        <p:spPr>
          <a:xfrm rot="10800000">
            <a:off x="883864" y="2216315"/>
            <a:ext cx="4664494" cy="57857"/>
          </a:xfrm>
          <a:prstGeom prst="curvedConnector3">
            <a:avLst>
              <a:gd name="adj1" fmla="val 50000"/>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Curved Connector 47">
            <a:extLst>
              <a:ext uri="{FF2B5EF4-FFF2-40B4-BE49-F238E27FC236}">
                <a16:creationId xmlns:a16="http://schemas.microsoft.com/office/drawing/2014/main" id="{874CAB78-3722-58A7-A61F-800EF13F82AF}"/>
              </a:ext>
            </a:extLst>
          </p:cNvPr>
          <p:cNvCxnSpPr>
            <a:cxnSpLocks/>
          </p:cNvCxnSpPr>
          <p:nvPr/>
        </p:nvCxnSpPr>
        <p:spPr>
          <a:xfrm rot="5400000" flipH="1" flipV="1">
            <a:off x="5194118" y="3404055"/>
            <a:ext cx="1462843" cy="150735"/>
          </a:xfrm>
          <a:prstGeom prst="curvedConnector3">
            <a:avLst>
              <a:gd name="adj1" fmla="val 50000"/>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7" name="Oval 66">
            <a:extLst>
              <a:ext uri="{FF2B5EF4-FFF2-40B4-BE49-F238E27FC236}">
                <a16:creationId xmlns:a16="http://schemas.microsoft.com/office/drawing/2014/main" id="{74F2B6AE-B459-0C0D-1226-0BE74E3DFB96}"/>
              </a:ext>
            </a:extLst>
          </p:cNvPr>
          <p:cNvSpPr>
            <a:spLocks/>
          </p:cNvSpPr>
          <p:nvPr/>
        </p:nvSpPr>
        <p:spPr>
          <a:xfrm>
            <a:off x="6543695" y="4528308"/>
            <a:ext cx="900001" cy="86092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70" name="Oval 69">
            <a:extLst>
              <a:ext uri="{FF2B5EF4-FFF2-40B4-BE49-F238E27FC236}">
                <a16:creationId xmlns:a16="http://schemas.microsoft.com/office/drawing/2014/main" id="{E2200DCC-0D7E-02AA-4044-A9F683626ADE}"/>
              </a:ext>
            </a:extLst>
          </p:cNvPr>
          <p:cNvSpPr>
            <a:spLocks/>
          </p:cNvSpPr>
          <p:nvPr/>
        </p:nvSpPr>
        <p:spPr>
          <a:xfrm>
            <a:off x="4914918" y="5564904"/>
            <a:ext cx="900000" cy="900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72" name="Oval 71">
            <a:extLst>
              <a:ext uri="{FF2B5EF4-FFF2-40B4-BE49-F238E27FC236}">
                <a16:creationId xmlns:a16="http://schemas.microsoft.com/office/drawing/2014/main" id="{8F3D45CD-BB1F-BF9A-5DBE-90A882514225}"/>
              </a:ext>
            </a:extLst>
          </p:cNvPr>
          <p:cNvSpPr>
            <a:spLocks/>
          </p:cNvSpPr>
          <p:nvPr/>
        </p:nvSpPr>
        <p:spPr>
          <a:xfrm>
            <a:off x="6591881" y="5595796"/>
            <a:ext cx="900000" cy="900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700">
              <a:solidFill>
                <a:schemeClr val="tx1"/>
              </a:solidFill>
            </a:endParaRPr>
          </a:p>
        </p:txBody>
      </p:sp>
      <p:sp>
        <p:nvSpPr>
          <p:cNvPr id="74" name="TextBox 73">
            <a:extLst>
              <a:ext uri="{FF2B5EF4-FFF2-40B4-BE49-F238E27FC236}">
                <a16:creationId xmlns:a16="http://schemas.microsoft.com/office/drawing/2014/main" id="{069EDC35-3EF4-941A-E45C-AAF482D1EAC3}"/>
              </a:ext>
            </a:extLst>
          </p:cNvPr>
          <p:cNvSpPr txBox="1"/>
          <p:nvPr/>
        </p:nvSpPr>
        <p:spPr>
          <a:xfrm>
            <a:off x="6563730" y="4781254"/>
            <a:ext cx="864066" cy="400110"/>
          </a:xfrm>
          <a:prstGeom prst="rect">
            <a:avLst/>
          </a:prstGeom>
          <a:noFill/>
          <a:ln>
            <a:noFill/>
          </a:ln>
        </p:spPr>
        <p:txBody>
          <a:bodyPr wrap="square" lIns="91440" tIns="45720" rIns="91440" bIns="45720" rtlCol="0" anchor="t">
            <a:spAutoFit/>
          </a:bodyPr>
          <a:lstStyle/>
          <a:p>
            <a:pPr algn="ctr"/>
            <a:r>
              <a:rPr lang="en-US" sz="1000"/>
              <a:t>Exchange Online</a:t>
            </a:r>
          </a:p>
        </p:txBody>
      </p:sp>
      <p:sp>
        <p:nvSpPr>
          <p:cNvPr id="75" name="TextBox 74">
            <a:extLst>
              <a:ext uri="{FF2B5EF4-FFF2-40B4-BE49-F238E27FC236}">
                <a16:creationId xmlns:a16="http://schemas.microsoft.com/office/drawing/2014/main" id="{00EE45A9-20A9-36F1-ABD7-07AC853BC836}"/>
              </a:ext>
            </a:extLst>
          </p:cNvPr>
          <p:cNvSpPr txBox="1"/>
          <p:nvPr/>
        </p:nvSpPr>
        <p:spPr>
          <a:xfrm>
            <a:off x="6588152" y="5891689"/>
            <a:ext cx="864066" cy="246221"/>
          </a:xfrm>
          <a:prstGeom prst="rect">
            <a:avLst/>
          </a:prstGeom>
          <a:noFill/>
          <a:ln>
            <a:noFill/>
          </a:ln>
        </p:spPr>
        <p:txBody>
          <a:bodyPr wrap="square" lIns="91440" tIns="45720" rIns="91440" bIns="45720" rtlCol="0" anchor="t">
            <a:spAutoFit/>
          </a:bodyPr>
          <a:lstStyle/>
          <a:p>
            <a:pPr algn="ctr"/>
            <a:r>
              <a:rPr lang="en-US" sz="1000"/>
              <a:t>Teams Chat</a:t>
            </a:r>
          </a:p>
        </p:txBody>
      </p:sp>
      <p:sp>
        <p:nvSpPr>
          <p:cNvPr id="77" name="TextBox 76">
            <a:extLst>
              <a:ext uri="{FF2B5EF4-FFF2-40B4-BE49-F238E27FC236}">
                <a16:creationId xmlns:a16="http://schemas.microsoft.com/office/drawing/2014/main" id="{0C10A3A4-12FF-9D86-1B92-6DD8DD6DA5F0}"/>
              </a:ext>
            </a:extLst>
          </p:cNvPr>
          <p:cNvSpPr txBox="1"/>
          <p:nvPr/>
        </p:nvSpPr>
        <p:spPr>
          <a:xfrm>
            <a:off x="4910287" y="5923439"/>
            <a:ext cx="864066" cy="246221"/>
          </a:xfrm>
          <a:prstGeom prst="rect">
            <a:avLst/>
          </a:prstGeom>
          <a:noFill/>
          <a:ln>
            <a:noFill/>
          </a:ln>
        </p:spPr>
        <p:txBody>
          <a:bodyPr wrap="square" lIns="91440" tIns="45720" rIns="91440" bIns="45720" rtlCol="0" anchor="t">
            <a:spAutoFit/>
          </a:bodyPr>
          <a:lstStyle/>
          <a:p>
            <a:pPr algn="ctr"/>
            <a:r>
              <a:rPr lang="en-US" sz="1000"/>
              <a:t>SharePoint</a:t>
            </a:r>
          </a:p>
        </p:txBody>
      </p:sp>
      <p:sp>
        <p:nvSpPr>
          <p:cNvPr id="2" name="TextBox 1">
            <a:extLst>
              <a:ext uri="{FF2B5EF4-FFF2-40B4-BE49-F238E27FC236}">
                <a16:creationId xmlns:a16="http://schemas.microsoft.com/office/drawing/2014/main" id="{7FB71708-6352-C44C-1AFA-354B0D181C77}"/>
              </a:ext>
            </a:extLst>
          </p:cNvPr>
          <p:cNvSpPr txBox="1"/>
          <p:nvPr/>
        </p:nvSpPr>
        <p:spPr>
          <a:xfrm>
            <a:off x="6710992" y="1458593"/>
            <a:ext cx="680838" cy="461665"/>
          </a:xfrm>
          <a:prstGeom prst="rect">
            <a:avLst/>
          </a:prstGeom>
          <a:noFill/>
          <a:ln>
            <a:noFill/>
          </a:ln>
        </p:spPr>
        <p:txBody>
          <a:bodyPr wrap="square" lIns="91440" tIns="45720" rIns="91440" bIns="45720" rtlCol="0" anchor="t">
            <a:spAutoFit/>
          </a:bodyPr>
          <a:lstStyle/>
          <a:p>
            <a:r>
              <a:rPr lang="en-US" sz="800"/>
              <a:t>2. Copilot processes request</a:t>
            </a:r>
          </a:p>
        </p:txBody>
      </p:sp>
      <p:sp>
        <p:nvSpPr>
          <p:cNvPr id="3" name="TextBox 2">
            <a:extLst>
              <a:ext uri="{FF2B5EF4-FFF2-40B4-BE49-F238E27FC236}">
                <a16:creationId xmlns:a16="http://schemas.microsoft.com/office/drawing/2014/main" id="{11FFC5A3-CE17-B08F-2AA2-9ECFC157C632}"/>
              </a:ext>
            </a:extLst>
          </p:cNvPr>
          <p:cNvSpPr txBox="1"/>
          <p:nvPr/>
        </p:nvSpPr>
        <p:spPr>
          <a:xfrm>
            <a:off x="6452930" y="3620231"/>
            <a:ext cx="671069" cy="594544"/>
          </a:xfrm>
          <a:prstGeom prst="rect">
            <a:avLst/>
          </a:prstGeom>
          <a:noFill/>
          <a:ln>
            <a:noFill/>
          </a:ln>
        </p:spPr>
        <p:txBody>
          <a:bodyPr wrap="square" lIns="91440" tIns="45720" rIns="91440" bIns="45720" rtlCol="0" anchor="t">
            <a:spAutoFit/>
          </a:bodyPr>
          <a:lstStyle/>
          <a:p>
            <a:r>
              <a:rPr lang="en-US" sz="800"/>
              <a:t>3. Copilot accesses relevant data</a:t>
            </a:r>
          </a:p>
        </p:txBody>
      </p:sp>
      <p:sp>
        <p:nvSpPr>
          <p:cNvPr id="5" name="TextBox 4">
            <a:extLst>
              <a:ext uri="{FF2B5EF4-FFF2-40B4-BE49-F238E27FC236}">
                <a16:creationId xmlns:a16="http://schemas.microsoft.com/office/drawing/2014/main" id="{BAAA9E65-AC11-2CB1-0567-AEE866362A41}"/>
              </a:ext>
            </a:extLst>
          </p:cNvPr>
          <p:cNvSpPr txBox="1"/>
          <p:nvPr/>
        </p:nvSpPr>
        <p:spPr>
          <a:xfrm>
            <a:off x="3450519" y="2355116"/>
            <a:ext cx="807838" cy="461665"/>
          </a:xfrm>
          <a:prstGeom prst="rect">
            <a:avLst/>
          </a:prstGeom>
          <a:noFill/>
          <a:ln>
            <a:noFill/>
          </a:ln>
        </p:spPr>
        <p:txBody>
          <a:bodyPr wrap="square" lIns="91440" tIns="45720" rIns="91440" bIns="45720" rtlCol="0" anchor="t">
            <a:spAutoFit/>
          </a:bodyPr>
          <a:lstStyle/>
          <a:p>
            <a:r>
              <a:rPr lang="en-US" sz="800"/>
              <a:t>4.Data is presented to user</a:t>
            </a:r>
          </a:p>
        </p:txBody>
      </p:sp>
      <p:sp>
        <p:nvSpPr>
          <p:cNvPr id="19" name="Rectangle 18">
            <a:extLst>
              <a:ext uri="{FF2B5EF4-FFF2-40B4-BE49-F238E27FC236}">
                <a16:creationId xmlns:a16="http://schemas.microsoft.com/office/drawing/2014/main" id="{003D7EDF-DCE4-A9C5-F373-C063D183292C}"/>
              </a:ext>
            </a:extLst>
          </p:cNvPr>
          <p:cNvSpPr/>
          <p:nvPr/>
        </p:nvSpPr>
        <p:spPr>
          <a:xfrm>
            <a:off x="6014908" y="4845036"/>
            <a:ext cx="361947" cy="113983"/>
          </a:xfrm>
          <a:prstGeom prst="rect">
            <a:avLst/>
          </a:prstGeom>
          <a:solidFill>
            <a:srgbClr val="FFD579"/>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a:t>A01</a:t>
            </a:r>
          </a:p>
        </p:txBody>
      </p:sp>
      <p:sp>
        <p:nvSpPr>
          <p:cNvPr id="30" name="Rectangle 29">
            <a:extLst>
              <a:ext uri="{FF2B5EF4-FFF2-40B4-BE49-F238E27FC236}">
                <a16:creationId xmlns:a16="http://schemas.microsoft.com/office/drawing/2014/main" id="{762A91CA-1D16-50D7-5AF9-377AB76626FA}"/>
              </a:ext>
            </a:extLst>
          </p:cNvPr>
          <p:cNvSpPr/>
          <p:nvPr/>
        </p:nvSpPr>
        <p:spPr>
          <a:xfrm>
            <a:off x="5757379" y="2421732"/>
            <a:ext cx="362912" cy="113983"/>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a:t>T02</a:t>
            </a:r>
          </a:p>
        </p:txBody>
      </p:sp>
      <p:sp>
        <p:nvSpPr>
          <p:cNvPr id="31" name="Rectangle 30">
            <a:extLst>
              <a:ext uri="{FF2B5EF4-FFF2-40B4-BE49-F238E27FC236}">
                <a16:creationId xmlns:a16="http://schemas.microsoft.com/office/drawing/2014/main" id="{9A502835-2495-6FBD-B24F-C03A4725D91D}"/>
              </a:ext>
            </a:extLst>
          </p:cNvPr>
          <p:cNvSpPr/>
          <p:nvPr/>
        </p:nvSpPr>
        <p:spPr>
          <a:xfrm>
            <a:off x="6182363" y="2257445"/>
            <a:ext cx="362912" cy="113983"/>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a:t>T03</a:t>
            </a:r>
          </a:p>
        </p:txBody>
      </p:sp>
      <p:sp>
        <p:nvSpPr>
          <p:cNvPr id="32" name="Rectangle 31">
            <a:extLst>
              <a:ext uri="{FF2B5EF4-FFF2-40B4-BE49-F238E27FC236}">
                <a16:creationId xmlns:a16="http://schemas.microsoft.com/office/drawing/2014/main" id="{CCF4B9DC-A616-BC70-B7A2-9F40B70F9A1C}"/>
              </a:ext>
            </a:extLst>
          </p:cNvPr>
          <p:cNvSpPr/>
          <p:nvPr/>
        </p:nvSpPr>
        <p:spPr>
          <a:xfrm>
            <a:off x="4923884" y="2375341"/>
            <a:ext cx="362912" cy="113983"/>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a:t>T04</a:t>
            </a:r>
          </a:p>
        </p:txBody>
      </p:sp>
      <p:sp>
        <p:nvSpPr>
          <p:cNvPr id="33" name="Rectangle 32">
            <a:extLst>
              <a:ext uri="{FF2B5EF4-FFF2-40B4-BE49-F238E27FC236}">
                <a16:creationId xmlns:a16="http://schemas.microsoft.com/office/drawing/2014/main" id="{D5B6F03D-AE5B-A585-8782-C43D54AB311B}"/>
              </a:ext>
            </a:extLst>
          </p:cNvPr>
          <p:cNvSpPr/>
          <p:nvPr/>
        </p:nvSpPr>
        <p:spPr>
          <a:xfrm>
            <a:off x="6176610" y="2403934"/>
            <a:ext cx="362912" cy="113983"/>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a:t>T05</a:t>
            </a:r>
          </a:p>
        </p:txBody>
      </p:sp>
      <p:sp>
        <p:nvSpPr>
          <p:cNvPr id="6" name="Rectangle 5">
            <a:extLst>
              <a:ext uri="{FF2B5EF4-FFF2-40B4-BE49-F238E27FC236}">
                <a16:creationId xmlns:a16="http://schemas.microsoft.com/office/drawing/2014/main" id="{137035E7-2F70-BA0A-4C36-0A77E4D716ED}"/>
              </a:ext>
            </a:extLst>
          </p:cNvPr>
          <p:cNvSpPr/>
          <p:nvPr/>
        </p:nvSpPr>
        <p:spPr>
          <a:xfrm>
            <a:off x="501235" y="1812170"/>
            <a:ext cx="362912" cy="113983"/>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a:t>T06</a:t>
            </a:r>
          </a:p>
        </p:txBody>
      </p:sp>
    </p:spTree>
    <p:extLst>
      <p:ext uri="{BB962C8B-B14F-4D97-AF65-F5344CB8AC3E}">
        <p14:creationId xmlns:p14="http://schemas.microsoft.com/office/powerpoint/2010/main" val="239264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124603-6438-3CFE-A8F1-F15A99F5F80F}"/>
              </a:ext>
            </a:extLst>
          </p:cNvPr>
          <p:cNvGraphicFramePr>
            <a:graphicFrameLocks noGrp="1"/>
          </p:cNvGraphicFramePr>
          <p:nvPr>
            <p:extLst>
              <p:ext uri="{D42A27DB-BD31-4B8C-83A1-F6EECF244321}">
                <p14:modId xmlns:p14="http://schemas.microsoft.com/office/powerpoint/2010/main" val="2150719028"/>
              </p:ext>
            </p:extLst>
          </p:nvPr>
        </p:nvGraphicFramePr>
        <p:xfrm>
          <a:off x="0" y="874058"/>
          <a:ext cx="12186931" cy="6501897"/>
        </p:xfrm>
        <a:graphic>
          <a:graphicData uri="http://schemas.openxmlformats.org/drawingml/2006/table">
            <a:tbl>
              <a:tblPr firstRow="1" bandRow="1">
                <a:tableStyleId>{073A0DAA-6AF3-43AB-8588-CEC1D06C72B9}</a:tableStyleId>
              </a:tblPr>
              <a:tblGrid>
                <a:gridCol w="776657">
                  <a:extLst>
                    <a:ext uri="{9D8B030D-6E8A-4147-A177-3AD203B41FA5}">
                      <a16:colId xmlns:a16="http://schemas.microsoft.com/office/drawing/2014/main" val="2702742516"/>
                    </a:ext>
                  </a:extLst>
                </a:gridCol>
                <a:gridCol w="3610164">
                  <a:extLst>
                    <a:ext uri="{9D8B030D-6E8A-4147-A177-3AD203B41FA5}">
                      <a16:colId xmlns:a16="http://schemas.microsoft.com/office/drawing/2014/main" val="358841587"/>
                    </a:ext>
                  </a:extLst>
                </a:gridCol>
                <a:gridCol w="1163153">
                  <a:extLst>
                    <a:ext uri="{9D8B030D-6E8A-4147-A177-3AD203B41FA5}">
                      <a16:colId xmlns:a16="http://schemas.microsoft.com/office/drawing/2014/main" val="4044782322"/>
                    </a:ext>
                  </a:extLst>
                </a:gridCol>
                <a:gridCol w="724226">
                  <a:extLst>
                    <a:ext uri="{9D8B030D-6E8A-4147-A177-3AD203B41FA5}">
                      <a16:colId xmlns:a16="http://schemas.microsoft.com/office/drawing/2014/main" val="2897492365"/>
                    </a:ext>
                  </a:extLst>
                </a:gridCol>
                <a:gridCol w="3489461">
                  <a:extLst>
                    <a:ext uri="{9D8B030D-6E8A-4147-A177-3AD203B41FA5}">
                      <a16:colId xmlns:a16="http://schemas.microsoft.com/office/drawing/2014/main" val="3628565456"/>
                    </a:ext>
                  </a:extLst>
                </a:gridCol>
                <a:gridCol w="1272884">
                  <a:extLst>
                    <a:ext uri="{9D8B030D-6E8A-4147-A177-3AD203B41FA5}">
                      <a16:colId xmlns:a16="http://schemas.microsoft.com/office/drawing/2014/main" val="4063684184"/>
                    </a:ext>
                  </a:extLst>
                </a:gridCol>
                <a:gridCol w="1150386">
                  <a:extLst>
                    <a:ext uri="{9D8B030D-6E8A-4147-A177-3AD203B41FA5}">
                      <a16:colId xmlns:a16="http://schemas.microsoft.com/office/drawing/2014/main" val="972052291"/>
                    </a:ext>
                  </a:extLst>
                </a:gridCol>
              </a:tblGrid>
              <a:tr h="388551">
                <a:tc>
                  <a:txBody>
                    <a:bodyPr/>
                    <a:lstStyle/>
                    <a:p>
                      <a:pPr algn="ctr"/>
                      <a:r>
                        <a:rPr lang="en-US" sz="900"/>
                        <a:t>Threat Ref.</a:t>
                      </a:r>
                    </a:p>
                  </a:txBody>
                  <a:tcPr marL="90000" anchor="ctr">
                    <a:solidFill>
                      <a:srgbClr val="0070C0"/>
                    </a:solidFill>
                  </a:tcPr>
                </a:tc>
                <a:tc>
                  <a:txBody>
                    <a:bodyPr/>
                    <a:lstStyle/>
                    <a:p>
                      <a:r>
                        <a:rPr lang="en-US" sz="900"/>
                        <a:t>Description</a:t>
                      </a:r>
                    </a:p>
                  </a:txBody>
                  <a:tcPr marL="90000" anchor="ctr">
                    <a:solidFill>
                      <a:srgbClr val="0070C0"/>
                    </a:solidFill>
                  </a:tcPr>
                </a:tc>
                <a:tc>
                  <a:txBody>
                    <a:bodyPr/>
                    <a:lstStyle/>
                    <a:p>
                      <a:pPr algn="ctr"/>
                      <a:r>
                        <a:rPr lang="en-US" sz="900"/>
                        <a:t>Component</a:t>
                      </a:r>
                    </a:p>
                  </a:txBody>
                  <a:tcPr marL="90000" anchor="ctr">
                    <a:solidFill>
                      <a:srgbClr val="0070C0"/>
                    </a:solidFill>
                  </a:tcPr>
                </a:tc>
                <a:tc>
                  <a:txBody>
                    <a:bodyPr/>
                    <a:lstStyle/>
                    <a:p>
                      <a:pPr algn="ctr"/>
                      <a:r>
                        <a:rPr lang="en-US" sz="900"/>
                        <a:t>Asset Ref.</a:t>
                      </a:r>
                    </a:p>
                  </a:txBody>
                  <a:tcPr marL="90000" anchor="ctr">
                    <a:solidFill>
                      <a:srgbClr val="0070C0"/>
                    </a:solidFill>
                  </a:tcPr>
                </a:tc>
                <a:tc>
                  <a:txBody>
                    <a:bodyPr/>
                    <a:lstStyle/>
                    <a:p>
                      <a:r>
                        <a:rPr lang="en-US" sz="900"/>
                        <a:t>Required Control</a:t>
                      </a:r>
                    </a:p>
                  </a:txBody>
                  <a:tcPr marL="90000" anchor="ctr">
                    <a:solidFill>
                      <a:srgbClr val="0070C0"/>
                    </a:solidFill>
                  </a:tcPr>
                </a:tc>
                <a:tc>
                  <a:txBody>
                    <a:bodyPr/>
                    <a:lstStyle/>
                    <a:p>
                      <a:pPr algn="ctr"/>
                      <a:r>
                        <a:rPr lang="en-US" sz="900"/>
                        <a:t>Control Effectiveness</a:t>
                      </a:r>
                    </a:p>
                  </a:txBody>
                  <a:tcPr marL="90000" anchor="ctr">
                    <a:solidFill>
                      <a:srgbClr val="0070C0"/>
                    </a:solidFill>
                  </a:tcPr>
                </a:tc>
                <a:tc>
                  <a:txBody>
                    <a:bodyPr/>
                    <a:lstStyle/>
                    <a:p>
                      <a:pPr algn="ctr"/>
                      <a:r>
                        <a:rPr lang="en-US" sz="900"/>
                        <a:t>Threat Mitigation</a:t>
                      </a:r>
                    </a:p>
                  </a:txBody>
                  <a:tcPr marL="90000" anchor="ctr">
                    <a:solidFill>
                      <a:srgbClr val="0070C0"/>
                    </a:solidFill>
                  </a:tcPr>
                </a:tc>
                <a:extLst>
                  <a:ext uri="{0D108BD9-81ED-4DB2-BD59-A6C34878D82A}">
                    <a16:rowId xmlns:a16="http://schemas.microsoft.com/office/drawing/2014/main" val="859701211"/>
                  </a:ext>
                </a:extLst>
              </a:tr>
              <a:tr h="388551">
                <a:tc rowSpan="2">
                  <a:txBody>
                    <a:bodyPr/>
                    <a:lstStyle/>
                    <a:p>
                      <a:pPr algn="ctr"/>
                      <a:r>
                        <a:rPr lang="en-US" sz="900"/>
                        <a:t>T01</a:t>
                      </a:r>
                    </a:p>
                  </a:txBody>
                  <a:tcPr/>
                </a:tc>
                <a:tc rowSpan="2">
                  <a:txBody>
                    <a:bodyPr/>
                    <a:lstStyle/>
                    <a:p>
                      <a:pPr lvl="0">
                        <a:buNone/>
                      </a:pPr>
                      <a:r>
                        <a:rPr lang="en-US" sz="900" b="0" i="0" u="none" strike="noStrike" noProof="0"/>
                        <a:t>A malicious, external actor is able to use the MHR Copilot to obtain access to Highly Sensitive information from O365.</a:t>
                      </a:r>
                      <a:endParaRPr lang="en-US"/>
                    </a:p>
                  </a:txBody>
                  <a:tcPr>
                    <a:solidFill>
                      <a:srgbClr val="CBCBCB"/>
                    </a:solidFill>
                  </a:tcPr>
                </a:tc>
                <a:tc rowSpan="2">
                  <a:txBody>
                    <a:bodyPr/>
                    <a:lstStyle/>
                    <a:p>
                      <a:pPr algn="ctr"/>
                      <a:r>
                        <a:rPr lang="en-US" sz="900"/>
                        <a:t>Copilot</a:t>
                      </a:r>
                    </a:p>
                  </a:txBody>
                  <a:tcPr>
                    <a:solidFill>
                      <a:srgbClr val="CBCBCB"/>
                    </a:solidFill>
                  </a:tcPr>
                </a:tc>
                <a:tc rowSpan="2">
                  <a:txBody>
                    <a:bodyPr/>
                    <a:lstStyle/>
                    <a:p>
                      <a:pPr lvl="0" algn="ctr">
                        <a:buNone/>
                      </a:pPr>
                      <a:r>
                        <a:rPr lang="en-US" sz="900" b="0" i="0" u="none" strike="noStrike" noProof="0">
                          <a:latin typeface="Aptos"/>
                        </a:rPr>
                        <a:t>A01</a:t>
                      </a:r>
                      <a:endParaRPr lang="en-US"/>
                    </a:p>
                  </a:txBody>
                  <a:tcPr>
                    <a:solidFill>
                      <a:srgbClr val="CBCBCB"/>
                    </a:solidFill>
                  </a:tcPr>
                </a:tc>
                <a:tc>
                  <a:txBody>
                    <a:bodyPr/>
                    <a:lstStyle/>
                    <a:p>
                      <a:pPr lvl="0">
                        <a:buNone/>
                      </a:pPr>
                      <a:r>
                        <a:rPr lang="en-US" sz="900" b="0" i="0" u="none" strike="noStrike" noProof="0">
                          <a:latin typeface="Aptos"/>
                        </a:rPr>
                        <a:t>Corporate Entra ID.</a:t>
                      </a:r>
                      <a:endParaRPr lang="en-US"/>
                    </a:p>
                  </a:txBody>
                  <a:tcPr>
                    <a:solidFill>
                      <a:srgbClr val="CBCBCB"/>
                    </a:solidFill>
                  </a:tcPr>
                </a:tc>
                <a:tc>
                  <a:txBody>
                    <a:bodyPr/>
                    <a:lstStyle/>
                    <a:p>
                      <a:pPr algn="ctr"/>
                      <a:r>
                        <a:rPr lang="en-US" sz="900" b="0">
                          <a:solidFill>
                            <a:srgbClr val="00B050"/>
                          </a:solidFill>
                        </a:rPr>
                        <a:t>Present</a:t>
                      </a:r>
                    </a:p>
                  </a:txBody>
                  <a:tcPr marL="90000" anchor="ctr">
                    <a:solidFill>
                      <a:srgbClr val="CBCBCB"/>
                    </a:solidFill>
                  </a:tcPr>
                </a:tc>
                <a:tc rowSpan="2">
                  <a:txBody>
                    <a:bodyPr/>
                    <a:lstStyle/>
                    <a:p>
                      <a:pPr algn="ctr"/>
                      <a:r>
                        <a:rPr lang="en-US" sz="900" b="1">
                          <a:solidFill>
                            <a:schemeClr val="bg1"/>
                          </a:solidFill>
                        </a:rPr>
                        <a:t>Sufficiently Mitigated</a:t>
                      </a:r>
                    </a:p>
                  </a:txBody>
                  <a:tcPr marL="90000" anchor="ctr">
                    <a:solidFill>
                      <a:srgbClr val="00B050"/>
                    </a:solidFill>
                  </a:tcPr>
                </a:tc>
                <a:extLst>
                  <a:ext uri="{0D108BD9-81ED-4DB2-BD59-A6C34878D82A}">
                    <a16:rowId xmlns:a16="http://schemas.microsoft.com/office/drawing/2014/main" val="1951877497"/>
                  </a:ext>
                </a:extLst>
              </a:tr>
              <a:tr h="518068">
                <a:tc vMerge="1">
                  <a:txBody>
                    <a:bodyPr/>
                    <a:lstStyle/>
                    <a:p>
                      <a:pPr algn="ctr"/>
                      <a:endParaRPr lang="en-US" sz="1000"/>
                    </a:p>
                  </a:txBody>
                  <a:tcPr/>
                </a:tc>
                <a:tc vMerge="1">
                  <a:txBody>
                    <a:bodyPr/>
                    <a:lstStyle/>
                    <a:p>
                      <a:endParaRPr lang="en-US" sz="1000"/>
                    </a:p>
                  </a:txBody>
                  <a:tcPr/>
                </a:tc>
                <a:tc vMerge="1">
                  <a:txBody>
                    <a:bodyPr/>
                    <a:lstStyle/>
                    <a:p>
                      <a:pPr algn="ctr"/>
                      <a:endParaRPr lang="en-US" sz="900"/>
                    </a:p>
                  </a:txBody>
                  <a:tcPr>
                    <a:solidFill>
                      <a:srgbClr val="CBCBCB"/>
                    </a:solidFill>
                  </a:tcPr>
                </a:tc>
                <a:tc vMerge="1">
                  <a:txBody>
                    <a:bodyPr/>
                    <a:lstStyle/>
                    <a:p>
                      <a:pPr algn="ctr"/>
                      <a:endParaRPr lang="en-US" sz="900"/>
                    </a:p>
                  </a:txBody>
                  <a:tcPr>
                    <a:solidFill>
                      <a:srgbClr val="CBCBCB"/>
                    </a:solidFill>
                  </a:tcPr>
                </a:tc>
                <a:tc>
                  <a:txBody>
                    <a:bodyPr/>
                    <a:lstStyle/>
                    <a:p>
                      <a:pPr lvl="0">
                        <a:buNone/>
                      </a:pPr>
                      <a:r>
                        <a:rPr lang="en-US" sz="900" b="0" i="0" u="none" strike="noStrike" baseline="0" noProof="0">
                          <a:solidFill>
                            <a:srgbClr val="000000"/>
                          </a:solidFill>
                          <a:latin typeface="Aptos"/>
                        </a:rPr>
                        <a:t>Users must have Microsoft Entra ID (formerly Azure Active Directory) accounts. You can add or sync users using the onboarding wizard in the Microsoft 365 admin center.</a:t>
                      </a:r>
                      <a:endParaRPr lang="en-US"/>
                    </a:p>
                  </a:txBody>
                  <a:tcPr>
                    <a:solidFill>
                      <a:srgbClr val="CBCBCB"/>
                    </a:solidFill>
                  </a:tcPr>
                </a:tc>
                <a:tc>
                  <a:txBody>
                    <a:bodyPr/>
                    <a:lstStyle/>
                    <a:p>
                      <a:pPr algn="ctr"/>
                      <a:endParaRPr lang="en-US" sz="900" b="0">
                        <a:solidFill>
                          <a:srgbClr val="00B050"/>
                        </a:solidFill>
                      </a:endParaRPr>
                    </a:p>
                  </a:txBody>
                  <a:tcPr marL="90000" anchor="ctr">
                    <a:solidFill>
                      <a:srgbClr val="CBCBCB"/>
                    </a:solidFill>
                  </a:tcPr>
                </a:tc>
                <a:tc vMerge="1">
                  <a:txBody>
                    <a:bodyPr/>
                    <a:lstStyle/>
                    <a:p>
                      <a:endParaRPr lang="en-US" sz="1000"/>
                    </a:p>
                  </a:txBody>
                  <a:tcPr/>
                </a:tc>
                <a:extLst>
                  <a:ext uri="{0D108BD9-81ED-4DB2-BD59-A6C34878D82A}">
                    <a16:rowId xmlns:a16="http://schemas.microsoft.com/office/drawing/2014/main" val="3007643411"/>
                  </a:ext>
                </a:extLst>
              </a:tr>
              <a:tr h="1670775">
                <a:tc rowSpan="2">
                  <a:txBody>
                    <a:bodyPr/>
                    <a:lstStyle/>
                    <a:p>
                      <a:pPr algn="ctr"/>
                      <a:r>
                        <a:rPr lang="en-US" sz="900"/>
                        <a:t>T02</a:t>
                      </a:r>
                    </a:p>
                  </a:txBody>
                  <a:tcPr>
                    <a:solidFill>
                      <a:srgbClr val="E7E7E7"/>
                    </a:solidFill>
                  </a:tcPr>
                </a:tc>
                <a:tc rowSpan="2">
                  <a:txBody>
                    <a:bodyPr/>
                    <a:lstStyle/>
                    <a:p>
                      <a:pPr lvl="0">
                        <a:buNone/>
                      </a:pPr>
                      <a:r>
                        <a:rPr lang="en-US" sz="900" b="0" i="0" u="none" strike="noStrike" noProof="0"/>
                        <a:t>Another customer is able to access MHR data through their Copilot.</a:t>
                      </a:r>
                      <a:endParaRPr lang="en-US"/>
                    </a:p>
                  </a:txBody>
                  <a:tcPr>
                    <a:solidFill>
                      <a:srgbClr val="E7E7E7"/>
                    </a:solidFill>
                  </a:tcPr>
                </a:tc>
                <a:tc rowSpan="2">
                  <a:txBody>
                    <a:bodyPr/>
                    <a:lstStyle/>
                    <a:p>
                      <a:pPr lvl="0" algn="ctr">
                        <a:buNone/>
                      </a:pPr>
                      <a:r>
                        <a:rPr lang="en-US" sz="900" b="0" i="0" u="none" strike="noStrike" noProof="0">
                          <a:solidFill>
                            <a:srgbClr val="000000"/>
                          </a:solidFill>
                          <a:latin typeface="Aptos"/>
                        </a:rPr>
                        <a:t>Copilot</a:t>
                      </a:r>
                      <a:endParaRPr lang="en-US"/>
                    </a:p>
                  </a:txBody>
                  <a:tcPr>
                    <a:solidFill>
                      <a:srgbClr val="E7E7E7"/>
                    </a:solidFill>
                  </a:tcPr>
                </a:tc>
                <a:tc rowSpan="2">
                  <a:txBody>
                    <a:bodyPr/>
                    <a:lstStyle/>
                    <a:p>
                      <a:pPr lvl="0" algn="ctr">
                        <a:buNone/>
                      </a:pPr>
                      <a:r>
                        <a:rPr lang="en-US" sz="900" b="0" i="0" u="none" strike="noStrike" noProof="0">
                          <a:latin typeface="Aptos"/>
                        </a:rPr>
                        <a:t>A01</a:t>
                      </a:r>
                      <a:endParaRPr lang="en-US"/>
                    </a:p>
                  </a:txBody>
                  <a:tcPr>
                    <a:solidFill>
                      <a:srgbClr val="E7E7E7"/>
                    </a:solidFill>
                  </a:tcPr>
                </a:tc>
                <a:tc>
                  <a:txBody>
                    <a:bodyPr/>
                    <a:lstStyle/>
                    <a:p>
                      <a:pPr lvl="0">
                        <a:buNone/>
                      </a:pPr>
                      <a:r>
                        <a:rPr lang="en-US" sz="900" b="0" i="0" u="none" strike="noStrike" baseline="0" noProof="0">
                          <a:solidFill>
                            <a:srgbClr val="000000"/>
                          </a:solidFill>
                          <a:latin typeface="Aptos"/>
                        </a:rPr>
                        <a:t>Microsoft 365 services, including Copilot, implement tenant isolation. It means each tenant's data is logically separated from others, ensuring that one organization's data is not accessible by another. Copilot for Microsoft 365 only searches for information within the user's tenant. It cannot search for other tenants to which the user may have access, such as a tenant to whom the user is a Microsoft Entra B2B guest. The prompts that you enter into Copilot for Microsoft 365, the data they retrieve, and the generated responses all remain within the Microsoft 365 service boundary. This aligns with Microsoft's privacy, security, and compliance commitments.</a:t>
                      </a:r>
                      <a:endParaRPr lang="en-US"/>
                    </a:p>
                  </a:txBody>
                  <a:tcPr>
                    <a:solidFill>
                      <a:srgbClr val="E7E7E7"/>
                    </a:solidFill>
                  </a:tcPr>
                </a:tc>
                <a:tc>
                  <a:txBody>
                    <a:bodyPr/>
                    <a:lstStyle/>
                    <a:p>
                      <a:pPr algn="ctr"/>
                      <a:r>
                        <a:rPr lang="en-US" sz="900" b="0">
                          <a:solidFill>
                            <a:srgbClr val="00B050"/>
                          </a:solidFill>
                        </a:rPr>
                        <a:t>Present</a:t>
                      </a:r>
                    </a:p>
                  </a:txBody>
                  <a:tcPr marL="90000" anchor="ctr">
                    <a:solidFill>
                      <a:srgbClr val="E7E7E7"/>
                    </a:solidFill>
                  </a:tcPr>
                </a:tc>
                <a:tc rowSpan="2">
                  <a:txBody>
                    <a:bodyPr/>
                    <a:lstStyle/>
                    <a:p>
                      <a:pPr algn="ctr"/>
                      <a:r>
                        <a:rPr lang="en-US" sz="900" b="1">
                          <a:solidFill>
                            <a:schemeClr val="bg1"/>
                          </a:solidFill>
                        </a:rPr>
                        <a:t>Sufficiently Mitigated</a:t>
                      </a:r>
                    </a:p>
                  </a:txBody>
                  <a:tcPr marL="90000" anchor="ctr">
                    <a:solidFill>
                      <a:srgbClr val="00B050"/>
                    </a:solidFill>
                  </a:tcPr>
                </a:tc>
                <a:extLst>
                  <a:ext uri="{0D108BD9-81ED-4DB2-BD59-A6C34878D82A}">
                    <a16:rowId xmlns:a16="http://schemas.microsoft.com/office/drawing/2014/main" val="2265128369"/>
                  </a:ext>
                </a:extLst>
              </a:tr>
              <a:tr h="388551">
                <a:tc vMerge="1">
                  <a:txBody>
                    <a:bodyPr/>
                    <a:lstStyle/>
                    <a:p>
                      <a:pPr algn="ctr"/>
                      <a:endParaRPr lang="en-US" sz="900"/>
                    </a:p>
                  </a:txBody>
                  <a:tcPr/>
                </a:tc>
                <a:tc vMerge="1">
                  <a:txBody>
                    <a:bodyPr/>
                    <a:lstStyle/>
                    <a:p>
                      <a:endParaRPr lang="en-US" sz="900"/>
                    </a:p>
                  </a:txBody>
                  <a:tcPr>
                    <a:solidFill>
                      <a:srgbClr val="CBCBCB"/>
                    </a:solidFill>
                  </a:tcPr>
                </a:tc>
                <a:tc vMerge="1">
                  <a:txBody>
                    <a:bodyPr/>
                    <a:lstStyle/>
                    <a:p>
                      <a:pPr algn="ctr"/>
                      <a:endParaRPr lang="en-US" sz="900"/>
                    </a:p>
                  </a:txBody>
                  <a:tcPr>
                    <a:solidFill>
                      <a:srgbClr val="CBCBCB"/>
                    </a:solidFill>
                  </a:tcPr>
                </a:tc>
                <a:tc vMerge="1">
                  <a:txBody>
                    <a:bodyPr/>
                    <a:lstStyle/>
                    <a:p>
                      <a:pPr algn="ctr"/>
                      <a:endParaRPr lang="en-US" sz="900"/>
                    </a:p>
                  </a:txBody>
                  <a:tcPr>
                    <a:solidFill>
                      <a:srgbClr val="CBCBCB"/>
                    </a:solidFill>
                  </a:tcPr>
                </a:tc>
                <a:tc>
                  <a:txBody>
                    <a:bodyPr/>
                    <a:lstStyle/>
                    <a:p>
                      <a:pPr lvl="0">
                        <a:buNone/>
                      </a:pPr>
                      <a:endParaRPr lang="en-US"/>
                    </a:p>
                  </a:txBody>
                  <a:tcPr>
                    <a:solidFill>
                      <a:srgbClr val="E7E7E7"/>
                    </a:solidFill>
                  </a:tcPr>
                </a:tc>
                <a:tc>
                  <a:txBody>
                    <a:bodyPr/>
                    <a:lstStyle/>
                    <a:p>
                      <a:pPr algn="ctr"/>
                      <a:endParaRPr lang="en-US" sz="900" b="0">
                        <a:solidFill>
                          <a:srgbClr val="00B050"/>
                        </a:solidFill>
                      </a:endParaRPr>
                    </a:p>
                  </a:txBody>
                  <a:tcPr marL="90000" anchor="ctr">
                    <a:solidFill>
                      <a:srgbClr val="E7E7E7"/>
                    </a:solidFill>
                  </a:tcPr>
                </a:tc>
                <a:tc vMerge="1">
                  <a:txBody>
                    <a:bodyPr/>
                    <a:lstStyle/>
                    <a:p>
                      <a:pPr algn="ctr"/>
                      <a:endParaRPr lang="en-US" sz="900" b="1">
                        <a:solidFill>
                          <a:schemeClr val="bg1"/>
                        </a:solidFill>
                      </a:endParaRPr>
                    </a:p>
                  </a:txBody>
                  <a:tcPr marL="90000" anchor="ctr">
                    <a:solidFill>
                      <a:srgbClr val="00B050"/>
                    </a:solidFill>
                  </a:tcPr>
                </a:tc>
                <a:extLst>
                  <a:ext uri="{0D108BD9-81ED-4DB2-BD59-A6C34878D82A}">
                    <a16:rowId xmlns:a16="http://schemas.microsoft.com/office/drawing/2014/main" val="2173466377"/>
                  </a:ext>
                </a:extLst>
              </a:tr>
              <a:tr h="660536">
                <a:tc>
                  <a:txBody>
                    <a:bodyPr/>
                    <a:lstStyle/>
                    <a:p>
                      <a:pPr algn="ctr"/>
                      <a:r>
                        <a:rPr lang="en-US" sz="900"/>
                        <a:t>T03</a:t>
                      </a:r>
                    </a:p>
                  </a:txBody>
                  <a:tcPr/>
                </a:tc>
                <a:tc>
                  <a:txBody>
                    <a:bodyPr/>
                    <a:lstStyle/>
                    <a:p>
                      <a:pPr lvl="0">
                        <a:buNone/>
                      </a:pPr>
                      <a:r>
                        <a:rPr lang="en-US" sz="900" b="0" i="0" u="none" strike="noStrike" noProof="0"/>
                        <a:t>An authorized MHR user is able to access documents that they are not authorized to access.</a:t>
                      </a:r>
                      <a:endParaRPr lang="en-US"/>
                    </a:p>
                  </a:txBody>
                  <a:tcPr>
                    <a:solidFill>
                      <a:srgbClr val="CBCBCB"/>
                    </a:solidFill>
                  </a:tcPr>
                </a:tc>
                <a:tc>
                  <a:txBody>
                    <a:bodyPr/>
                    <a:lstStyle/>
                    <a:p>
                      <a:pPr lvl="0" algn="ctr">
                        <a:buNone/>
                      </a:pPr>
                      <a:r>
                        <a:rPr lang="en-US" sz="900" b="0" i="0" u="none" strike="noStrike" noProof="0">
                          <a:solidFill>
                            <a:srgbClr val="000000"/>
                          </a:solidFill>
                          <a:latin typeface="Aptos"/>
                        </a:rPr>
                        <a:t>Copilot</a:t>
                      </a:r>
                      <a:endParaRPr lang="en-US"/>
                    </a:p>
                  </a:txBody>
                  <a:tcPr>
                    <a:solidFill>
                      <a:srgbClr val="CBCBCB"/>
                    </a:solidFill>
                  </a:tcPr>
                </a:tc>
                <a:tc>
                  <a:txBody>
                    <a:bodyPr/>
                    <a:lstStyle/>
                    <a:p>
                      <a:pPr lvl="0" algn="ctr">
                        <a:buNone/>
                      </a:pPr>
                      <a:r>
                        <a:rPr lang="en-US" sz="900" b="0" i="0" u="none" strike="noStrike" noProof="0">
                          <a:latin typeface="Aptos"/>
                        </a:rPr>
                        <a:t>A01</a:t>
                      </a:r>
                      <a:endParaRPr lang="en-US"/>
                    </a:p>
                  </a:txBody>
                  <a:tcPr>
                    <a:solidFill>
                      <a:srgbClr val="CBCBCB"/>
                    </a:solidFill>
                  </a:tcPr>
                </a:tc>
                <a:tc>
                  <a:txBody>
                    <a:bodyPr/>
                    <a:lstStyle/>
                    <a:p>
                      <a:pPr lvl="0">
                        <a:buNone/>
                      </a:pPr>
                      <a:r>
                        <a:rPr lang="en-US" sz="900" b="0" i="0" u="none" strike="noStrike" baseline="0" noProof="0">
                          <a:solidFill>
                            <a:srgbClr val="000000"/>
                          </a:solidFill>
                          <a:latin typeface="Aptos"/>
                        </a:rPr>
                        <a:t>Access to data within a tenant is controlled using role-based access controls, which ensure that only authorized users within an organization can access specific data sets based on their roles and permissions.</a:t>
                      </a:r>
                      <a:endParaRPr lang="en-US" baseline="0">
                        <a:solidFill>
                          <a:srgbClr val="000000"/>
                        </a:solidFill>
                      </a:endParaRPr>
                    </a:p>
                  </a:txBody>
                  <a:tcPr>
                    <a:solidFill>
                      <a:srgbClr val="CBCBCB"/>
                    </a:solidFill>
                  </a:tcPr>
                </a:tc>
                <a:tc>
                  <a:txBody>
                    <a:bodyPr/>
                    <a:lstStyle/>
                    <a:p>
                      <a:pPr algn="ctr"/>
                      <a:r>
                        <a:rPr lang="en-US" sz="900" b="0">
                          <a:solidFill>
                            <a:srgbClr val="00B050"/>
                          </a:solidFill>
                        </a:rPr>
                        <a:t>Present</a:t>
                      </a:r>
                    </a:p>
                  </a:txBody>
                  <a:tcPr marL="90000" anchor="ctr">
                    <a:solidFill>
                      <a:srgbClr val="CBCBC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a:solidFill>
                            <a:schemeClr val="bg1"/>
                          </a:solidFill>
                        </a:rPr>
                        <a:t>Sufficiently Mitigated</a:t>
                      </a:r>
                    </a:p>
                  </a:txBody>
                  <a:tcPr marL="90000" anchor="ctr">
                    <a:solidFill>
                      <a:srgbClr val="00B050"/>
                    </a:solidFill>
                  </a:tcPr>
                </a:tc>
                <a:extLst>
                  <a:ext uri="{0D108BD9-81ED-4DB2-BD59-A6C34878D82A}">
                    <a16:rowId xmlns:a16="http://schemas.microsoft.com/office/drawing/2014/main" val="3162262233"/>
                  </a:ext>
                </a:extLst>
              </a:tr>
              <a:tr h="518068">
                <a:tc rowSpan="2">
                  <a:txBody>
                    <a:bodyPr/>
                    <a:lstStyle/>
                    <a:p>
                      <a:pPr algn="ctr"/>
                      <a:r>
                        <a:rPr lang="en-US" sz="900"/>
                        <a:t>T04</a:t>
                      </a:r>
                    </a:p>
                  </a:txBody>
                  <a:tcPr>
                    <a:solidFill>
                      <a:srgbClr val="E7E7E7"/>
                    </a:solidFill>
                  </a:tcPr>
                </a:tc>
                <a:tc rowSpan="2">
                  <a:txBody>
                    <a:bodyPr/>
                    <a:lstStyle/>
                    <a:p>
                      <a:pPr lvl="0">
                        <a:buNone/>
                      </a:pPr>
                      <a:r>
                        <a:rPr lang="en-US" sz="900" b="0" i="0" u="none" strike="noStrike" noProof="0"/>
                        <a:t>Highly Sensitive data is returned in the search data, such as passwords or customer personal data.</a:t>
                      </a:r>
                      <a:endParaRPr lang="en-US"/>
                    </a:p>
                  </a:txBody>
                  <a:tcPr>
                    <a:solidFill>
                      <a:srgbClr val="E7E7E7"/>
                    </a:solidFill>
                  </a:tcPr>
                </a:tc>
                <a:tc rowSpan="2">
                  <a:txBody>
                    <a:bodyPr/>
                    <a:lstStyle/>
                    <a:p>
                      <a:pPr lvl="0" algn="ctr">
                        <a:buNone/>
                      </a:pPr>
                      <a:r>
                        <a:rPr lang="en-US" sz="900" b="0" i="0" u="none" strike="noStrike" noProof="0">
                          <a:solidFill>
                            <a:srgbClr val="000000"/>
                          </a:solidFill>
                          <a:latin typeface="Aptos"/>
                        </a:rPr>
                        <a:t>Copilot</a:t>
                      </a:r>
                      <a:endParaRPr lang="en-US"/>
                    </a:p>
                  </a:txBody>
                  <a:tcPr>
                    <a:solidFill>
                      <a:srgbClr val="E7E7E7"/>
                    </a:solidFill>
                  </a:tcPr>
                </a:tc>
                <a:tc rowSpan="2">
                  <a:txBody>
                    <a:bodyPr/>
                    <a:lstStyle/>
                    <a:p>
                      <a:pPr lvl="0" algn="ctr">
                        <a:buNone/>
                      </a:pPr>
                      <a:r>
                        <a:rPr lang="en-US" sz="900" b="0" i="0" u="none" strike="noStrike" noProof="0">
                          <a:latin typeface="Aptos"/>
                        </a:rPr>
                        <a:t>A01</a:t>
                      </a:r>
                      <a:endParaRPr lang="en-US"/>
                    </a:p>
                  </a:txBody>
                  <a:tcPr>
                    <a:solidFill>
                      <a:srgbClr val="E7E7E7"/>
                    </a:solidFill>
                  </a:tcPr>
                </a:tc>
                <a:tc>
                  <a:txBody>
                    <a:bodyPr/>
                    <a:lstStyle/>
                    <a:p>
                      <a:pPr lvl="0">
                        <a:buNone/>
                      </a:pPr>
                      <a:r>
                        <a:rPr lang="en-US" sz="900" b="0" i="0" u="none" strike="noStrike" baseline="0" noProof="0">
                          <a:solidFill>
                            <a:srgbClr val="000000"/>
                          </a:solidFill>
                          <a:latin typeface="Aptos"/>
                        </a:rPr>
                        <a:t>When you have data that's encrypted by Microsoft Purview Information Protection, Microsoft Copilot for Microsoft 365 honors the usage rights granted to the user. This encryption can be applied by sensitivity labels or by restricted permissions in apps in Microsoft 365 by using Information Rights Management (IRM)</a:t>
                      </a:r>
                      <a:endParaRPr lang="en-US"/>
                    </a:p>
                  </a:txBody>
                  <a:tcPr>
                    <a:solidFill>
                      <a:srgbClr val="E7E7E7"/>
                    </a:solidFill>
                  </a:tcPr>
                </a:tc>
                <a:tc>
                  <a:txBody>
                    <a:bodyPr/>
                    <a:lstStyle/>
                    <a:p>
                      <a:pPr algn="ctr"/>
                      <a:r>
                        <a:rPr lang="en-US" sz="900" b="0">
                          <a:solidFill>
                            <a:srgbClr val="00B050"/>
                          </a:solidFill>
                        </a:rPr>
                        <a:t>Present</a:t>
                      </a:r>
                    </a:p>
                  </a:txBody>
                  <a:tcPr marL="90000" anchor="ctr">
                    <a:solidFill>
                      <a:srgbClr val="E7E7E7"/>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a:solidFill>
                            <a:schemeClr val="bg1"/>
                          </a:solidFill>
                        </a:rPr>
                        <a:t>Sufficiently Mitigated</a:t>
                      </a:r>
                    </a:p>
                  </a:txBody>
                  <a:tcPr marL="90000" anchor="ctr">
                    <a:solidFill>
                      <a:srgbClr val="00B050"/>
                    </a:solidFill>
                  </a:tcPr>
                </a:tc>
                <a:extLst>
                  <a:ext uri="{0D108BD9-81ED-4DB2-BD59-A6C34878D82A}">
                    <a16:rowId xmlns:a16="http://schemas.microsoft.com/office/drawing/2014/main" val="819117845"/>
                  </a:ext>
                </a:extLst>
              </a:tr>
              <a:tr h="388551">
                <a:tc vMerge="1">
                  <a:txBody>
                    <a:bodyPr/>
                    <a:lstStyle/>
                    <a:p>
                      <a:pPr algn="ctr"/>
                      <a:endParaRPr lang="en-US" sz="900"/>
                    </a:p>
                  </a:txBody>
                  <a:tcPr>
                    <a:solidFill>
                      <a:srgbClr val="E7E7E7"/>
                    </a:solidFill>
                  </a:tcPr>
                </a:tc>
                <a:tc vMerge="1">
                  <a:txBody>
                    <a:bodyPr/>
                    <a:lstStyle/>
                    <a:p>
                      <a:endParaRPr lang="en-US" sz="900"/>
                    </a:p>
                  </a:txBody>
                  <a:tcPr>
                    <a:solidFill>
                      <a:srgbClr val="E7E7E7"/>
                    </a:solidFill>
                  </a:tcPr>
                </a:tc>
                <a:tc vMerge="1">
                  <a:txBody>
                    <a:bodyPr/>
                    <a:lstStyle/>
                    <a:p>
                      <a:pPr algn="ctr"/>
                      <a:endParaRPr lang="en-US" sz="900"/>
                    </a:p>
                  </a:txBody>
                  <a:tcPr>
                    <a:solidFill>
                      <a:srgbClr val="E7E7E7"/>
                    </a:solidFill>
                  </a:tcPr>
                </a:tc>
                <a:tc vMerge="1">
                  <a:txBody>
                    <a:bodyPr/>
                    <a:lstStyle/>
                    <a:p>
                      <a:pPr algn="ctr"/>
                      <a:endParaRPr lang="en-US" sz="900"/>
                    </a:p>
                  </a:txBody>
                  <a:tcPr>
                    <a:solidFill>
                      <a:srgbClr val="E7E7E7"/>
                    </a:solidFill>
                  </a:tcPr>
                </a:tc>
                <a:tc>
                  <a:txBody>
                    <a:bodyPr/>
                    <a:lstStyle/>
                    <a:p>
                      <a:pPr lvl="0">
                        <a:buNone/>
                      </a:pPr>
                      <a:endParaRPr lang="en-US" sz="900" b="0" i="0" u="none" strike="noStrike" noProof="0">
                        <a:solidFill>
                          <a:srgbClr val="000000"/>
                        </a:solidFill>
                      </a:endParaRPr>
                    </a:p>
                  </a:txBody>
                  <a:tcPr>
                    <a:solidFill>
                      <a:srgbClr val="E7E7E7"/>
                    </a:solidFill>
                  </a:tcPr>
                </a:tc>
                <a:tc>
                  <a:txBody>
                    <a:bodyPr/>
                    <a:lstStyle/>
                    <a:p>
                      <a:pPr algn="ctr"/>
                      <a:r>
                        <a:rPr lang="en-US" sz="900" b="0">
                          <a:solidFill>
                            <a:srgbClr val="00B050"/>
                          </a:solidFill>
                        </a:rPr>
                        <a:t>Present</a:t>
                      </a:r>
                    </a:p>
                  </a:txBody>
                  <a:tcPr marL="90000" anchor="ctr">
                    <a:solidFill>
                      <a:srgbClr val="E7E7E7"/>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a:solidFill>
                          <a:schemeClr val="bg1"/>
                        </a:solidFill>
                      </a:endParaRPr>
                    </a:p>
                  </a:txBody>
                  <a:tcPr marL="90000" anchor="ctr">
                    <a:solidFill>
                      <a:srgbClr val="00B050"/>
                    </a:solidFill>
                  </a:tcPr>
                </a:tc>
                <a:extLst>
                  <a:ext uri="{0D108BD9-81ED-4DB2-BD59-A6C34878D82A}">
                    <a16:rowId xmlns:a16="http://schemas.microsoft.com/office/drawing/2014/main" val="4196153036"/>
                  </a:ext>
                </a:extLst>
              </a:tr>
              <a:tr h="518068">
                <a:tc>
                  <a:txBody>
                    <a:bodyPr/>
                    <a:lstStyle/>
                    <a:p>
                      <a:pPr algn="ctr"/>
                      <a:r>
                        <a:rPr lang="en-US" sz="900"/>
                        <a:t>T05</a:t>
                      </a:r>
                    </a:p>
                  </a:txBody>
                  <a:tcPr>
                    <a:solidFill>
                      <a:srgbClr val="CBCBCB"/>
                    </a:solidFill>
                  </a:tcPr>
                </a:tc>
                <a:tc>
                  <a:txBody>
                    <a:bodyPr/>
                    <a:lstStyle/>
                    <a:p>
                      <a:pPr lvl="0">
                        <a:buNone/>
                      </a:pPr>
                      <a:r>
                        <a:rPr lang="en-US" sz="900" b="0" i="0" u="none" strike="noStrike" noProof="0"/>
                        <a:t>A malicious MHR user is able to "jailbreak" the system through prompt injection and undertake unauthorized actions, such as deleting or changing documents.</a:t>
                      </a:r>
                      <a:endParaRPr lang="en-US"/>
                    </a:p>
                  </a:txBody>
                  <a:tcPr>
                    <a:solidFill>
                      <a:srgbClr val="CBCBCB"/>
                    </a:solidFill>
                  </a:tcPr>
                </a:tc>
                <a:tc>
                  <a:txBody>
                    <a:bodyPr/>
                    <a:lstStyle/>
                    <a:p>
                      <a:pPr lvl="0" algn="ctr">
                        <a:buNone/>
                      </a:pPr>
                      <a:r>
                        <a:rPr lang="en-US" sz="900" b="0" i="0" u="none" strike="noStrike" noProof="0">
                          <a:solidFill>
                            <a:srgbClr val="000000"/>
                          </a:solidFill>
                          <a:latin typeface="Aptos"/>
                        </a:rPr>
                        <a:t>Copilot</a:t>
                      </a:r>
                      <a:endParaRPr lang="en-US"/>
                    </a:p>
                  </a:txBody>
                  <a:tcPr>
                    <a:solidFill>
                      <a:srgbClr val="CBCBCB"/>
                    </a:solidFill>
                  </a:tcPr>
                </a:tc>
                <a:tc>
                  <a:txBody>
                    <a:bodyPr/>
                    <a:lstStyle/>
                    <a:p>
                      <a:pPr lvl="0" algn="ctr">
                        <a:buNone/>
                      </a:pPr>
                      <a:r>
                        <a:rPr lang="en-US" sz="900" b="0" i="0" u="none" strike="noStrike" noProof="0">
                          <a:latin typeface="Aptos"/>
                        </a:rPr>
                        <a:t>A01</a:t>
                      </a:r>
                      <a:endParaRPr lang="en-US"/>
                    </a:p>
                  </a:txBody>
                  <a:tcPr>
                    <a:solidFill>
                      <a:srgbClr val="CBCBCB"/>
                    </a:solidFill>
                  </a:tcPr>
                </a:tc>
                <a:tc>
                  <a:txBody>
                    <a:bodyPr/>
                    <a:lstStyle/>
                    <a:p>
                      <a:pPr lvl="0">
                        <a:buNone/>
                      </a:pPr>
                      <a:r>
                        <a:rPr lang="en-US" sz="900" b="0" i="0" u="none" strike="noStrike" baseline="0" noProof="0">
                          <a:solidFill>
                            <a:srgbClr val="000000"/>
                          </a:solidFill>
                          <a:latin typeface="Aptos"/>
                        </a:rPr>
                        <a:t>Prompt Shields is a unified API that analyzes LLM inputs and detects User Prompt attacks and Document attacks, which are two common types of adversarial inputs.</a:t>
                      </a:r>
                      <a:endParaRPr lang="en-US" baseline="0">
                        <a:solidFill>
                          <a:srgbClr val="000000"/>
                        </a:solidFill>
                      </a:endParaRPr>
                    </a:p>
                  </a:txBody>
                  <a:tcPr>
                    <a:solidFill>
                      <a:srgbClr val="CBCBCB"/>
                    </a:solidFill>
                  </a:tcPr>
                </a:tc>
                <a:tc>
                  <a:txBody>
                    <a:bodyPr/>
                    <a:lstStyle/>
                    <a:p>
                      <a:pPr algn="ctr"/>
                      <a:r>
                        <a:rPr lang="en-US" sz="900" b="0">
                          <a:solidFill>
                            <a:srgbClr val="00B050"/>
                          </a:solidFill>
                        </a:rPr>
                        <a:t>Present</a:t>
                      </a:r>
                    </a:p>
                  </a:txBody>
                  <a:tcPr marL="90000" anchor="ctr">
                    <a:solidFill>
                      <a:srgbClr val="CBCBC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a:solidFill>
                            <a:schemeClr val="bg1"/>
                          </a:solidFill>
                        </a:rPr>
                        <a:t>Sufficiently Mitigated</a:t>
                      </a:r>
                    </a:p>
                  </a:txBody>
                  <a:tcPr marL="90000" anchor="ctr">
                    <a:solidFill>
                      <a:srgbClr val="00B050"/>
                    </a:solidFill>
                  </a:tcPr>
                </a:tc>
                <a:extLst>
                  <a:ext uri="{0D108BD9-81ED-4DB2-BD59-A6C34878D82A}">
                    <a16:rowId xmlns:a16="http://schemas.microsoft.com/office/drawing/2014/main" val="3843193276"/>
                  </a:ext>
                </a:extLst>
              </a:tr>
              <a:tr h="803006">
                <a:tc>
                  <a:txBody>
                    <a:bodyPr/>
                    <a:lstStyle/>
                    <a:p>
                      <a:pPr algn="ctr"/>
                      <a:r>
                        <a:rPr lang="en-US" sz="900"/>
                        <a:t>T06</a:t>
                      </a:r>
                    </a:p>
                  </a:txBody>
                  <a:tcPr>
                    <a:solidFill>
                      <a:srgbClr val="CBCBCB"/>
                    </a:solidFill>
                  </a:tcPr>
                </a:tc>
                <a:tc>
                  <a:txBody>
                    <a:bodyPr/>
                    <a:lstStyle/>
                    <a:p>
                      <a:pPr lvl="0">
                        <a:buNone/>
                      </a:pPr>
                      <a:r>
                        <a:rPr lang="en-GB" sz="900"/>
                        <a:t>Recall does not perform content moderation, it may capture and store sensitive information such as passwords, financial details, or personal messages</a:t>
                      </a:r>
                      <a:endParaRPr lang="en-US" sz="900"/>
                    </a:p>
                  </a:txBody>
                  <a:tcPr>
                    <a:solidFill>
                      <a:srgbClr val="CBCBCB"/>
                    </a:solidFill>
                  </a:tcPr>
                </a:tc>
                <a:tc>
                  <a:txBody>
                    <a:bodyPr/>
                    <a:lstStyle/>
                    <a:p>
                      <a:pPr lvl="0" algn="ctr">
                        <a:buNone/>
                      </a:pPr>
                      <a:r>
                        <a:rPr lang="en-US" sz="900" b="0" i="0" u="none" strike="noStrike" noProof="0">
                          <a:solidFill>
                            <a:srgbClr val="000000"/>
                          </a:solidFill>
                          <a:latin typeface="+mn-lt"/>
                        </a:rPr>
                        <a:t>Copilot</a:t>
                      </a:r>
                      <a:endParaRPr lang="en-US" sz="900"/>
                    </a:p>
                  </a:txBody>
                  <a:tcPr>
                    <a:solidFill>
                      <a:srgbClr val="CBCBCB"/>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u="none" strike="noStrike" noProof="0">
                          <a:latin typeface="+mn-lt"/>
                        </a:rPr>
                        <a:t>A01</a:t>
                      </a:r>
                      <a:endParaRPr lang="en-US" sz="900"/>
                    </a:p>
                    <a:p>
                      <a:pPr lvl="0" algn="ctr">
                        <a:buNone/>
                      </a:pPr>
                      <a:endParaRPr lang="en-US"/>
                    </a:p>
                  </a:txBody>
                  <a:tcPr>
                    <a:solidFill>
                      <a:srgbClr val="CBCBCB"/>
                    </a:solidFill>
                  </a:tcPr>
                </a:tc>
                <a:tc>
                  <a:txBody>
                    <a:bodyPr/>
                    <a:lstStyle/>
                    <a:p>
                      <a:pPr lvl="0">
                        <a:buNone/>
                      </a:pPr>
                      <a:r>
                        <a:rPr lang="en-US" sz="900" b="0" i="0" u="none" strike="noStrike" baseline="0" noProof="0">
                          <a:solidFill>
                            <a:srgbClr val="000000"/>
                          </a:solidFill>
                          <a:latin typeface="Aptos"/>
                        </a:rPr>
                        <a:t>Recall doesn't save these snapshots. If you choose to send the information from this snapshot to another app, a temp file is created in C:\Users\[username]\</a:t>
                      </a:r>
                      <a:r>
                        <a:rPr lang="en-US" sz="900" b="0" i="0" u="none" strike="noStrike" baseline="0" noProof="0" err="1">
                          <a:solidFill>
                            <a:srgbClr val="000000"/>
                          </a:solidFill>
                          <a:latin typeface="Aptos"/>
                        </a:rPr>
                        <a:t>AppData</a:t>
                      </a:r>
                      <a:r>
                        <a:rPr lang="en-US" sz="900" b="0" i="0" u="none" strike="noStrike" baseline="0" noProof="0">
                          <a:solidFill>
                            <a:srgbClr val="000000"/>
                          </a:solidFill>
                          <a:latin typeface="Aptos"/>
                        </a:rPr>
                        <a:t>\Local\Temp to share the content. The temporary file is deleted once the content is transferred over the app you selected to use.</a:t>
                      </a:r>
                      <a:endParaRPr lang="en-US" sz="900"/>
                    </a:p>
                  </a:txBody>
                  <a:tcPr>
                    <a:solidFill>
                      <a:srgbClr val="CBCBCB"/>
                    </a:solidFill>
                  </a:tcPr>
                </a:tc>
                <a:tc>
                  <a:txBody>
                    <a:bodyPr/>
                    <a:lstStyle/>
                    <a:p>
                      <a:pPr lvl="0" algn="ctr">
                        <a:buNone/>
                      </a:pPr>
                      <a:r>
                        <a:rPr lang="en-US" sz="900" b="0" i="0" u="none" strike="noStrike" noProof="0">
                          <a:solidFill>
                            <a:srgbClr val="00B050"/>
                          </a:solidFill>
                          <a:latin typeface="Aptos"/>
                        </a:rPr>
                        <a:t>Present</a:t>
                      </a:r>
                      <a:endParaRPr lang="en-US"/>
                    </a:p>
                  </a:txBody>
                  <a:tcPr marL="90000" anchor="ctr">
                    <a:solidFill>
                      <a:srgbClr val="CBCBCB"/>
                    </a:solidFill>
                  </a:tcPr>
                </a:tc>
                <a:tc>
                  <a:txBody>
                    <a:bodyPr/>
                    <a:lstStyle/>
                    <a:p>
                      <a:pPr marL="0" marR="0" lvl="0" indent="0" algn="ctr">
                        <a:lnSpc>
                          <a:spcPct val="100000"/>
                        </a:lnSpc>
                        <a:spcBef>
                          <a:spcPts val="0"/>
                        </a:spcBef>
                        <a:spcAft>
                          <a:spcPts val="0"/>
                        </a:spcAft>
                        <a:buNone/>
                      </a:pPr>
                      <a:r>
                        <a:rPr lang="en-US" sz="900" b="1" i="0" u="none" strike="noStrike" noProof="0">
                          <a:solidFill>
                            <a:schemeClr val="bg1"/>
                          </a:solidFill>
                          <a:latin typeface="Aptos"/>
                        </a:rPr>
                        <a:t>Sufficiently Mitigated</a:t>
                      </a:r>
                      <a:endParaRPr lang="en-US"/>
                    </a:p>
                  </a:txBody>
                  <a:tcPr marL="90000" anchor="ctr">
                    <a:solidFill>
                      <a:srgbClr val="00B050"/>
                    </a:solidFill>
                  </a:tcPr>
                </a:tc>
                <a:extLst>
                  <a:ext uri="{0D108BD9-81ED-4DB2-BD59-A6C34878D82A}">
                    <a16:rowId xmlns:a16="http://schemas.microsoft.com/office/drawing/2014/main" val="808174117"/>
                  </a:ext>
                </a:extLst>
              </a:tr>
            </a:tbl>
          </a:graphicData>
        </a:graphic>
      </p:graphicFrame>
      <p:sp>
        <p:nvSpPr>
          <p:cNvPr id="2" name="Rectangle 1">
            <a:extLst>
              <a:ext uri="{FF2B5EF4-FFF2-40B4-BE49-F238E27FC236}">
                <a16:creationId xmlns:a16="http://schemas.microsoft.com/office/drawing/2014/main" id="{7BFF3E44-4639-971E-B6FA-4CCDF6D646DD}"/>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Mitigating Controls</a:t>
            </a:r>
          </a:p>
        </p:txBody>
      </p:sp>
    </p:spTree>
    <p:extLst>
      <p:ext uri="{BB962C8B-B14F-4D97-AF65-F5344CB8AC3E}">
        <p14:creationId xmlns:p14="http://schemas.microsoft.com/office/powerpoint/2010/main" val="3589187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9C03BFF7509E4FB3CD2664D4BA4489" ma:contentTypeVersion="19" ma:contentTypeDescription="Create a new document." ma:contentTypeScope="" ma:versionID="8edd5ae8948cfe21bf26955f6b9915ea">
  <xsd:schema xmlns:xsd="http://www.w3.org/2001/XMLSchema" xmlns:xs="http://www.w3.org/2001/XMLSchema" xmlns:p="http://schemas.microsoft.com/office/2006/metadata/properties" xmlns:ns2="5db24b06-5d63-49eb-96fd-24a1302444f2" xmlns:ns3="92a9ea50-3060-45c6-84e7-d5b613fa8df9" targetNamespace="http://schemas.microsoft.com/office/2006/metadata/properties" ma:root="true" ma:fieldsID="8f535cd25b4e354b653f3039df7fe592" ns2:_="" ns3:_="">
    <xsd:import namespace="5db24b06-5d63-49eb-96fd-24a1302444f2"/>
    <xsd:import namespace="92a9ea50-3060-45c6-84e7-d5b613fa8d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24b06-5d63-49eb-96fd-24a130244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9e37e5-6ca9-4914-9869-0a44eb770c8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a9ea50-3060-45c6-84e7-d5b613fa8d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1230a92-955a-479b-8841-e67855ad7c2e}" ma:internalName="TaxCatchAll" ma:showField="CatchAllData" ma:web="92a9ea50-3060-45c6-84e7-d5b613fa8d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579e37e5-6ca9-4914-9869-0a44eb770c83" ContentTypeId="0x0101" PreviousValue="false"/>
</file>

<file path=customXml/itemProps1.xml><?xml version="1.0" encoding="utf-8"?>
<ds:datastoreItem xmlns:ds="http://schemas.openxmlformats.org/officeDocument/2006/customXml" ds:itemID="{6A502170-62E5-48AC-A230-D5258CEF5F69}">
  <ds:schemaRefs>
    <ds:schemaRef ds:uri="http://schemas.microsoft.com/sharepoint/v3/contenttype/forms"/>
  </ds:schemaRefs>
</ds:datastoreItem>
</file>

<file path=customXml/itemProps2.xml><?xml version="1.0" encoding="utf-8"?>
<ds:datastoreItem xmlns:ds="http://schemas.openxmlformats.org/officeDocument/2006/customXml" ds:itemID="{B7850C47-256C-4055-9353-08959E5028BA}">
  <ds:schemaRefs>
    <ds:schemaRef ds:uri="5db24b06-5d63-49eb-96fd-24a1302444f2"/>
    <ds:schemaRef ds:uri="92a9ea50-3060-45c6-84e7-d5b613fa8d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0AFF6D4-7C59-4E87-8E83-BDA9DB95A942}">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2024-07-23T08:25:53Z</dcterms:created>
  <dcterms:modified xsi:type="dcterms:W3CDTF">2025-08-11T12:05:13Z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091220-ffb5-410a-8fef-e0ac67fe4ab3_Enabled">
    <vt:lpwstr>true</vt:lpwstr>
  </property>
  <property fmtid="{D5CDD505-2E9C-101B-9397-08002B2CF9AE}" pid="3" name="MSIP_Label_15091220-ffb5-410a-8fef-e0ac67fe4ab3_SetDate">
    <vt:lpwstr>2024-07-23T08:26:20Z</vt:lpwstr>
  </property>
  <property fmtid="{D5CDD505-2E9C-101B-9397-08002B2CF9AE}" pid="4" name="MSIP_Label_15091220-ffb5-410a-8fef-e0ac67fe4ab3_Method">
    <vt:lpwstr>Privileged</vt:lpwstr>
  </property>
  <property fmtid="{D5CDD505-2E9C-101B-9397-08002B2CF9AE}" pid="5" name="MSIP_Label_15091220-ffb5-410a-8fef-e0ac67fe4ab3_Name">
    <vt:lpwstr>15091220-ffb5-410a-8fef-e0ac67fe4ab3</vt:lpwstr>
  </property>
  <property fmtid="{D5CDD505-2E9C-101B-9397-08002B2CF9AE}" pid="6" name="MSIP_Label_15091220-ffb5-410a-8fef-e0ac67fe4ab3_SiteId">
    <vt:lpwstr>75b02e0d-90d1-43e5-b5db-20eaaddbfac6</vt:lpwstr>
  </property>
  <property fmtid="{D5CDD505-2E9C-101B-9397-08002B2CF9AE}" pid="7" name="MSIP_Label_15091220-ffb5-410a-8fef-e0ac67fe4ab3_ActionId">
    <vt:lpwstr>5a445927-48ac-49b9-8fec-bba60e75f686</vt:lpwstr>
  </property>
  <property fmtid="{D5CDD505-2E9C-101B-9397-08002B2CF9AE}" pid="8" name="MSIP_Label_15091220-ffb5-410a-8fef-e0ac67fe4ab3_ContentBits">
    <vt:lpwstr>0</vt:lpwstr>
  </property>
</Properties>
</file>