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6_2C4DFE5.xml" ContentType="application/vnd.ms-powerpoint.comments+xml"/>
  <Override PartName="/ppt/comments/modernComment_109_FBF79821.xml" ContentType="application/vnd.ms-powerpoint.comments+xml"/>
  <Override PartName="/ppt/comments/modernComment_10A_8E9CD1BF.xml" ContentType="application/vnd.ms-powerpoint.comments+xml"/>
  <Override PartName="/ppt/comments/modernComment_10C_196E243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2" r:id="rId5"/>
    <p:sldId id="269" r:id="rId6"/>
    <p:sldId id="265" r:id="rId7"/>
    <p:sldId id="266"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7E7E7"/>
    <a:srgbClr val="CBCBCB"/>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BCC2C0-D89C-064E-EB88-47E0CC8E567C}" v="9" dt="2024-10-15T14:33:37.294"/>
    <p1510:client id="{769B50CD-013A-6D07-9D41-A52F7A342047}" v="1641" dt="2024-10-14T12:45:46.296"/>
    <p1510:client id="{AA93BD4B-287F-934D-94D3-5FB547858BA3}" v="1" dt="2024-10-14T11:57:08.371"/>
    <p1510:client id="{FFD50DB3-9AF3-405E-32B6-92A3BE66AD5C}" v="354" dt="2024-10-15T14:32:21.0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5/10/relationships/revisionInfo" Target="revisionInfo.xml"/></Relationships>
</file>

<file path=ppt/comments/modernComment_106_2C4DFE5.xml><?xml version="1.0" encoding="utf-8"?>
<p188:cmLst xmlns:a="http://schemas.openxmlformats.org/drawingml/2006/main" xmlns:r="http://schemas.openxmlformats.org/officeDocument/2006/relationships" xmlns:p188="http://schemas.microsoft.com/office/powerpoint/2018/8/main">
  <p188:cm id="{AF4A5730-EAF1-B04C-88C0-771AA18C53AB}" authorId="{A468CF8F-8E3C-F560-4547-F8293B00AA7B}" created="2024-10-14T09:43:04.116">
    <ac:txMkLst xmlns:ac="http://schemas.microsoft.com/office/drawing/2013/main/command">
      <pc:docMk xmlns:pc="http://schemas.microsoft.com/office/powerpoint/2013/main/command"/>
      <pc:sldMk xmlns:pc="http://schemas.microsoft.com/office/powerpoint/2013/main/command" cId="46456805" sldId="262"/>
      <ac:spMk id="2" creationId="{E2F22060-864B-42AF-4F72-6E1DFB2B76C3}"/>
      <ac:txMk cp="2" len="5">
        <ac:context len="71" hash="3280899972"/>
      </ac:txMk>
    </ac:txMkLst>
    <p188:pos x="1618593" y="1513490"/>
    <p188:txBody>
      <a:bodyPr/>
      <a:lstStyle/>
      <a:p>
        <a:r>
          <a:rPr lang="en-US"/>
          <a:t>Do you know what happened to the Exec Summary? This is the important bit that provides your conclusion on whether the key threats are mitigated and the change can go ahead.</a:t>
        </a:r>
      </a:p>
    </p188:txBody>
  </p188:cm>
</p188:cmLst>
</file>

<file path=ppt/comments/modernComment_109_FBF79821.xml><?xml version="1.0" encoding="utf-8"?>
<p188:cmLst xmlns:a="http://schemas.openxmlformats.org/drawingml/2006/main" xmlns:r="http://schemas.openxmlformats.org/officeDocument/2006/relationships" xmlns:p188="http://schemas.microsoft.com/office/powerpoint/2018/8/main">
  <p188:cm id="{5BD8989C-3493-4834-B4AD-03F61FCAFF34}" authorId="{75E3F081-D263-0A36-E80C-388ED687E18E}" created="2024-10-04T16:20:48.517">
    <ac:txMkLst xmlns:ac="http://schemas.microsoft.com/office/drawing/2013/main/command">
      <pc:docMk xmlns:pc="http://schemas.microsoft.com/office/powerpoint/2013/main/command"/>
      <pc:sldMk xmlns:pc="http://schemas.microsoft.com/office/powerpoint/2013/main/command" cId="4227307553" sldId="265"/>
      <ac:spMk id="8" creationId="{636558C0-45F3-DEED-0578-22B6663646FC}"/>
      <ac:txMk cp="164" len="9">
        <ac:context len="336" hash="149569756"/>
      </ac:txMk>
    </ac:txMkLst>
    <p188:pos x="7745931" y="268363"/>
    <p188:txBody>
      <a:bodyPr/>
      <a:lstStyle/>
      <a:p>
        <a:r>
          <a:rPr lang="en-GB"/>
          <a:t>REST isn’t a protocol, rather it is a design style / paradigm.</a:t>
        </a:r>
      </a:p>
    </p188:txBody>
  </p188:cm>
  <p188:cm id="{FDA168C2-F219-49C1-BDD1-FCFD8DBE6BCF}" authorId="{75E3F081-D263-0A36-E80C-388ED687E18E}" created="2024-10-04T16:21:43.409">
    <ac:txMkLst xmlns:ac="http://schemas.microsoft.com/office/drawing/2013/main/command">
      <pc:docMk xmlns:pc="http://schemas.microsoft.com/office/powerpoint/2013/main/command"/>
      <pc:sldMk xmlns:pc="http://schemas.microsoft.com/office/powerpoint/2013/main/command" cId="4227307553" sldId="265"/>
      <ac:spMk id="49" creationId="{A4717381-17FD-38FB-07A2-33CF51890E7E}"/>
      <ac:txMk cp="0">
        <ac:context len="105" hash="1532473661"/>
      </ac:txMk>
    </ac:txMkLst>
    <p188:pos x="1127306" y="327776"/>
    <p188:txBody>
      <a:bodyPr/>
      <a:lstStyle/>
      <a:p>
        <a:r>
          <a:rPr lang="en-GB"/>
          <a:t>*ahem*</a:t>
        </a:r>
      </a:p>
    </p188:txBody>
  </p188:cm>
  <p188:cm id="{FB6F2949-0CB1-4B88-B41B-2FC9AA8A2F65}" authorId="{75E3F081-D263-0A36-E80C-388ED687E18E}" created="2024-10-04T16:57:24.955">
    <ac:txMkLst xmlns:ac="http://schemas.microsoft.com/office/drawing/2013/main/command">
      <pc:docMk xmlns:pc="http://schemas.microsoft.com/office/powerpoint/2013/main/command"/>
      <pc:sldMk xmlns:pc="http://schemas.microsoft.com/office/powerpoint/2013/main/command" cId="4227307553" sldId="265"/>
      <ac:spMk id="52" creationId="{34C4340C-82FD-0B29-222A-C318F02AEF10}"/>
      <ac:txMk cp="67" len="9">
        <ac:context len="144" hash="1313941270"/>
      </ac:txMk>
    </ac:txMkLst>
    <p188:pos x="6122818" y="323615"/>
    <p188:txBody>
      <a:bodyPr/>
      <a:lstStyle/>
      <a:p>
        <a:r>
          <a:rPr lang="en-GB"/>
          <a:t>“...for each customer, allowing access to only the data they are authorized to view”
Making explicit that they are not accessing all the data, only their data.</a:t>
        </a:r>
      </a:p>
    </p188:txBody>
  </p188:cm>
  <p188:cm id="{D6E6CC85-8D0C-4165-8561-3C76A48DEADF}" authorId="{75E3F081-D263-0A36-E80C-388ED687E18E}" created="2024-10-04T17:02:04.416">
    <ac:txMkLst xmlns:ac="http://schemas.microsoft.com/office/drawing/2013/main/command">
      <pc:docMk xmlns:pc="http://schemas.microsoft.com/office/powerpoint/2013/main/command"/>
      <pc:sldMk xmlns:pc="http://schemas.microsoft.com/office/powerpoint/2013/main/command" cId="4227307553" sldId="265"/>
      <ac:spMk id="55" creationId="{09766A84-128B-23BA-175A-DCD3D78F6C59}"/>
      <ac:txMk cp="117" len="23">
        <ac:context len="206" hash="1259209470"/>
      </ac:txMk>
    </ac:txMkLst>
    <p188:pos x="7633984" y="269472"/>
    <p188:txBody>
      <a:bodyPr/>
      <a:lstStyle/>
      <a:p>
        <a:r>
          <a:rPr lang="en-GB"/>
          <a:t>What is the open-source platform it uses to share data from Databricks?</a:t>
        </a:r>
      </a:p>
    </p188:txBody>
  </p188:cm>
  <p188:cm id="{6EB7363D-7984-8744-B0F2-7EA014A874FE}" authorId="{A468CF8F-8E3C-F560-4547-F8293B00AA7B}" created="2024-10-14T08:24:55.999">
    <ac:txMkLst xmlns:ac="http://schemas.microsoft.com/office/drawing/2013/main/command">
      <pc:docMk xmlns:pc="http://schemas.microsoft.com/office/powerpoint/2013/main/command"/>
      <pc:sldMk xmlns:pc="http://schemas.microsoft.com/office/powerpoint/2013/main/command" cId="4227307553" sldId="265"/>
      <ac:spMk id="6" creationId="{9A237866-E6DB-DDA3-DC9B-F8C7DF5CEE6E}"/>
      <ac:txMk cp="32" len="27">
        <ac:context len="174" hash="1698070686"/>
      </ac:txMk>
    </ac:txMkLst>
    <p188:pos x="3252405" y="357182"/>
    <p188:txBody>
      <a:bodyPr/>
      <a:lstStyle/>
      <a:p>
        <a:r>
          <a:rPr lang="en-US"/>
          <a:t>Where did you get these terms from? They are not part of the Information Classification and Handling Policy.</a:t>
        </a:r>
      </a:p>
    </p188:txBody>
  </p188:cm>
</p188:cmLst>
</file>

<file path=ppt/comments/modernComment_10A_8E9CD1BF.xml><?xml version="1.0" encoding="utf-8"?>
<p188:cmLst xmlns:a="http://schemas.openxmlformats.org/drawingml/2006/main" xmlns:r="http://schemas.openxmlformats.org/officeDocument/2006/relationships" xmlns:p188="http://schemas.microsoft.com/office/powerpoint/2018/8/main">
  <p188:cm id="{C16E25BB-5D2A-C64E-A19C-04EE244FD9C6}" authorId="{A468CF8F-8E3C-F560-4547-F8293B00AA7B}" created="2024-10-14T08:26:20.358">
    <ac:txMkLst xmlns:ac="http://schemas.microsoft.com/office/drawing/2013/main/command">
      <pc:docMk xmlns:pc="http://schemas.microsoft.com/office/powerpoint/2013/main/command"/>
      <pc:sldMk xmlns:pc="http://schemas.microsoft.com/office/powerpoint/2013/main/command" cId="2392641983" sldId="266"/>
      <ac:graphicFrameMk id="24" creationId="{D2E2B012-498F-C711-A784-CAAEB9B5B3D1}"/>
      <ac:tblMk/>
      <ac:tcMk rowId="1376013717" colId="438820016"/>
      <ac:txMk cp="0" len="6">
        <ac:context len="12" hash="3058742432"/>
      </ac:txMk>
    </ac:txMkLst>
    <p188:pos x="442149" y="377235"/>
    <p188:replyLst>
      <p188:reply id="{8D9C5219-94FA-48B6-8CDA-5E83092DE6C7}" authorId="{24D5C740-B3A4-1631-39C6-A468EE8F68B4}" created="2024-10-14T08:51:20.386">
        <p188:txBody>
          <a:bodyPr/>
          <a:lstStyle/>
          <a:p>
            <a:r>
              <a:rPr lang="en-US"/>
              <a:t>Number of threats don't fit on a single page</a:t>
            </a:r>
          </a:p>
        </p188:txBody>
      </p188:reply>
    </p188:replyLst>
    <p188:txBody>
      <a:bodyPr/>
      <a:lstStyle/>
      <a:p>
        <a:r>
          <a:rPr lang="en-US"/>
          <a:t>What is this table doing over here?</a:t>
        </a:r>
      </a:p>
    </p188:txBody>
  </p188:cm>
  <p188:cm id="{1BED57DD-6E1B-3741-B4B9-73513F799C0E}" authorId="{A468CF8F-8E3C-F560-4547-F8293B00AA7B}" created="2024-10-14T08:27:15.977">
    <ac:txMkLst xmlns:ac="http://schemas.microsoft.com/office/drawing/2013/main/command">
      <pc:docMk xmlns:pc="http://schemas.microsoft.com/office/powerpoint/2013/main/command"/>
      <pc:sldMk xmlns:pc="http://schemas.microsoft.com/office/powerpoint/2013/main/command" cId="2392641983" sldId="266"/>
      <ac:graphicFrameMk id="60" creationId="{7DE81799-4F6E-AC25-ED39-934B2A4E2CB8}"/>
      <ac:tblMk/>
      <ac:tcMk rowId="1376013717" colId="4014670003"/>
      <ac:txMk cp="0" len="5">
        <ac:context len="12" hash="2499988815"/>
      </ac:txMk>
    </ac:txMkLst>
    <p188:pos x="892441" y="487048"/>
    <p188:txBody>
      <a:bodyPr/>
      <a:lstStyle/>
      <a:p>
        <a:r>
          <a:rPr lang="en-US"/>
          <a:t>The Asset is the data that we don’t want stolen, modified or encrypted. So in this case, the asset is the customer personal data being processed in Databricks.</a:t>
        </a:r>
      </a:p>
    </p188:txBody>
  </p188:cm>
  <p188:cm id="{3F5D2E75-580D-7A44-BC27-7E40744256E4}" authorId="{A468CF8F-8E3C-F560-4547-F8293B00AA7B}" created="2024-10-14T08:28:59.237">
    <ac:txMkLst xmlns:ac="http://schemas.microsoft.com/office/drawing/2013/main/command">
      <pc:docMk xmlns:pc="http://schemas.microsoft.com/office/powerpoint/2013/main/command"/>
      <pc:sldMk xmlns:pc="http://schemas.microsoft.com/office/powerpoint/2013/main/command" cId="2392641983" sldId="266"/>
      <ac:spMk id="10" creationId="{65BB5FCC-6C75-54AB-85C4-FB068EEC1C91}"/>
      <ac:txMk cp="0" len="6">
        <ac:context len="13" hash="1970425862"/>
      </ac:txMk>
    </ac:txMkLst>
    <p188:pos x="1418897" y="557048"/>
    <p188:txBody>
      <a:bodyPr/>
      <a:lstStyle/>
      <a:p>
        <a:r>
          <a:rPr lang="en-US"/>
          <a:t>Can you add some process steps to explain how the process works? I don’t think someone picking this up fresh would understand how it works. Take a look at my Service Desk Chatbot Threat Model.</a:t>
        </a:r>
      </a:p>
    </p188:txBody>
  </p188:cm>
  <p188:cm id="{1E737155-D824-B14F-84F7-A37E332441D7}" authorId="{A468CF8F-8E3C-F560-4547-F8293B00AA7B}" created="2024-10-14T08:30:21.052">
    <ac:txMkLst xmlns:ac="http://schemas.microsoft.com/office/drawing/2013/main/command">
      <pc:docMk xmlns:pc="http://schemas.microsoft.com/office/powerpoint/2013/main/command"/>
      <pc:sldMk xmlns:pc="http://schemas.microsoft.com/office/powerpoint/2013/main/command" cId="2392641983" sldId="266"/>
      <ac:spMk id="10" creationId="{65BB5FCC-6C75-54AB-85C4-FB068EEC1C91}"/>
      <ac:txMk cp="7" len="5">
        <ac:context len="13" hash="1970425862"/>
      </ac:txMk>
    </ac:txMkLst>
    <p188:pos x="2648607" y="557048"/>
    <p188:txBody>
      <a:bodyPr/>
      <a:lstStyle/>
      <a:p>
        <a:r>
          <a:rPr lang="en-US"/>
          <a:t>I would explain the process of the user obtaining the bearer token from the Databricks application and then using the token to download the data from the storage account.</a:t>
        </a:r>
      </a:p>
    </p188:txBody>
  </p188:cm>
  <p188:cm id="{D01F8A41-03FF-784A-B75A-9E4662B438BB}" authorId="{A468CF8F-8E3C-F560-4547-F8293B00AA7B}" created="2024-10-14T08:33:14.575">
    <ac:txMkLst xmlns:ac="http://schemas.microsoft.com/office/drawing/2013/main/command">
      <pc:docMk xmlns:pc="http://schemas.microsoft.com/office/powerpoint/2013/main/command"/>
      <pc:sldMk xmlns:pc="http://schemas.microsoft.com/office/powerpoint/2013/main/command" cId="2392641983" sldId="266"/>
      <ac:graphicFrameMk id="61" creationId="{AC206EFA-624C-4BBB-32A5-06B531288A3F}"/>
      <ac:tblMk/>
      <ac:tcMk rowId="2701305628" colId="4014670003"/>
      <ac:txMk cp="88">
        <ac:context len="94" hash="3288467822"/>
      </ac:txMk>
    </ac:txMkLst>
    <p188:replyLst>
      <p188:reply id="{415617EC-B705-4CFB-8D5A-5B0B1B476444}" authorId="{24D5C740-B3A4-1631-39C6-A468EE8F68B4}" created="2024-10-14T08:53:17.421">
        <p188:txBody>
          <a:bodyPr/>
          <a:lstStyle/>
          <a:p>
            <a:r>
              <a:rPr lang="en-US"/>
              <a:t>This was specifically a scenario where a user would misplace the credentials</a:t>
            </a:r>
          </a:p>
        </p188:txBody>
      </p188:reply>
    </p188:replyLst>
    <p188:txBody>
      <a:bodyPr/>
      <a:lstStyle/>
      <a:p>
        <a:r>
          <a:rPr lang="en-US"/>
          <a:t>This looks more like a statement rather than a threat. I’d remove this. Also, what does escape mean? Where could they be stored insecurely: by the user or Databricks?</a:t>
        </a:r>
      </a:p>
    </p188:txBody>
  </p188:cm>
  <p188:cm id="{F9220C96-AA58-1D4B-B923-2EF9FCB89825}" authorId="{A468CF8F-8E3C-F560-4547-F8293B00AA7B}" created="2024-10-14T08:35:27.725">
    <ac:txMkLst xmlns:ac="http://schemas.microsoft.com/office/drawing/2013/main/command">
      <pc:docMk xmlns:pc="http://schemas.microsoft.com/office/powerpoint/2013/main/command"/>
      <pc:sldMk xmlns:pc="http://schemas.microsoft.com/office/powerpoint/2013/main/command" cId="2392641983" sldId="266"/>
      <ac:spMk id="16" creationId="{6B5C6F8D-C6B0-5403-B47A-5506FFC2AB18}"/>
      <ac:txMk cp="0" len="4">
        <ac:context len="21" hash="2262064620"/>
      </ac:txMk>
    </ac:txMkLst>
    <p188:pos x="408328" y="419896"/>
    <p188:txBody>
      <a:bodyPr/>
      <a:lstStyle/>
      <a:p>
        <a:r>
          <a:rPr lang="en-US"/>
          <a:t>Is the Databricks application being accessed stored in the Databricks Azure subscription rather than the MHR one?</a:t>
        </a:r>
      </a:p>
    </p188:txBody>
  </p188:cm>
  <p188:cm id="{89405657-F6EF-E145-85DB-ADD6005C2C31}" authorId="{A468CF8F-8E3C-F560-4547-F8293B00AA7B}" created="2024-10-14T09:41:27.964">
    <ac:txMkLst xmlns:ac="http://schemas.microsoft.com/office/drawing/2013/main/command">
      <pc:docMk xmlns:pc="http://schemas.microsoft.com/office/powerpoint/2013/main/command"/>
      <pc:sldMk xmlns:pc="http://schemas.microsoft.com/office/powerpoint/2013/main/command" cId="2392641983" sldId="266"/>
      <ac:graphicFrameMk id="24" creationId="{D2E2B012-498F-C711-A784-CAAEB9B5B3D1}"/>
      <ac:tblMk/>
      <ac:tcMk rowId="3607986773" colId="4014670003"/>
      <ac:txMk cp="8">
        <ac:context len="80" hash="3806569282"/>
      </ac:txMk>
    </ac:txMkLst>
    <p188:pos x="1784222" y="4368132"/>
    <p188:txBody>
      <a:bodyPr/>
      <a:lstStyle/>
      <a:p>
        <a:r>
          <a:rPr lang="en-US"/>
          <a:t>This is a statement of a control. What I’d like to see here is the attack being done. Who is doing what to compromise security?</a:t>
        </a:r>
      </a:p>
    </p188:txBody>
  </p188:cm>
</p188:cmLst>
</file>

<file path=ppt/comments/modernComment_10C_196E2437.xml><?xml version="1.0" encoding="utf-8"?>
<p188:cmLst xmlns:a="http://schemas.openxmlformats.org/drawingml/2006/main" xmlns:r="http://schemas.openxmlformats.org/officeDocument/2006/relationships" xmlns:p188="http://schemas.microsoft.com/office/powerpoint/2018/8/main">
  <p188:cm id="{9469152E-FBE4-455E-8F51-B3EC3C6B0427}" authorId="{75E3F081-D263-0A36-E80C-388ED687E18E}" created="2024-10-04T17:08:49.840">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2709825650" colId="3088374978"/>
      <ac:txMk cp="53">
        <ac:context len="111" hash="1350361200"/>
      </ac:txMk>
    </ac:txMkLst>
    <p188:pos x="9094614" y="4059226"/>
    <p188:txBody>
      <a:bodyPr/>
      <a:lstStyle/>
      <a:p>
        <a:r>
          <a:rPr lang="en-GB"/>
          <a:t>This appears to be a duplicate of the above control</a:t>
        </a:r>
      </a:p>
    </p188:txBody>
  </p188:cm>
  <p188:cm id="{62AF3A2F-A3F8-4D92-A4C1-593F2E23214B}" authorId="{75E3F081-D263-0A36-E80C-388ED687E18E}" created="2024-10-04T17:17:01.335">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6612167" colId="3088374978"/>
      <ac:txMk cp="30">
        <ac:context len="31" hash="2679114698"/>
      </ac:txMk>
    </ac:txMkLst>
    <p188:pos x="9056113" y="8496473"/>
    <p188:txBody>
      <a:bodyPr/>
      <a:lstStyle/>
      <a:p>
        <a:r>
          <a:rPr lang="en-GB"/>
          <a:t>This isn’t really a control and whilst I see what it is pointing at, in the context of what they are actually selling in terms of this external access shenanigans, we can’t really partition the table(s) in any way other than what the customer has purchased.
If the threat is something like accidently granting access to the data of other customers due to misconfigured or excessive permissions, the control has to be something that a) minimises the chances of such accidents and b) audits / monitors access and permissions. </a:t>
        </a:r>
      </a:p>
    </p188:txBody>
  </p188:cm>
  <p188:cm id="{216EFF4D-58E6-444F-A3F2-F32AC9CA300F}" authorId="{75E3F081-D263-0A36-E80C-388ED687E18E}" created="2024-10-04T17:20:48.823">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127002736" colId="3088374978"/>
      <ac:txMk cp="30">
        <ac:context len="112" hash="4066531743"/>
      </ac:txMk>
    </ac:txMkLst>
    <p188:pos x="9094614" y="1094645"/>
    <p188:txBody>
      <a:bodyPr/>
      <a:lstStyle/>
      <a:p>
        <a:r>
          <a:rPr lang="en-GB"/>
          <a:t>Actually… This is a remediation and not a control. 
Remediation is what you do when something is wrong, a control is something you do to stop it happening in the first place.
The threat is difficult, since if the credential file does escape somehow, it won’t be something we can control at all. 
The only controls I can see for this are around token expiry, and maybe monitoring / logging / auditing. 
</a:t>
        </a:r>
      </a:p>
    </p188:txBody>
  </p188:cm>
  <p188:cm id="{BF6670AC-DBFC-41E6-9830-845DDD497D62}" authorId="{75E3F081-D263-0A36-E80C-388ED687E18E}" created="2024-10-04T17:22:19.450">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1345457088" colId="3088374978"/>
      <ac:txMk cp="0">
        <ac:context len="67" hash="3235339512"/>
      </ac:txMk>
    </ac:txMkLst>
    <p188:pos x="9056113" y="12019319"/>
    <p188:txBody>
      <a:bodyPr/>
      <a:lstStyle/>
      <a:p>
        <a:r>
          <a:rPr lang="en-GB"/>
          <a:t>In many respects, this is a duplicate of T01, since what is in the credential file but a Bearer Token (and a URL).</a:t>
        </a:r>
      </a:p>
    </p188:txBody>
  </p188:cm>
  <p188:cm id="{E7403E51-D023-49CB-A940-E7480E492425}" authorId="{75E3F081-D263-0A36-E80C-388ED687E18E}" created="2024-10-04T17:22:56.006">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1345457088" colId="3088374978"/>
      <ac:txMk cp="0">
        <ac:context len="67" hash="3235339512"/>
      </ac:txMk>
    </ac:txMkLst>
    <p188:pos x="9056113" y="12019319"/>
    <p188:txBody>
      <a:bodyPr/>
      <a:lstStyle/>
      <a:p>
        <a:r>
          <a:rPr lang="en-GB"/>
          <a:t>I *hate* this commenting system. Why does Microsoft balls everything up?</a:t>
        </a:r>
      </a:p>
    </p188:txBody>
  </p188:cm>
  <p188:cm id="{6EA72569-6347-4857-8151-DD8C3BC62A05}" authorId="{75E3F081-D263-0A36-E80C-388ED687E18E}" created="2024-10-04T17:25:26.138">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1092792692" colId="3088374978"/>
      <ac:txMk cp="104">
        <ac:context len="105" hash="2585318887"/>
      </ac:txMk>
    </ac:txMkLst>
    <p188:pos x="9094614" y="15128279"/>
    <p188:txBody>
      <a:bodyPr/>
      <a:lstStyle/>
      <a:p>
        <a:r>
          <a:rPr lang="en-GB"/>
          <a:t>What is the control for this threat?
Confirmation that the customer uses static or dynamic IP perhaps as part of the onboarding process? I mean, MHR could build an IP address change notifier, but that is a whole another ball game.</a:t>
        </a:r>
      </a:p>
    </p188:txBody>
  </p188:cm>
  <p188:cm id="{D049AAC1-2A32-482A-A824-2864922CC067}" authorId="{75E3F081-D263-0A36-E80C-388ED687E18E}" created="2024-10-04T17:27:25.804">
    <pc:sldMkLst xmlns:pc="http://schemas.microsoft.com/office/powerpoint/2013/main/command">
      <pc:docMk/>
      <pc:sldMk cId="426648631" sldId="268"/>
    </pc:sldMkLst>
    <p188:txBody>
      <a:bodyPr/>
      <a:lstStyle/>
      <a:p>
        <a:r>
          <a:rPr lang="en-GB"/>
          <a:t>The only other thing I can say here is make sure that these are not direct copy and pastes from the Databricks / Azure / Spark website. Some of this reads like marketing copy…
Anyway. Needs some tuning, but good work for what is an annoyingly tricky TM.</a:t>
        </a:r>
      </a:p>
    </p188:txBody>
  </p188:cm>
  <p188:cm id="{9884168D-4DA4-DB45-8E21-65A2C9DB1076}" authorId="{A468CF8F-8E3C-F560-4547-F8293B00AA7B}" created="2024-10-14T08:30:46.592">
    <ac:txMkLst xmlns:ac="http://schemas.microsoft.com/office/drawing/2013/main/command">
      <pc:docMk xmlns:pc="http://schemas.microsoft.com/office/powerpoint/2013/main/command"/>
      <pc:sldMk xmlns:pc="http://schemas.microsoft.com/office/powerpoint/2013/main/command" cId="426648631" sldId="268"/>
      <ac:spMk id="9" creationId="{3A860FDD-F1C5-4AD8-2660-6CE3151E0C87}"/>
      <ac:txMk cp="0" len="10">
        <ac:context len="20" hash="2265062190"/>
      </ac:txMk>
    </ac:txMkLst>
    <p188:pos x="2060028" y="557048"/>
    <p188:txBody>
      <a:bodyPr/>
      <a:lstStyle/>
      <a:p>
        <a:r>
          <a:rPr lang="en-US"/>
          <a:t>This table goes off the page so could not be printed. Could you put over two pages please?
Can you copy the table from my Service Desk Threat Model.</a:t>
        </a:r>
      </a:p>
    </p188:txBody>
  </p188:cm>
  <p188:cm id="{BEE147A9-449B-E044-944F-34F2E473A82A}" authorId="{A468CF8F-8E3C-F560-4547-F8293B00AA7B}" created="2024-10-14T09:41:56.080">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4114834743" colId="2138507291"/>
      <ac:txMk cp="0" len="21">
        <ac:context len="22" hash="2857690424"/>
      </ac:txMk>
    </ac:txMkLst>
    <p188:pos x="10247212" y="421541"/>
    <p188:txBody>
      <a:bodyPr/>
      <a:lstStyle/>
      <a:p>
        <a:r>
          <a:rPr lang="en-US"/>
          <a:t>This should be a conclusion if the expected control is in place or not?</a:t>
        </a:r>
      </a:p>
    </p188:txBody>
  </p188:cm>
  <p188:cm id="{845BD6E1-22AA-824F-8D30-D2B84BE61D59}" authorId="{A468CF8F-8E3C-F560-4547-F8293B00AA7B}" created="2024-10-14T09:42:21.575">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4114834743" colId="182835484"/>
      <ac:txMk cp="0" len="17">
        <ac:context len="18" hash="2205088330"/>
      </ac:txMk>
    </ac:txMkLst>
    <p188:pos x="11865805" y="421541"/>
    <p188:txBody>
      <a:bodyPr/>
      <a:lstStyle/>
      <a:p>
        <a:r>
          <a:rPr lang="en-US"/>
          <a:t>This should be a conclusion as to weather the Threat is Mitigated.</a:t>
        </a:r>
      </a:p>
    </p188:txBody>
  </p188:cm>
  <p188:cm id="{3EC1808A-7989-CE46-8C83-BE947D356DC9}" authorId="{A468CF8F-8E3C-F560-4547-F8293B00AA7B}" created="2024-10-14T09:44:12.007">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127002736" colId="3088374978"/>
      <ac:txMk cp="111">
        <ac:context len="112" hash="4066531743"/>
      </ac:txMk>
    </ac:txMkLst>
    <p188:pos x="8534025" y="1346451"/>
    <p188:txBody>
      <a:bodyPr/>
      <a:lstStyle/>
      <a:p>
        <a:r>
          <a:rPr lang="en-US"/>
          <a:t>The control should be a sentence that describes who does what, when and why.</a:t>
        </a:r>
      </a:p>
    </p188:txBody>
  </p188:cm>
  <p188:cm id="{55538C65-2630-EE42-9353-C07ECD89A0D5}" authorId="{A468CF8F-8E3C-F560-4547-F8293B00AA7B}" created="2024-10-14T09:45:11.114">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127002736" colId="3500971557"/>
      <ac:txMk cp="0" len="57">
        <ac:context len="58" hash="1795092886"/>
      </ac:txMk>
    </ac:txMkLst>
    <p188:pos x="4319377" y="1346451"/>
    <p188:txBody>
      <a:bodyPr/>
      <a:lstStyle/>
      <a:p>
        <a:r>
          <a:rPr lang="en-US"/>
          <a:t>The Threat should be written as which actor does what attack to achieve what objective.</a:t>
        </a:r>
      </a:p>
    </p188:txBody>
  </p188:cm>
  <p188:cm id="{2CFD5990-36B2-134A-B36B-7C903D1C33D6}" authorId="{A468CF8F-8E3C-F560-4547-F8293B00AA7B}" created="2024-10-14T09:45:51.662">
    <ac:txMkLst xmlns:ac="http://schemas.microsoft.com/office/drawing/2013/main/command">
      <pc:docMk xmlns:pc="http://schemas.microsoft.com/office/powerpoint/2013/main/command"/>
      <pc:sldMk xmlns:pc="http://schemas.microsoft.com/office/powerpoint/2013/main/command" cId="426648631" sldId="268"/>
      <ac:spMk id="9" creationId="{3A860FDD-F1C5-4AD8-2660-6CE3151E0C87}"/>
      <ac:txMk cp="0" len="10">
        <ac:context len="20" hash="2265062190"/>
      </ac:txMk>
    </ac:txMkLst>
    <p188:pos x="2060028" y="557048"/>
    <p188:txBody>
      <a:bodyPr/>
      <a:lstStyle/>
      <a:p>
        <a:r>
          <a:rPr lang="en-US"/>
          <a:t>Can you look at my Service Desk Chat Threat model to see who to write and format this table.</a:t>
        </a:r>
      </a:p>
    </p188:txBody>
  </p188:cm>
  <p188:cm id="{6AE4723C-F130-7142-8E56-19A7AB9BFD16}" authorId="{A468CF8F-8E3C-F560-4547-F8293B00AA7B}" created="2024-10-14T09:47:13.119">
    <ac:txMkLst xmlns:ac="http://schemas.microsoft.com/office/drawing/2013/main/command">
      <pc:docMk xmlns:pc="http://schemas.microsoft.com/office/powerpoint/2013/main/command"/>
      <pc:sldMk xmlns:pc="http://schemas.microsoft.com/office/powerpoint/2013/main/command" cId="426648631" sldId="268"/>
      <ac:graphicFrameMk id="11" creationId="{FB3608FB-A16F-1C0A-2FC9-5862CFB7603A}"/>
      <ac:tblMk/>
      <ac:tcMk rowId="1345457088" colId="182835484"/>
      <ac:txMk cp="0">
        <ac:context len="1" hash="13"/>
      </ac:txMk>
    </ac:txMkLst>
    <p188:pos x="11991929" y="6832851"/>
    <p188:txBody>
      <a:bodyPr/>
      <a:lstStyle/>
      <a:p>
        <a:r>
          <a:rPr lang="en-US"/>
          <a:t>This looks like notes. The control should go in the control column and this column should be the conclusion on if the threat is mitigated.</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8/10/relationships/comments" Target="../comments/modernComment_106_2C4DF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9_FBF798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microsoft.com/office/2018/10/relationships/comments" Target="../comments/modernComment_10A_8E9CD1BF.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microsoft.com/office/2018/10/relationships/comments" Target="../comments/modernComment_10C_196E243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a:p>
          <a:p>
            <a:pPr marL="90170"/>
            <a:endParaRPr lang="en-US" sz="3600" b="1"/>
          </a:p>
          <a:p>
            <a:pPr marL="90170">
              <a:spcAft>
                <a:spcPts val="1200"/>
              </a:spcAft>
            </a:pPr>
            <a:r>
              <a:rPr lang="en-US" sz="4000" b="1"/>
              <a:t>Cyber Security Threat Model</a:t>
            </a:r>
          </a:p>
          <a:p>
            <a:pPr marL="90170"/>
            <a:r>
              <a:rPr lang="en-US" sz="2400">
                <a:solidFill>
                  <a:srgbClr val="C00000"/>
                </a:solidFill>
              </a:rPr>
              <a:t>Data Explorer – Open Delta</a:t>
            </a:r>
          </a:p>
          <a:p>
            <a:pPr marL="90170"/>
            <a:endParaRPr lang="en-US" sz="2400" b="1"/>
          </a:p>
          <a:p>
            <a:pPr marL="90170"/>
            <a:r>
              <a:rPr lang="en-US" sz="1400"/>
              <a:t>October 2024</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90488"/>
            <a:r>
              <a:rPr lang="en-US" sz="3200" b="1"/>
              <a:t>Executive Summary</a:t>
            </a:r>
          </a:p>
        </p:txBody>
      </p:sp>
      <p:sp>
        <p:nvSpPr>
          <p:cNvPr id="16" name="Rectangle 15">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7938">
              <a:tabLst>
                <a:tab pos="11955463" algn="r"/>
              </a:tabLst>
            </a:pPr>
            <a:r>
              <a:rPr lang="en-US" sz="800">
                <a:solidFill>
                  <a:schemeClr val="tx1"/>
                </a:solidFill>
              </a:rPr>
              <a:t>Cyber Security Threat Model	Sensitive</a:t>
            </a:r>
          </a:p>
        </p:txBody>
      </p:sp>
      <p:sp>
        <p:nvSpPr>
          <p:cNvPr id="17" name="Rectangle 16">
            <a:extLst>
              <a:ext uri="{FF2B5EF4-FFF2-40B4-BE49-F238E27FC236}">
                <a16:creationId xmlns:a16="http://schemas.microsoft.com/office/drawing/2014/main" id="{C1A2F43A-9091-F8BC-E527-272C6AF25A46}"/>
              </a:ext>
            </a:extLst>
          </p:cNvPr>
          <p:cNvSpPr/>
          <p:nvPr/>
        </p:nvSpPr>
        <p:spPr>
          <a:xfrm>
            <a:off x="3017520" y="1023458"/>
            <a:ext cx="8981531"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82245">
              <a:spcBef>
                <a:spcPts val="900"/>
              </a:spcBef>
              <a:spcAft>
                <a:spcPts val="900"/>
              </a:spcAft>
            </a:pPr>
            <a:r>
              <a:rPr lang="en-US" sz="1200">
                <a:solidFill>
                  <a:schemeClr val="tx1"/>
                </a:solidFill>
              </a:rPr>
              <a:t>The system is internet facing, is using new technology, the inherent risk is considered </a:t>
            </a:r>
            <a:r>
              <a:rPr lang="en-US" sz="1200" b="1">
                <a:solidFill>
                  <a:schemeClr val="tx1"/>
                </a:solidFill>
              </a:rPr>
              <a:t>Critical </a:t>
            </a:r>
            <a:r>
              <a:rPr lang="en-US" sz="1200">
                <a:solidFill>
                  <a:schemeClr val="tx1"/>
                </a:solidFill>
              </a:rPr>
              <a:t>as the highest classification of data that it processes is highly sensitive.</a:t>
            </a:r>
            <a:endParaRPr lang="en-US" sz="1200" b="1">
              <a:solidFill>
                <a:schemeClr val="tx1"/>
              </a:solidFill>
            </a:endParaRPr>
          </a:p>
        </p:txBody>
      </p:sp>
      <p:sp>
        <p:nvSpPr>
          <p:cNvPr id="18" name="Rectangle 17">
            <a:extLst>
              <a:ext uri="{FF2B5EF4-FFF2-40B4-BE49-F238E27FC236}">
                <a16:creationId xmlns:a16="http://schemas.microsoft.com/office/drawing/2014/main" id="{FB61AA2E-1935-E1B2-0C4F-A4E03736C237}"/>
              </a:ext>
            </a:extLst>
          </p:cNvPr>
          <p:cNvSpPr/>
          <p:nvPr/>
        </p:nvSpPr>
        <p:spPr>
          <a:xfrm>
            <a:off x="3017520" y="2882870"/>
            <a:ext cx="8981531"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82563">
              <a:spcBef>
                <a:spcPts val="900"/>
              </a:spcBef>
              <a:spcAft>
                <a:spcPts val="900"/>
              </a:spcAft>
            </a:pPr>
            <a:r>
              <a:rPr lang="en-US" sz="1200">
                <a:solidFill>
                  <a:schemeClr val="tx1"/>
                </a:solidFill>
              </a:rPr>
              <a:t>The system design includes all expected controls to mitigated the key threats identified.</a:t>
            </a:r>
          </a:p>
        </p:txBody>
      </p:sp>
      <p:sp>
        <p:nvSpPr>
          <p:cNvPr id="19" name="Rectangle 18">
            <a:extLst>
              <a:ext uri="{FF2B5EF4-FFF2-40B4-BE49-F238E27FC236}">
                <a16:creationId xmlns:a16="http://schemas.microsoft.com/office/drawing/2014/main" id="{70C0A216-D7AB-093A-C59B-82FE2883F5B4}"/>
              </a:ext>
            </a:extLst>
          </p:cNvPr>
          <p:cNvSpPr/>
          <p:nvPr/>
        </p:nvSpPr>
        <p:spPr>
          <a:xfrm>
            <a:off x="3017520" y="4742282"/>
            <a:ext cx="8981531"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82563">
              <a:spcBef>
                <a:spcPts val="900"/>
              </a:spcBef>
              <a:spcAft>
                <a:spcPts val="900"/>
              </a:spcAft>
            </a:pPr>
            <a:r>
              <a:rPr lang="en-US" sz="1200">
                <a:solidFill>
                  <a:schemeClr val="tx1"/>
                </a:solidFill>
              </a:rPr>
              <a:t>The system design is considered sufficiently secure without the need for any additional controls. This system can proceed to the build stage.</a:t>
            </a:r>
          </a:p>
          <a:p>
            <a:pPr marL="182563">
              <a:spcBef>
                <a:spcPts val="900"/>
              </a:spcBef>
              <a:spcAft>
                <a:spcPts val="900"/>
              </a:spcAft>
            </a:pPr>
            <a:r>
              <a:rPr lang="en-US" sz="1200">
                <a:solidFill>
                  <a:schemeClr val="tx1"/>
                </a:solidFill>
              </a:rPr>
              <a:t>Due to the new technology, bespoke security and internet accessibility, a Secure Design Review and Penetration Test must be undertaken on the system before go live.</a:t>
            </a:r>
          </a:p>
        </p:txBody>
      </p:sp>
      <p:sp>
        <p:nvSpPr>
          <p:cNvPr id="20" name="Rectangle 19">
            <a:extLst>
              <a:ext uri="{FF2B5EF4-FFF2-40B4-BE49-F238E27FC236}">
                <a16:creationId xmlns:a16="http://schemas.microsoft.com/office/drawing/2014/main" id="{BBC55F23-17D3-02E0-F9F0-B1A06B896FBC}"/>
              </a:ext>
            </a:extLst>
          </p:cNvPr>
          <p:cNvSpPr/>
          <p:nvPr/>
        </p:nvSpPr>
        <p:spPr>
          <a:xfrm>
            <a:off x="192949" y="1023458"/>
            <a:ext cx="2701254"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Inherent Risk</a:t>
            </a:r>
          </a:p>
        </p:txBody>
      </p:sp>
      <p:sp>
        <p:nvSpPr>
          <p:cNvPr id="21" name="Rectangle 20">
            <a:extLst>
              <a:ext uri="{FF2B5EF4-FFF2-40B4-BE49-F238E27FC236}">
                <a16:creationId xmlns:a16="http://schemas.microsoft.com/office/drawing/2014/main" id="{B7EB9C72-2CDD-4B58-C11B-064B37717A03}"/>
              </a:ext>
            </a:extLst>
          </p:cNvPr>
          <p:cNvSpPr/>
          <p:nvPr/>
        </p:nvSpPr>
        <p:spPr>
          <a:xfrm>
            <a:off x="192949" y="2882870"/>
            <a:ext cx="2701254"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Control Design</a:t>
            </a:r>
          </a:p>
        </p:txBody>
      </p:sp>
      <p:sp>
        <p:nvSpPr>
          <p:cNvPr id="22" name="Rectangle 21">
            <a:extLst>
              <a:ext uri="{FF2B5EF4-FFF2-40B4-BE49-F238E27FC236}">
                <a16:creationId xmlns:a16="http://schemas.microsoft.com/office/drawing/2014/main" id="{22E46C8E-55C0-D00E-4827-85E270F21BEA}"/>
              </a:ext>
            </a:extLst>
          </p:cNvPr>
          <p:cNvSpPr/>
          <p:nvPr/>
        </p:nvSpPr>
        <p:spPr>
          <a:xfrm>
            <a:off x="192949" y="4742282"/>
            <a:ext cx="2701254" cy="175918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a:solidFill>
                  <a:schemeClr val="tx1"/>
                </a:solidFill>
              </a:rPr>
              <a:t>Conclusion</a:t>
            </a:r>
          </a:p>
        </p:txBody>
      </p:sp>
      <p:sp>
        <p:nvSpPr>
          <p:cNvPr id="23" name="Rectangle 22">
            <a:extLst>
              <a:ext uri="{FF2B5EF4-FFF2-40B4-BE49-F238E27FC236}">
                <a16:creationId xmlns:a16="http://schemas.microsoft.com/office/drawing/2014/main" id="{87803F0C-149D-B73E-6A20-02B1A6C09299}"/>
              </a:ext>
            </a:extLst>
          </p:cNvPr>
          <p:cNvSpPr/>
          <p:nvPr/>
        </p:nvSpPr>
        <p:spPr>
          <a:xfrm>
            <a:off x="429766" y="1352555"/>
            <a:ext cx="2304289" cy="122215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a:t>CRITICAL</a:t>
            </a:r>
          </a:p>
        </p:txBody>
      </p:sp>
      <p:sp>
        <p:nvSpPr>
          <p:cNvPr id="24" name="Rectangle 23">
            <a:extLst>
              <a:ext uri="{FF2B5EF4-FFF2-40B4-BE49-F238E27FC236}">
                <a16:creationId xmlns:a16="http://schemas.microsoft.com/office/drawing/2014/main" id="{68723681-21F3-32AB-090F-4AA766891F8E}"/>
              </a:ext>
            </a:extLst>
          </p:cNvPr>
          <p:cNvSpPr/>
          <p:nvPr/>
        </p:nvSpPr>
        <p:spPr>
          <a:xfrm>
            <a:off x="429766" y="3270309"/>
            <a:ext cx="2304289" cy="1222157"/>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a:t>SUFFICIENT</a:t>
            </a:r>
          </a:p>
        </p:txBody>
      </p:sp>
      <p:sp>
        <p:nvSpPr>
          <p:cNvPr id="25" name="Rectangle 24">
            <a:extLst>
              <a:ext uri="{FF2B5EF4-FFF2-40B4-BE49-F238E27FC236}">
                <a16:creationId xmlns:a16="http://schemas.microsoft.com/office/drawing/2014/main" id="{A6CAE859-0F6B-3E01-0E2E-630AF61AAFCC}"/>
              </a:ext>
            </a:extLst>
          </p:cNvPr>
          <p:cNvSpPr/>
          <p:nvPr/>
        </p:nvSpPr>
        <p:spPr>
          <a:xfrm>
            <a:off x="429765" y="5095195"/>
            <a:ext cx="2304289" cy="1222157"/>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600" b="1"/>
              <a:t>PROCEED</a:t>
            </a:r>
          </a:p>
          <a:p>
            <a:pPr algn="ctr"/>
            <a:r>
              <a:rPr lang="en-US" sz="1600" b="1"/>
              <a:t>TO BUILD</a:t>
            </a:r>
          </a:p>
        </p:txBody>
      </p:sp>
    </p:spTree>
    <p:extLst>
      <p:ext uri="{BB962C8B-B14F-4D97-AF65-F5344CB8AC3E}">
        <p14:creationId xmlns:p14="http://schemas.microsoft.com/office/powerpoint/2010/main" val="1627914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Modelling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6" name="Rectangle 5">
            <a:extLst>
              <a:ext uri="{FF2B5EF4-FFF2-40B4-BE49-F238E27FC236}">
                <a16:creationId xmlns:a16="http://schemas.microsoft.com/office/drawing/2014/main" id="{9A237866-E6DB-DDA3-DC9B-F8C7DF5CEE6E}"/>
              </a:ext>
            </a:extLst>
          </p:cNvPr>
          <p:cNvSpPr/>
          <p:nvPr/>
        </p:nvSpPr>
        <p:spPr>
          <a:xfrm>
            <a:off x="3704576" y="3460674"/>
            <a:ext cx="8294475"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ea typeface="+mn-lt"/>
                <a:cs typeface="+mn-lt"/>
              </a:rPr>
              <a:t>The data being shared is likely </a:t>
            </a:r>
            <a:r>
              <a:rPr lang="en-US" sz="1000" b="1">
                <a:solidFill>
                  <a:schemeClr val="tx1"/>
                </a:solidFill>
                <a:ea typeface="+mn-lt"/>
                <a:cs typeface="+mn-lt"/>
              </a:rPr>
              <a:t>confidential</a:t>
            </a:r>
            <a:r>
              <a:rPr lang="en-US" sz="1000">
                <a:solidFill>
                  <a:schemeClr val="tx1"/>
                </a:solidFill>
                <a:ea typeface="+mn-lt"/>
                <a:cs typeface="+mn-lt"/>
              </a:rPr>
              <a:t> or </a:t>
            </a:r>
            <a:r>
              <a:rPr lang="en-US" sz="1000" b="1">
                <a:solidFill>
                  <a:schemeClr val="tx1"/>
                </a:solidFill>
                <a:ea typeface="+mn-lt"/>
                <a:cs typeface="+mn-lt"/>
              </a:rPr>
              <a:t>restricted</a:t>
            </a:r>
            <a:r>
              <a:rPr lang="en-US" sz="1000">
                <a:solidFill>
                  <a:schemeClr val="tx1"/>
                </a:solidFill>
                <a:ea typeface="+mn-lt"/>
                <a:cs typeface="+mn-lt"/>
              </a:rPr>
              <a:t> as it involves customer-specific production reporting schemas with row-level filtering for multi-tenant customers.</a:t>
            </a:r>
            <a:endParaRPr lang="en-US"/>
          </a:p>
        </p:txBody>
      </p:sp>
      <p:sp>
        <p:nvSpPr>
          <p:cNvPr id="7" name="Rectangle 6">
            <a:extLst>
              <a:ext uri="{FF2B5EF4-FFF2-40B4-BE49-F238E27FC236}">
                <a16:creationId xmlns:a16="http://schemas.microsoft.com/office/drawing/2014/main" id="{0894C1B6-6FAA-4CE2-AF7E-4D578A3CCA05}"/>
              </a:ext>
            </a:extLst>
          </p:cNvPr>
          <p:cNvSpPr/>
          <p:nvPr/>
        </p:nvSpPr>
        <p:spPr>
          <a:xfrm>
            <a:off x="192949" y="3460674"/>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Data Classification</a:t>
            </a:r>
          </a:p>
        </p:txBody>
      </p:sp>
      <p:grpSp>
        <p:nvGrpSpPr>
          <p:cNvPr id="47" name="Group 46">
            <a:extLst>
              <a:ext uri="{FF2B5EF4-FFF2-40B4-BE49-F238E27FC236}">
                <a16:creationId xmlns:a16="http://schemas.microsoft.com/office/drawing/2014/main" id="{20FE9EED-4699-66DF-E05E-ABC87BEAFE95}"/>
              </a:ext>
            </a:extLst>
          </p:cNvPr>
          <p:cNvGrpSpPr/>
          <p:nvPr/>
        </p:nvGrpSpPr>
        <p:grpSpPr>
          <a:xfrm>
            <a:off x="192949" y="1467907"/>
            <a:ext cx="11806102" cy="1481618"/>
            <a:chOff x="192949" y="1467907"/>
            <a:chExt cx="11806102" cy="1913140"/>
          </a:xfrm>
        </p:grpSpPr>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100">
                  <a:solidFill>
                    <a:schemeClr val="tx1"/>
                  </a:solidFill>
                  <a:latin typeface="Arial"/>
                  <a:cs typeface="Arial"/>
                </a:rPr>
                <a:t>Data Explorer – Open Delta</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 name="Rectangle 3">
              <a:extLst>
                <a:ext uri="{FF2B5EF4-FFF2-40B4-BE49-F238E27FC236}">
                  <a16:creationId xmlns:a16="http://schemas.microsoft.com/office/drawing/2014/main" id="{70168506-CA4E-A455-B915-6FAA7E52AAB1}"/>
                </a:ext>
              </a:extLst>
            </p:cNvPr>
            <p:cNvSpPr/>
            <p:nvPr/>
          </p:nvSpPr>
          <p:spPr>
            <a:xfrm>
              <a:off x="2331720" y="1894627"/>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100">
                  <a:solidFill>
                    <a:schemeClr val="tx1"/>
                  </a:solidFill>
                  <a:latin typeface="Arial"/>
                  <a:cs typeface="Arial"/>
                </a:rPr>
                <a:t>Open Delta sharing allows the sharing of data with a 3</a:t>
              </a:r>
              <a:r>
                <a:rPr lang="en-US" sz="1100" baseline="30000">
                  <a:solidFill>
                    <a:schemeClr val="tx1"/>
                  </a:solidFill>
                  <a:latin typeface="Arial"/>
                  <a:cs typeface="Arial"/>
                </a:rPr>
                <a:t>rd</a:t>
              </a:r>
              <a:r>
                <a:rPr lang="en-US" sz="1100">
                  <a:solidFill>
                    <a:schemeClr val="tx1"/>
                  </a:solidFill>
                  <a:latin typeface="Arial"/>
                  <a:cs typeface="Arial"/>
                </a:rPr>
                <a:t> party.</a:t>
              </a:r>
              <a:endParaRPr lang="en-US">
                <a:solidFill>
                  <a:schemeClr val="tx1"/>
                </a:solidFill>
              </a:endParaRPr>
            </a:p>
          </p:txBody>
        </p:sp>
        <p:sp>
          <p:nvSpPr>
            <p:cNvPr id="5" name="Rectangle 4">
              <a:extLst>
                <a:ext uri="{FF2B5EF4-FFF2-40B4-BE49-F238E27FC236}">
                  <a16:creationId xmlns:a16="http://schemas.microsoft.com/office/drawing/2014/main" id="{540418D0-3911-FE1B-2E01-AC55E26FDE16}"/>
                </a:ext>
              </a:extLst>
            </p:cNvPr>
            <p:cNvSpPr/>
            <p:nvPr/>
          </p:nvSpPr>
          <p:spPr>
            <a:xfrm>
              <a:off x="192949" y="1894627"/>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Purpose</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2320676"/>
              <a:ext cx="9667331" cy="106037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r>
                <a:rPr lang="en-US" sz="1100">
                  <a:solidFill>
                    <a:schemeClr val="tx1"/>
                  </a:solidFill>
                  <a:latin typeface="Arial"/>
                  <a:ea typeface="+mn-lt"/>
                  <a:cs typeface="Arial"/>
                </a:rPr>
                <a:t>The Open Delta solution is a feature that can be turned on in Databricks to allow sharing of data with third parties, whether they use Databricks or not. It uses a protocol to make data available over HTTPS. This solution is particularly useful for enabling access to People First customer data from various tools, including </a:t>
              </a:r>
              <a:r>
                <a:rPr lang="en-US" sz="1100" err="1">
                  <a:solidFill>
                    <a:schemeClr val="tx1"/>
                  </a:solidFill>
                  <a:latin typeface="Arial"/>
                  <a:ea typeface="+mn-lt"/>
                  <a:cs typeface="Arial"/>
                </a:rPr>
                <a:t>PowerBI</a:t>
              </a:r>
              <a:r>
                <a:rPr lang="en-US" sz="1100">
                  <a:solidFill>
                    <a:schemeClr val="tx1"/>
                  </a:solidFill>
                  <a:latin typeface="Arial"/>
                  <a:ea typeface="+mn-lt"/>
                  <a:cs typeface="Arial"/>
                </a:rPr>
                <a:t>.</a:t>
              </a:r>
              <a:endParaRPr lang="en-US" err="1">
                <a:solidFill>
                  <a:schemeClr val="tx1"/>
                </a:solidFill>
              </a:endParaRPr>
            </a:p>
            <a:p>
              <a:pPr marL="7620"/>
              <a:endParaRPr lang="en-US" sz="1100">
                <a:solidFill>
                  <a:schemeClr val="tx1"/>
                </a:solidFill>
                <a:latin typeface="Arial"/>
                <a:cs typeface="Arial"/>
              </a:endParaRPr>
            </a:p>
            <a:p>
              <a:pPr marL="7620">
                <a:spcBef>
                  <a:spcPts val="900"/>
                </a:spcBef>
                <a:spcAft>
                  <a:spcPts val="900"/>
                </a:spcAft>
              </a:pPr>
              <a:endParaRPr lang="en-US" sz="100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2320677"/>
              <a:ext cx="2029043" cy="106037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System Summary</a:t>
              </a:r>
            </a:p>
          </p:txBody>
        </p:sp>
      </p:gr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System Details</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5170730"/>
            <a:ext cx="11806102" cy="34814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Exercise Details</a:t>
            </a:r>
          </a:p>
        </p:txBody>
      </p:sp>
      <p:grpSp>
        <p:nvGrpSpPr>
          <p:cNvPr id="48" name="Group 47">
            <a:extLst>
              <a:ext uri="{FF2B5EF4-FFF2-40B4-BE49-F238E27FC236}">
                <a16:creationId xmlns:a16="http://schemas.microsoft.com/office/drawing/2014/main" id="{6C4DA21F-8AE5-D88B-03CE-B474F84BFD26}"/>
              </a:ext>
            </a:extLst>
          </p:cNvPr>
          <p:cNvGrpSpPr/>
          <p:nvPr/>
        </p:nvGrpSpPr>
        <p:grpSpPr>
          <a:xfrm>
            <a:off x="192949" y="5597450"/>
            <a:ext cx="11806102" cy="774862"/>
            <a:chOff x="192949" y="5310399"/>
            <a:chExt cx="11806102" cy="1200242"/>
          </a:xfrm>
        </p:grpSpPr>
        <p:sp>
          <p:nvSpPr>
            <p:cNvPr id="20" name="Rectangle 19">
              <a:extLst>
                <a:ext uri="{FF2B5EF4-FFF2-40B4-BE49-F238E27FC236}">
                  <a16:creationId xmlns:a16="http://schemas.microsoft.com/office/drawing/2014/main" id="{7F1F38FE-7C82-F29A-E7C0-85BAB80CE8AF}"/>
                </a:ext>
              </a:extLst>
            </p:cNvPr>
            <p:cNvSpPr/>
            <p:nvPr/>
          </p:nvSpPr>
          <p:spPr>
            <a:xfrm>
              <a:off x="2331720" y="5736449"/>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 – Security Consultant</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736449"/>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Threat Modeler(s)</a:t>
              </a:r>
            </a:p>
          </p:txBody>
        </p:sp>
        <p:sp>
          <p:nvSpPr>
            <p:cNvPr id="22" name="Rectangle 21">
              <a:extLst>
                <a:ext uri="{FF2B5EF4-FFF2-40B4-BE49-F238E27FC236}">
                  <a16:creationId xmlns:a16="http://schemas.microsoft.com/office/drawing/2014/main" id="{665F98D2-2977-D25A-1F26-DD0B5C0507F2}"/>
                </a:ext>
              </a:extLst>
            </p:cNvPr>
            <p:cNvSpPr/>
            <p:nvPr/>
          </p:nvSpPr>
          <p:spPr>
            <a:xfrm>
              <a:off x="2331720" y="5310399"/>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September 2024</a:t>
              </a:r>
              <a:endParaRPr lang="en-US"/>
            </a:p>
          </p:txBody>
        </p:sp>
        <p:sp>
          <p:nvSpPr>
            <p:cNvPr id="23" name="Rectangle 22">
              <a:extLst>
                <a:ext uri="{FF2B5EF4-FFF2-40B4-BE49-F238E27FC236}">
                  <a16:creationId xmlns:a16="http://schemas.microsoft.com/office/drawing/2014/main" id="{F7570288-8C64-454C-CBE4-FA73BFFB22EF}"/>
                </a:ext>
              </a:extLst>
            </p:cNvPr>
            <p:cNvSpPr/>
            <p:nvPr/>
          </p:nvSpPr>
          <p:spPr>
            <a:xfrm>
              <a:off x="192949" y="5310399"/>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Date Performed</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6162499"/>
              <a:ext cx="9667331"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Andy Skinner, Analytics Solutions Architect</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6162499"/>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Threat </a:t>
              </a:r>
              <a:r>
                <a:rPr lang="en-US" sz="1000" b="1" err="1">
                  <a:solidFill>
                    <a:schemeClr val="tx1"/>
                  </a:solidFill>
                </a:rPr>
                <a:t>Modelee</a:t>
              </a:r>
              <a:r>
                <a:rPr lang="en-US" sz="1000" b="1">
                  <a:solidFill>
                    <a:schemeClr val="tx1"/>
                  </a:solidFill>
                </a:rPr>
                <a:t>(s)</a:t>
              </a:r>
            </a:p>
          </p:txBody>
        </p:sp>
      </p:grpSp>
      <p:sp>
        <p:nvSpPr>
          <p:cNvPr id="45" name="Rectangle 44">
            <a:extLst>
              <a:ext uri="{FF2B5EF4-FFF2-40B4-BE49-F238E27FC236}">
                <a16:creationId xmlns:a16="http://schemas.microsoft.com/office/drawing/2014/main" id="{2F3EAEEB-39B2-D56F-E2F9-E2F111183AB7}"/>
              </a:ext>
            </a:extLst>
          </p:cNvPr>
          <p:cNvSpPr/>
          <p:nvPr/>
        </p:nvSpPr>
        <p:spPr>
          <a:xfrm>
            <a:off x="2331721" y="3470657"/>
            <a:ext cx="1263126"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algn="ctr"/>
            <a:r>
              <a:rPr lang="en-US" sz="1000">
                <a:solidFill>
                  <a:srgbClr val="FF0000"/>
                </a:solidFill>
              </a:rPr>
              <a:t>High Risk</a:t>
            </a:r>
          </a:p>
        </p:txBody>
      </p:sp>
      <p:sp>
        <p:nvSpPr>
          <p:cNvPr id="46" name="Rectangle 45">
            <a:extLst>
              <a:ext uri="{FF2B5EF4-FFF2-40B4-BE49-F238E27FC236}">
                <a16:creationId xmlns:a16="http://schemas.microsoft.com/office/drawing/2014/main" id="{CD8071BB-D017-DBD1-06B7-10B099A0740B}"/>
              </a:ext>
            </a:extLst>
          </p:cNvPr>
          <p:cNvSpPr/>
          <p:nvPr/>
        </p:nvSpPr>
        <p:spPr>
          <a:xfrm>
            <a:off x="192949" y="3049408"/>
            <a:ext cx="11806102" cy="348142"/>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Risk Assessment</a:t>
            </a:r>
          </a:p>
        </p:txBody>
      </p:sp>
      <p:sp>
        <p:nvSpPr>
          <p:cNvPr id="49" name="Rectangle 48">
            <a:extLst>
              <a:ext uri="{FF2B5EF4-FFF2-40B4-BE49-F238E27FC236}">
                <a16:creationId xmlns:a16="http://schemas.microsoft.com/office/drawing/2014/main" id="{A4717381-17FD-38FB-07A2-33CF51890E7E}"/>
              </a:ext>
            </a:extLst>
          </p:cNvPr>
          <p:cNvSpPr/>
          <p:nvPr/>
        </p:nvSpPr>
        <p:spPr>
          <a:xfrm>
            <a:off x="3704576" y="3888089"/>
            <a:ext cx="8294475"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ea typeface="+mn-lt"/>
                <a:cs typeface="+mn-lt"/>
              </a:rPr>
              <a:t> Delta Sharing operates over HTTPS, making it internet-facing when sharing data with external customers.</a:t>
            </a:r>
            <a:endParaRPr lang="en-US">
              <a:solidFill>
                <a:schemeClr val="tx1"/>
              </a:solidFill>
            </a:endParaRPr>
          </a:p>
        </p:txBody>
      </p:sp>
      <p:sp>
        <p:nvSpPr>
          <p:cNvPr id="50" name="Rectangle 49">
            <a:extLst>
              <a:ext uri="{FF2B5EF4-FFF2-40B4-BE49-F238E27FC236}">
                <a16:creationId xmlns:a16="http://schemas.microsoft.com/office/drawing/2014/main" id="{37157B41-0E9E-02FB-A98E-F12BD666BEFA}"/>
              </a:ext>
            </a:extLst>
          </p:cNvPr>
          <p:cNvSpPr/>
          <p:nvPr/>
        </p:nvSpPr>
        <p:spPr>
          <a:xfrm>
            <a:off x="192949" y="3888089"/>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Internet Facing</a:t>
            </a:r>
          </a:p>
        </p:txBody>
      </p:sp>
      <p:sp>
        <p:nvSpPr>
          <p:cNvPr id="51" name="Rectangle 50">
            <a:extLst>
              <a:ext uri="{FF2B5EF4-FFF2-40B4-BE49-F238E27FC236}">
                <a16:creationId xmlns:a16="http://schemas.microsoft.com/office/drawing/2014/main" id="{FE381567-8F0F-5D6E-0676-898102EE58EF}"/>
              </a:ext>
            </a:extLst>
          </p:cNvPr>
          <p:cNvSpPr/>
          <p:nvPr/>
        </p:nvSpPr>
        <p:spPr>
          <a:xfrm>
            <a:off x="2331721" y="3898072"/>
            <a:ext cx="1263126"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pPr algn="ctr"/>
            <a:r>
              <a:rPr lang="en-US" sz="1000">
                <a:solidFill>
                  <a:srgbClr val="FF0000"/>
                </a:solidFill>
              </a:rPr>
              <a:t>High Risk</a:t>
            </a:r>
          </a:p>
        </p:txBody>
      </p:sp>
      <p:sp>
        <p:nvSpPr>
          <p:cNvPr id="52" name="Rectangle 51">
            <a:extLst>
              <a:ext uri="{FF2B5EF4-FFF2-40B4-BE49-F238E27FC236}">
                <a16:creationId xmlns:a16="http://schemas.microsoft.com/office/drawing/2014/main" id="{34C4340C-82FD-0B29-222A-C318F02AEF10}"/>
              </a:ext>
            </a:extLst>
          </p:cNvPr>
          <p:cNvSpPr/>
          <p:nvPr/>
        </p:nvSpPr>
        <p:spPr>
          <a:xfrm>
            <a:off x="3704576" y="4296511"/>
            <a:ext cx="8294475"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ea typeface="+mn-lt"/>
                <a:cs typeface="+mn-lt"/>
              </a:rPr>
              <a:t>Managed via a bearer token, the system enforces authentication for each customer, allowing access to only the data they are authorized to view.</a:t>
            </a:r>
            <a:endParaRPr lang="en-US" sz="1000">
              <a:solidFill>
                <a:schemeClr val="tx1"/>
              </a:solidFill>
            </a:endParaRPr>
          </a:p>
        </p:txBody>
      </p:sp>
      <p:sp>
        <p:nvSpPr>
          <p:cNvPr id="53" name="Rectangle 52">
            <a:extLst>
              <a:ext uri="{FF2B5EF4-FFF2-40B4-BE49-F238E27FC236}">
                <a16:creationId xmlns:a16="http://schemas.microsoft.com/office/drawing/2014/main" id="{E0EDEB4E-3BFA-BB24-6BFF-4E1D6344240E}"/>
              </a:ext>
            </a:extLst>
          </p:cNvPr>
          <p:cNvSpPr/>
          <p:nvPr/>
        </p:nvSpPr>
        <p:spPr>
          <a:xfrm>
            <a:off x="192949" y="4296511"/>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Configuration</a:t>
            </a:r>
          </a:p>
        </p:txBody>
      </p:sp>
      <p:sp>
        <p:nvSpPr>
          <p:cNvPr id="54" name="Rectangle 53">
            <a:extLst>
              <a:ext uri="{FF2B5EF4-FFF2-40B4-BE49-F238E27FC236}">
                <a16:creationId xmlns:a16="http://schemas.microsoft.com/office/drawing/2014/main" id="{D8C71241-F90B-E68A-F9B1-88D8D8C1B98A}"/>
              </a:ext>
            </a:extLst>
          </p:cNvPr>
          <p:cNvSpPr/>
          <p:nvPr/>
        </p:nvSpPr>
        <p:spPr>
          <a:xfrm>
            <a:off x="2331721" y="4306494"/>
            <a:ext cx="1263126"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pPr algn="ctr"/>
            <a:r>
              <a:rPr lang="en-US" sz="1000">
                <a:solidFill>
                  <a:srgbClr val="FF0000"/>
                </a:solidFill>
              </a:rPr>
              <a:t>High Risk</a:t>
            </a:r>
          </a:p>
        </p:txBody>
      </p:sp>
      <p:sp>
        <p:nvSpPr>
          <p:cNvPr id="55" name="Rectangle 54">
            <a:extLst>
              <a:ext uri="{FF2B5EF4-FFF2-40B4-BE49-F238E27FC236}">
                <a16:creationId xmlns:a16="http://schemas.microsoft.com/office/drawing/2014/main" id="{09766A84-128B-23BA-175A-DCD3D78F6C59}"/>
              </a:ext>
            </a:extLst>
          </p:cNvPr>
          <p:cNvSpPr/>
          <p:nvPr/>
        </p:nvSpPr>
        <p:spPr>
          <a:xfrm>
            <a:off x="3704576" y="4716414"/>
            <a:ext cx="8294475"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endParaRPr lang="en-US" sz="1000">
              <a:solidFill>
                <a:schemeClr val="tx1"/>
              </a:solidFill>
            </a:endParaRPr>
          </a:p>
          <a:p>
            <a:pPr marL="7620"/>
            <a:endParaRPr lang="en-US" sz="1000">
              <a:solidFill>
                <a:schemeClr val="tx1"/>
              </a:solidFill>
            </a:endParaRPr>
          </a:p>
          <a:p>
            <a:pPr marL="7620"/>
            <a:r>
              <a:rPr lang="en-US" sz="1000" b="1">
                <a:solidFill>
                  <a:schemeClr val="tx1"/>
                </a:solidFill>
                <a:ea typeface="+mn-lt"/>
                <a:cs typeface="+mn-lt"/>
              </a:rPr>
              <a:t>Delta Sharing Protocol:</a:t>
            </a:r>
            <a:r>
              <a:rPr lang="en-US" sz="1000">
                <a:solidFill>
                  <a:schemeClr val="tx1"/>
                </a:solidFill>
                <a:ea typeface="+mn-lt"/>
                <a:cs typeface="+mn-lt"/>
              </a:rPr>
              <a:t> This is a relatively new protocol designed for sharing data externally from Databricks via an open-source platform, and it introduces specific management and security challenges.</a:t>
            </a:r>
            <a:endParaRPr lang="en-US">
              <a:solidFill>
                <a:schemeClr val="tx1"/>
              </a:solidFill>
            </a:endParaRPr>
          </a:p>
          <a:p>
            <a:pPr marL="7620">
              <a:spcBef>
                <a:spcPts val="900"/>
              </a:spcBef>
              <a:spcAft>
                <a:spcPts val="900"/>
              </a:spcAft>
            </a:pPr>
            <a:endParaRPr lang="en-US" sz="1000">
              <a:solidFill>
                <a:schemeClr val="tx1"/>
              </a:solidFill>
            </a:endParaRPr>
          </a:p>
        </p:txBody>
      </p:sp>
      <p:sp>
        <p:nvSpPr>
          <p:cNvPr id="56" name="Rectangle 55">
            <a:extLst>
              <a:ext uri="{FF2B5EF4-FFF2-40B4-BE49-F238E27FC236}">
                <a16:creationId xmlns:a16="http://schemas.microsoft.com/office/drawing/2014/main" id="{E5314639-A274-93E0-CB7D-70FF1155EBBF}"/>
              </a:ext>
            </a:extLst>
          </p:cNvPr>
          <p:cNvSpPr/>
          <p:nvPr/>
        </p:nvSpPr>
        <p:spPr>
          <a:xfrm>
            <a:off x="192949" y="4716414"/>
            <a:ext cx="2029043"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New Technology</a:t>
            </a:r>
          </a:p>
        </p:txBody>
      </p:sp>
      <p:sp>
        <p:nvSpPr>
          <p:cNvPr id="57" name="Rectangle 56">
            <a:extLst>
              <a:ext uri="{FF2B5EF4-FFF2-40B4-BE49-F238E27FC236}">
                <a16:creationId xmlns:a16="http://schemas.microsoft.com/office/drawing/2014/main" id="{0C79C311-DECB-2F8D-4EB9-52ABF2870653}"/>
              </a:ext>
            </a:extLst>
          </p:cNvPr>
          <p:cNvSpPr/>
          <p:nvPr/>
        </p:nvSpPr>
        <p:spPr>
          <a:xfrm>
            <a:off x="2331721" y="4726397"/>
            <a:ext cx="1263126" cy="34814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algn="ctr"/>
            <a:r>
              <a:rPr lang="en-US" sz="1000">
                <a:solidFill>
                  <a:srgbClr val="FF0000"/>
                </a:solidFill>
                <a:ea typeface="+mn-lt"/>
                <a:cs typeface="+mn-lt"/>
              </a:rPr>
              <a:t>High Risk</a:t>
            </a:r>
            <a:endParaRPr lang="en-US" sz="1000">
              <a:solidFill>
                <a:srgbClr val="000000"/>
              </a:solidFill>
              <a:ea typeface="+mn-lt"/>
              <a:cs typeface="+mn-lt"/>
            </a:endParaRPr>
          </a:p>
          <a:p>
            <a:pPr algn="ctr"/>
            <a:endParaRPr lang="en-US" sz="1000">
              <a:solidFill>
                <a:srgbClr val="FF0000"/>
              </a:solidFill>
            </a:endParaRPr>
          </a:p>
        </p:txBody>
      </p:sp>
    </p:spTree>
    <p:extLst>
      <p:ext uri="{BB962C8B-B14F-4D97-AF65-F5344CB8AC3E}">
        <p14:creationId xmlns:p14="http://schemas.microsoft.com/office/powerpoint/2010/main" val="4227307553"/>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B72EC0-79AC-01E9-89F5-056406E11D3E}"/>
              </a:ext>
            </a:extLst>
          </p:cNvPr>
          <p:cNvSpPr/>
          <p:nvPr/>
        </p:nvSpPr>
        <p:spPr>
          <a:xfrm>
            <a:off x="187496" y="974593"/>
            <a:ext cx="9539437" cy="3018503"/>
          </a:xfrm>
          <a:prstGeom prst="rect">
            <a:avLst/>
          </a:prstGeom>
          <a:noFill/>
          <a:ln w="127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000">
                <a:solidFill>
                  <a:schemeClr val="tx1"/>
                </a:solidFill>
              </a:rPr>
              <a:t>Azure</a:t>
            </a:r>
          </a:p>
        </p:txBody>
      </p:sp>
      <p:pic>
        <p:nvPicPr>
          <p:cNvPr id="7" name="Graphic 6" descr="Internet with solid fill">
            <a:extLst>
              <a:ext uri="{FF2B5EF4-FFF2-40B4-BE49-F238E27FC236}">
                <a16:creationId xmlns:a16="http://schemas.microsoft.com/office/drawing/2014/main" id="{CC9A71E1-85B7-B75D-6BEC-C537BFC188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9172" y="5285871"/>
            <a:ext cx="662180" cy="569581"/>
          </a:xfrm>
          <a:prstGeom prst="rect">
            <a:avLst/>
          </a:prstGeom>
        </p:spPr>
      </p:pic>
      <p:sp>
        <p:nvSpPr>
          <p:cNvPr id="12" name="TextBox 11">
            <a:extLst>
              <a:ext uri="{FF2B5EF4-FFF2-40B4-BE49-F238E27FC236}">
                <a16:creationId xmlns:a16="http://schemas.microsoft.com/office/drawing/2014/main" id="{9176BECC-856A-8DB5-56FB-49E0C8755235}"/>
              </a:ext>
            </a:extLst>
          </p:cNvPr>
          <p:cNvSpPr txBox="1"/>
          <p:nvPr/>
        </p:nvSpPr>
        <p:spPr>
          <a:xfrm>
            <a:off x="4741499" y="5856986"/>
            <a:ext cx="919345" cy="230832"/>
          </a:xfrm>
          <a:prstGeom prst="rect">
            <a:avLst/>
          </a:prstGeom>
          <a:noFill/>
        </p:spPr>
        <p:txBody>
          <a:bodyPr wrap="square" lIns="91440" tIns="45720" rIns="91440" bIns="45720" rtlCol="0" anchor="t">
            <a:spAutoFit/>
          </a:bodyPr>
          <a:lstStyle/>
          <a:p>
            <a:pPr algn="ctr"/>
            <a:r>
              <a:rPr lang="en-US" sz="900"/>
              <a:t>Customer</a:t>
            </a:r>
          </a:p>
        </p:txBody>
      </p:sp>
      <p:sp>
        <p:nvSpPr>
          <p:cNvPr id="53" name="Rectangle 52">
            <a:extLst>
              <a:ext uri="{FF2B5EF4-FFF2-40B4-BE49-F238E27FC236}">
                <a16:creationId xmlns:a16="http://schemas.microsoft.com/office/drawing/2014/main" id="{3C4B3AEE-1E39-6F4D-C776-84C28A3FD3F8}"/>
              </a:ext>
            </a:extLst>
          </p:cNvPr>
          <p:cNvSpPr/>
          <p:nvPr/>
        </p:nvSpPr>
        <p:spPr>
          <a:xfrm>
            <a:off x="2909483" y="5059456"/>
            <a:ext cx="5702852" cy="1276245"/>
          </a:xfrm>
          <a:prstGeom prst="rect">
            <a:avLst/>
          </a:prstGeom>
          <a:noFill/>
          <a:ln w="635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sz="900">
              <a:solidFill>
                <a:schemeClr val="tx1"/>
              </a:solidFill>
            </a:endParaRPr>
          </a:p>
        </p:txBody>
      </p:sp>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60" name="Table 59">
            <a:extLst>
              <a:ext uri="{FF2B5EF4-FFF2-40B4-BE49-F238E27FC236}">
                <a16:creationId xmlns:a16="http://schemas.microsoft.com/office/drawing/2014/main" id="{7DE81799-4F6E-AC25-ED39-934B2A4E2CB8}"/>
              </a:ext>
            </a:extLst>
          </p:cNvPr>
          <p:cNvGraphicFramePr>
            <a:graphicFrameLocks noGrp="1"/>
          </p:cNvGraphicFramePr>
          <p:nvPr>
            <p:extLst>
              <p:ext uri="{D42A27DB-BD31-4B8C-83A1-F6EECF244321}">
                <p14:modId xmlns:p14="http://schemas.microsoft.com/office/powerpoint/2010/main" val="3356105136"/>
              </p:ext>
            </p:extLst>
          </p:nvPr>
        </p:nvGraphicFramePr>
        <p:xfrm>
          <a:off x="9906938" y="971254"/>
          <a:ext cx="2053947" cy="672942"/>
        </p:xfrm>
        <a:graphic>
          <a:graphicData uri="http://schemas.openxmlformats.org/drawingml/2006/table">
            <a:tbl>
              <a:tblPr firstRow="1" bandRow="1">
                <a:tableStyleId>{21E4AEA4-8DFA-4A89-87EB-49C32662AFE0}</a:tableStyleId>
              </a:tblPr>
              <a:tblGrid>
                <a:gridCol w="497354">
                  <a:extLst>
                    <a:ext uri="{9D8B030D-6E8A-4147-A177-3AD203B41FA5}">
                      <a16:colId xmlns:a16="http://schemas.microsoft.com/office/drawing/2014/main" val="438820016"/>
                    </a:ext>
                  </a:extLst>
                </a:gridCol>
                <a:gridCol w="1556593">
                  <a:extLst>
                    <a:ext uri="{9D8B030D-6E8A-4147-A177-3AD203B41FA5}">
                      <a16:colId xmlns:a16="http://schemas.microsoft.com/office/drawing/2014/main" val="4014670003"/>
                    </a:ext>
                  </a:extLst>
                </a:gridCol>
              </a:tblGrid>
              <a:tr h="336471">
                <a:tc>
                  <a:txBody>
                    <a:bodyPr/>
                    <a:lstStyle/>
                    <a:p>
                      <a:pPr algn="ctr"/>
                      <a:r>
                        <a:rPr lang="en-US" sz="800"/>
                        <a:t>Asset Ref.</a:t>
                      </a:r>
                    </a:p>
                  </a:txBody>
                  <a:tcPr marL="90000" anchor="ctr">
                    <a:solidFill>
                      <a:srgbClr val="FFC000"/>
                    </a:solidFill>
                  </a:tcPr>
                </a:tc>
                <a:tc>
                  <a:txBody>
                    <a:bodyPr/>
                    <a:lstStyle/>
                    <a:p>
                      <a:r>
                        <a:rPr lang="en-US" sz="800"/>
                        <a:t>Asset Title</a:t>
                      </a:r>
                    </a:p>
                  </a:txBody>
                  <a:tcPr marL="90000" anchor="ctr">
                    <a:solidFill>
                      <a:srgbClr val="FFC000"/>
                    </a:solidFill>
                  </a:tcPr>
                </a:tc>
                <a:extLst>
                  <a:ext uri="{0D108BD9-81ED-4DB2-BD59-A6C34878D82A}">
                    <a16:rowId xmlns:a16="http://schemas.microsoft.com/office/drawing/2014/main" val="1376013717"/>
                  </a:ext>
                </a:extLst>
              </a:tr>
              <a:tr h="336471">
                <a:tc>
                  <a:txBody>
                    <a:bodyPr/>
                    <a:lstStyle/>
                    <a:p>
                      <a:pPr lvl="0" algn="ctr">
                        <a:buNone/>
                      </a:pPr>
                      <a:r>
                        <a:rPr lang="en-US" sz="800" b="0" i="0" u="none" strike="noStrike" noProof="0">
                          <a:solidFill>
                            <a:srgbClr val="000000"/>
                          </a:solidFill>
                          <a:latin typeface="Aptos"/>
                        </a:rPr>
                        <a:t>A01</a:t>
                      </a:r>
                      <a:endParaRPr lang="en-US"/>
                    </a:p>
                  </a:txBody>
                  <a:tcPr marL="89999" anchor="ctr">
                    <a:solidFill>
                      <a:srgbClr val="FFC000">
                        <a:alpha val="50196"/>
                      </a:srgbClr>
                    </a:solidFill>
                  </a:tcPr>
                </a:tc>
                <a:tc>
                  <a:txBody>
                    <a:bodyPr/>
                    <a:lstStyle/>
                    <a:p>
                      <a:pPr lvl="0">
                        <a:buNone/>
                      </a:pPr>
                      <a:r>
                        <a:rPr lang="en-US" sz="800" b="0" i="0" u="none" strike="noStrike" noProof="0">
                          <a:solidFill>
                            <a:srgbClr val="000000"/>
                          </a:solidFill>
                          <a:latin typeface="Aptos"/>
                        </a:rPr>
                        <a:t>Customer Data</a:t>
                      </a:r>
                    </a:p>
                  </a:txBody>
                  <a:tcPr marL="89999" anchor="ctr">
                    <a:solidFill>
                      <a:srgbClr val="FFC000">
                        <a:alpha val="50196"/>
                      </a:srgbClr>
                    </a:solidFill>
                  </a:tcPr>
                </a:tc>
                <a:extLst>
                  <a:ext uri="{0D108BD9-81ED-4DB2-BD59-A6C34878D82A}">
                    <a16:rowId xmlns:a16="http://schemas.microsoft.com/office/drawing/2014/main" val="1220123155"/>
                  </a:ext>
                </a:extLst>
              </a:tr>
            </a:tbl>
          </a:graphicData>
        </a:graphic>
      </p:graphicFrame>
      <p:sp>
        <p:nvSpPr>
          <p:cNvPr id="19" name="Rectangle 18">
            <a:extLst>
              <a:ext uri="{FF2B5EF4-FFF2-40B4-BE49-F238E27FC236}">
                <a16:creationId xmlns:a16="http://schemas.microsoft.com/office/drawing/2014/main" id="{003D7EDF-DCE4-A9C5-F373-C063D183292C}"/>
              </a:ext>
            </a:extLst>
          </p:cNvPr>
          <p:cNvSpPr/>
          <p:nvPr/>
        </p:nvSpPr>
        <p:spPr>
          <a:xfrm>
            <a:off x="5418915" y="1417396"/>
            <a:ext cx="361947" cy="113983"/>
          </a:xfrm>
          <a:prstGeom prst="rect">
            <a:avLst/>
          </a:prstGeom>
          <a:solidFill>
            <a:srgbClr val="FFD579"/>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A01</a:t>
            </a:r>
          </a:p>
        </p:txBody>
      </p:sp>
      <p:sp>
        <p:nvSpPr>
          <p:cNvPr id="2" name="Rectangle 1">
            <a:extLst>
              <a:ext uri="{FF2B5EF4-FFF2-40B4-BE49-F238E27FC236}">
                <a16:creationId xmlns:a16="http://schemas.microsoft.com/office/drawing/2014/main" id="{40627C34-8381-3010-0685-3EA873B95D51}"/>
              </a:ext>
            </a:extLst>
          </p:cNvPr>
          <p:cNvSpPr/>
          <p:nvPr/>
        </p:nvSpPr>
        <p:spPr>
          <a:xfrm>
            <a:off x="4569554" y="1175586"/>
            <a:ext cx="4938129" cy="2822016"/>
          </a:xfrm>
          <a:prstGeom prst="rect">
            <a:avLst/>
          </a:prstGeom>
          <a:noFill/>
          <a:ln w="635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sz="900">
              <a:solidFill>
                <a:schemeClr val="tx1"/>
              </a:solidFill>
            </a:endParaRPr>
          </a:p>
        </p:txBody>
      </p:sp>
      <p:pic>
        <p:nvPicPr>
          <p:cNvPr id="3" name="Picture 2" descr="A pink text with a smile&#10;&#10;Description automatically generated">
            <a:extLst>
              <a:ext uri="{FF2B5EF4-FFF2-40B4-BE49-F238E27FC236}">
                <a16:creationId xmlns:a16="http://schemas.microsoft.com/office/drawing/2014/main" id="{E6A765F0-B8A3-6ED7-E220-9AF1B6FB66C0}"/>
              </a:ext>
            </a:extLst>
          </p:cNvPr>
          <p:cNvPicPr>
            <a:picLocks noChangeAspect="1"/>
          </p:cNvPicPr>
          <p:nvPr/>
        </p:nvPicPr>
        <p:blipFill>
          <a:blip r:embed="rId5"/>
          <a:stretch>
            <a:fillRect/>
          </a:stretch>
        </p:blipFill>
        <p:spPr>
          <a:xfrm>
            <a:off x="269422" y="2097541"/>
            <a:ext cx="1094015" cy="278947"/>
          </a:xfrm>
          <a:prstGeom prst="rect">
            <a:avLst/>
          </a:prstGeom>
        </p:spPr>
      </p:pic>
      <p:sp>
        <p:nvSpPr>
          <p:cNvPr id="5" name="TextBox 4">
            <a:extLst>
              <a:ext uri="{FF2B5EF4-FFF2-40B4-BE49-F238E27FC236}">
                <a16:creationId xmlns:a16="http://schemas.microsoft.com/office/drawing/2014/main" id="{9DCDE286-B696-E3B0-2C0D-B3E00FF26C40}"/>
              </a:ext>
            </a:extLst>
          </p:cNvPr>
          <p:cNvSpPr txBox="1"/>
          <p:nvPr/>
        </p:nvSpPr>
        <p:spPr>
          <a:xfrm>
            <a:off x="2917370" y="5066523"/>
            <a:ext cx="301534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External</a:t>
            </a:r>
            <a:endParaRPr lang="en-US"/>
          </a:p>
        </p:txBody>
      </p:sp>
      <p:sp>
        <p:nvSpPr>
          <p:cNvPr id="11" name="Rectangle 10">
            <a:extLst>
              <a:ext uri="{FF2B5EF4-FFF2-40B4-BE49-F238E27FC236}">
                <a16:creationId xmlns:a16="http://schemas.microsoft.com/office/drawing/2014/main" id="{9BFF20D0-4225-5D95-BFF5-4C4F739E1E7B}"/>
              </a:ext>
            </a:extLst>
          </p:cNvPr>
          <p:cNvSpPr/>
          <p:nvPr/>
        </p:nvSpPr>
        <p:spPr>
          <a:xfrm>
            <a:off x="4659359" y="1330707"/>
            <a:ext cx="4762598" cy="2502247"/>
          </a:xfrm>
          <a:prstGeom prst="rect">
            <a:avLst/>
          </a:prstGeom>
          <a:noFill/>
          <a:ln w="635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sz="900">
              <a:solidFill>
                <a:schemeClr val="tx1"/>
              </a:solidFill>
            </a:endParaRPr>
          </a:p>
        </p:txBody>
      </p:sp>
      <p:sp>
        <p:nvSpPr>
          <p:cNvPr id="16" name="TextBox 15">
            <a:extLst>
              <a:ext uri="{FF2B5EF4-FFF2-40B4-BE49-F238E27FC236}">
                <a16:creationId xmlns:a16="http://schemas.microsoft.com/office/drawing/2014/main" id="{6B5C6F8D-C6B0-5403-B47A-5506FFC2AB18}"/>
              </a:ext>
            </a:extLst>
          </p:cNvPr>
          <p:cNvSpPr txBox="1"/>
          <p:nvPr/>
        </p:nvSpPr>
        <p:spPr>
          <a:xfrm>
            <a:off x="4659910" y="1331578"/>
            <a:ext cx="86860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Data Lake / Datasets</a:t>
            </a:r>
          </a:p>
        </p:txBody>
      </p:sp>
      <p:cxnSp>
        <p:nvCxnSpPr>
          <p:cNvPr id="39" name="Curved Connector 25">
            <a:extLst>
              <a:ext uri="{FF2B5EF4-FFF2-40B4-BE49-F238E27FC236}">
                <a16:creationId xmlns:a16="http://schemas.microsoft.com/office/drawing/2014/main" id="{16E1426B-5205-917B-6151-7D9D5E61DE04}"/>
              </a:ext>
            </a:extLst>
          </p:cNvPr>
          <p:cNvCxnSpPr>
            <a:cxnSpLocks/>
          </p:cNvCxnSpPr>
          <p:nvPr/>
        </p:nvCxnSpPr>
        <p:spPr>
          <a:xfrm flipV="1">
            <a:off x="1358638" y="2235862"/>
            <a:ext cx="1356899" cy="610"/>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1151735F-D301-BB74-48B6-7D9A51A6D4F4}"/>
              </a:ext>
            </a:extLst>
          </p:cNvPr>
          <p:cNvSpPr txBox="1"/>
          <p:nvPr/>
        </p:nvSpPr>
        <p:spPr>
          <a:xfrm>
            <a:off x="1464128" y="1730829"/>
            <a:ext cx="112395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Data collection</a:t>
            </a:r>
            <a:endParaRPr lang="en-US"/>
          </a:p>
        </p:txBody>
      </p:sp>
      <p:cxnSp>
        <p:nvCxnSpPr>
          <p:cNvPr id="54" name="Connector: Curved 53">
            <a:extLst>
              <a:ext uri="{FF2B5EF4-FFF2-40B4-BE49-F238E27FC236}">
                <a16:creationId xmlns:a16="http://schemas.microsoft.com/office/drawing/2014/main" id="{DA528451-06AE-977B-4AB5-18D440C0AAC0}"/>
              </a:ext>
            </a:extLst>
          </p:cNvPr>
          <p:cNvCxnSpPr>
            <a:cxnSpLocks/>
          </p:cNvCxnSpPr>
          <p:nvPr/>
        </p:nvCxnSpPr>
        <p:spPr>
          <a:xfrm flipV="1">
            <a:off x="7705724" y="2164896"/>
            <a:ext cx="440872" cy="621849"/>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Connector: Curved 54">
            <a:extLst>
              <a:ext uri="{FF2B5EF4-FFF2-40B4-BE49-F238E27FC236}">
                <a16:creationId xmlns:a16="http://schemas.microsoft.com/office/drawing/2014/main" id="{A5E5477E-FC65-0217-B89A-91CDA405415F}"/>
              </a:ext>
            </a:extLst>
          </p:cNvPr>
          <p:cNvCxnSpPr>
            <a:cxnSpLocks/>
          </p:cNvCxnSpPr>
          <p:nvPr/>
        </p:nvCxnSpPr>
        <p:spPr>
          <a:xfrm flipH="1">
            <a:off x="5407446" y="3137462"/>
            <a:ext cx="1645913" cy="1902207"/>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D39DB684-6AC8-85E6-08D1-9A5CB7DCDF25}"/>
              </a:ext>
            </a:extLst>
          </p:cNvPr>
          <p:cNvPicPr>
            <a:picLocks noChangeAspect="1"/>
          </p:cNvPicPr>
          <p:nvPr/>
        </p:nvPicPr>
        <p:blipFill>
          <a:blip r:embed="rId6"/>
          <a:stretch>
            <a:fillRect/>
          </a:stretch>
        </p:blipFill>
        <p:spPr>
          <a:xfrm>
            <a:off x="6334125" y="1533525"/>
            <a:ext cx="704850" cy="647700"/>
          </a:xfrm>
          <a:prstGeom prst="rect">
            <a:avLst/>
          </a:prstGeom>
        </p:spPr>
      </p:pic>
      <p:pic>
        <p:nvPicPr>
          <p:cNvPr id="13" name="Picture 12" descr="A group of logos on a white background&#10;&#10;Description automatically generated">
            <a:extLst>
              <a:ext uri="{FF2B5EF4-FFF2-40B4-BE49-F238E27FC236}">
                <a16:creationId xmlns:a16="http://schemas.microsoft.com/office/drawing/2014/main" id="{C5B45486-F5C9-569E-C1CB-5981FC1DFDF0}"/>
              </a:ext>
            </a:extLst>
          </p:cNvPr>
          <p:cNvPicPr>
            <a:picLocks noChangeAspect="1"/>
          </p:cNvPicPr>
          <p:nvPr/>
        </p:nvPicPr>
        <p:blipFill>
          <a:blip r:embed="rId7"/>
          <a:stretch>
            <a:fillRect/>
          </a:stretch>
        </p:blipFill>
        <p:spPr>
          <a:xfrm>
            <a:off x="7032852" y="5048638"/>
            <a:ext cx="854140" cy="1276155"/>
          </a:xfrm>
          <a:prstGeom prst="rect">
            <a:avLst/>
          </a:prstGeom>
        </p:spPr>
      </p:pic>
      <p:pic>
        <p:nvPicPr>
          <p:cNvPr id="14" name="Picture 13" descr="A screenshot of a phone&#10;&#10;Description automatically generated">
            <a:extLst>
              <a:ext uri="{FF2B5EF4-FFF2-40B4-BE49-F238E27FC236}">
                <a16:creationId xmlns:a16="http://schemas.microsoft.com/office/drawing/2014/main" id="{BCA4980C-13C9-0CBC-8332-F9D4B9340560}"/>
              </a:ext>
            </a:extLst>
          </p:cNvPr>
          <p:cNvPicPr>
            <a:picLocks noChangeAspect="1"/>
          </p:cNvPicPr>
          <p:nvPr/>
        </p:nvPicPr>
        <p:blipFill>
          <a:blip r:embed="rId8"/>
          <a:stretch>
            <a:fillRect/>
          </a:stretch>
        </p:blipFill>
        <p:spPr>
          <a:xfrm>
            <a:off x="7723706" y="5051652"/>
            <a:ext cx="889907" cy="1276350"/>
          </a:xfrm>
          <a:prstGeom prst="rect">
            <a:avLst/>
          </a:prstGeom>
        </p:spPr>
      </p:pic>
      <p:sp>
        <p:nvSpPr>
          <p:cNvPr id="17" name="Rectangle 16">
            <a:extLst>
              <a:ext uri="{FF2B5EF4-FFF2-40B4-BE49-F238E27FC236}">
                <a16:creationId xmlns:a16="http://schemas.microsoft.com/office/drawing/2014/main" id="{626D4E85-0F22-1854-5044-6814A160D32F}"/>
              </a:ext>
            </a:extLst>
          </p:cNvPr>
          <p:cNvSpPr/>
          <p:nvPr/>
        </p:nvSpPr>
        <p:spPr>
          <a:xfrm>
            <a:off x="4371370" y="5358483"/>
            <a:ext cx="439112" cy="157525"/>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T01</a:t>
            </a:r>
          </a:p>
        </p:txBody>
      </p:sp>
      <p:pic>
        <p:nvPicPr>
          <p:cNvPr id="21" name="Picture 20">
            <a:extLst>
              <a:ext uri="{FF2B5EF4-FFF2-40B4-BE49-F238E27FC236}">
                <a16:creationId xmlns:a16="http://schemas.microsoft.com/office/drawing/2014/main" id="{BFD31011-DA4F-373E-F46C-B5421D0D340A}"/>
              </a:ext>
            </a:extLst>
          </p:cNvPr>
          <p:cNvPicPr>
            <a:picLocks noChangeAspect="1"/>
          </p:cNvPicPr>
          <p:nvPr/>
        </p:nvPicPr>
        <p:blipFill>
          <a:blip r:embed="rId6"/>
          <a:stretch>
            <a:fillRect/>
          </a:stretch>
        </p:blipFill>
        <p:spPr>
          <a:xfrm>
            <a:off x="7000875" y="1533525"/>
            <a:ext cx="704850" cy="647700"/>
          </a:xfrm>
          <a:prstGeom prst="rect">
            <a:avLst/>
          </a:prstGeom>
        </p:spPr>
      </p:pic>
      <p:pic>
        <p:nvPicPr>
          <p:cNvPr id="23" name="Picture 22" descr="A computer screen shot of a computer&#10;&#10;Description automatically generated">
            <a:extLst>
              <a:ext uri="{FF2B5EF4-FFF2-40B4-BE49-F238E27FC236}">
                <a16:creationId xmlns:a16="http://schemas.microsoft.com/office/drawing/2014/main" id="{40A89573-B4E1-17E0-F836-44E4C6A62256}"/>
              </a:ext>
            </a:extLst>
          </p:cNvPr>
          <p:cNvPicPr>
            <a:picLocks noChangeAspect="1"/>
          </p:cNvPicPr>
          <p:nvPr/>
        </p:nvPicPr>
        <p:blipFill>
          <a:blip r:embed="rId6"/>
          <a:stretch>
            <a:fillRect/>
          </a:stretch>
        </p:blipFill>
        <p:spPr>
          <a:xfrm>
            <a:off x="7781925" y="1533525"/>
            <a:ext cx="704850" cy="647700"/>
          </a:xfrm>
          <a:prstGeom prst="rect">
            <a:avLst/>
          </a:prstGeom>
        </p:spPr>
      </p:pic>
      <p:pic>
        <p:nvPicPr>
          <p:cNvPr id="26" name="Picture 25" descr="A computer screen shot of a computer&#10;&#10;Description automatically generated">
            <a:extLst>
              <a:ext uri="{FF2B5EF4-FFF2-40B4-BE49-F238E27FC236}">
                <a16:creationId xmlns:a16="http://schemas.microsoft.com/office/drawing/2014/main" id="{95C1B34F-ADD2-4189-75B1-3B00341BC1D2}"/>
              </a:ext>
            </a:extLst>
          </p:cNvPr>
          <p:cNvPicPr>
            <a:picLocks noChangeAspect="1"/>
          </p:cNvPicPr>
          <p:nvPr/>
        </p:nvPicPr>
        <p:blipFill>
          <a:blip r:embed="rId6"/>
          <a:stretch>
            <a:fillRect/>
          </a:stretch>
        </p:blipFill>
        <p:spPr>
          <a:xfrm>
            <a:off x="8601075" y="1533525"/>
            <a:ext cx="704850" cy="647700"/>
          </a:xfrm>
          <a:prstGeom prst="rect">
            <a:avLst/>
          </a:prstGeom>
        </p:spPr>
      </p:pic>
      <p:pic>
        <p:nvPicPr>
          <p:cNvPr id="9" name="Picture 8" descr="A blue and black logo&#10;&#10;Description automatically generated">
            <a:extLst>
              <a:ext uri="{FF2B5EF4-FFF2-40B4-BE49-F238E27FC236}">
                <a16:creationId xmlns:a16="http://schemas.microsoft.com/office/drawing/2014/main" id="{5AD136F6-432F-F7F5-DBD8-A64A0435A318}"/>
              </a:ext>
            </a:extLst>
          </p:cNvPr>
          <p:cNvPicPr>
            <a:picLocks noChangeAspect="1"/>
          </p:cNvPicPr>
          <p:nvPr/>
        </p:nvPicPr>
        <p:blipFill>
          <a:blip r:embed="rId9"/>
          <a:stretch>
            <a:fillRect/>
          </a:stretch>
        </p:blipFill>
        <p:spPr>
          <a:xfrm>
            <a:off x="6998834" y="2364922"/>
            <a:ext cx="733425" cy="819150"/>
          </a:xfrm>
          <a:prstGeom prst="rect">
            <a:avLst/>
          </a:prstGeom>
        </p:spPr>
      </p:pic>
      <p:pic>
        <p:nvPicPr>
          <p:cNvPr id="15" name="Picture 14" descr="Azure Storage Account: Types, Performance &amp; Overview">
            <a:extLst>
              <a:ext uri="{FF2B5EF4-FFF2-40B4-BE49-F238E27FC236}">
                <a16:creationId xmlns:a16="http://schemas.microsoft.com/office/drawing/2014/main" id="{2B3BE373-E578-4028-30E3-B7B14342F0C7}"/>
              </a:ext>
            </a:extLst>
          </p:cNvPr>
          <p:cNvPicPr>
            <a:picLocks noChangeAspect="1"/>
          </p:cNvPicPr>
          <p:nvPr/>
        </p:nvPicPr>
        <p:blipFill>
          <a:blip r:embed="rId10"/>
          <a:stretch>
            <a:fillRect/>
          </a:stretch>
        </p:blipFill>
        <p:spPr>
          <a:xfrm>
            <a:off x="2713264" y="1951835"/>
            <a:ext cx="914399" cy="570357"/>
          </a:xfrm>
          <a:prstGeom prst="rect">
            <a:avLst/>
          </a:prstGeom>
        </p:spPr>
      </p:pic>
      <p:sp>
        <p:nvSpPr>
          <p:cNvPr id="22" name="TextBox 21">
            <a:extLst>
              <a:ext uri="{FF2B5EF4-FFF2-40B4-BE49-F238E27FC236}">
                <a16:creationId xmlns:a16="http://schemas.microsoft.com/office/drawing/2014/main" id="{3EF42D8B-B9A3-1D42-FD70-2B941EA36434}"/>
              </a:ext>
            </a:extLst>
          </p:cNvPr>
          <p:cNvSpPr txBox="1"/>
          <p:nvPr/>
        </p:nvSpPr>
        <p:spPr>
          <a:xfrm>
            <a:off x="3535398" y="1776094"/>
            <a:ext cx="136343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Storage Account /Host</a:t>
            </a:r>
            <a:endParaRPr lang="en-US"/>
          </a:p>
        </p:txBody>
      </p:sp>
      <p:graphicFrame>
        <p:nvGraphicFramePr>
          <p:cNvPr id="24" name="Table 23">
            <a:extLst>
              <a:ext uri="{FF2B5EF4-FFF2-40B4-BE49-F238E27FC236}">
                <a16:creationId xmlns:a16="http://schemas.microsoft.com/office/drawing/2014/main" id="{D2E2B012-498F-C711-A784-CAAEB9B5B3D1}"/>
              </a:ext>
            </a:extLst>
          </p:cNvPr>
          <p:cNvGraphicFramePr>
            <a:graphicFrameLocks noGrp="1"/>
          </p:cNvGraphicFramePr>
          <p:nvPr>
            <p:extLst>
              <p:ext uri="{D42A27DB-BD31-4B8C-83A1-F6EECF244321}">
                <p14:modId xmlns:p14="http://schemas.microsoft.com/office/powerpoint/2010/main" val="1337426967"/>
              </p:ext>
            </p:extLst>
          </p:nvPr>
        </p:nvGraphicFramePr>
        <p:xfrm>
          <a:off x="9873215" y="1842311"/>
          <a:ext cx="2096278" cy="3056989"/>
        </p:xfrm>
        <a:graphic>
          <a:graphicData uri="http://schemas.openxmlformats.org/drawingml/2006/table">
            <a:tbl>
              <a:tblPr firstRow="1" bandRow="1">
                <a:tableStyleId>{21E4AEA4-8DFA-4A89-87EB-49C32662AFE0}</a:tableStyleId>
              </a:tblPr>
              <a:tblGrid>
                <a:gridCol w="507603">
                  <a:extLst>
                    <a:ext uri="{9D8B030D-6E8A-4147-A177-3AD203B41FA5}">
                      <a16:colId xmlns:a16="http://schemas.microsoft.com/office/drawing/2014/main" val="438820016"/>
                    </a:ext>
                  </a:extLst>
                </a:gridCol>
                <a:gridCol w="1588675">
                  <a:extLst>
                    <a:ext uri="{9D8B030D-6E8A-4147-A177-3AD203B41FA5}">
                      <a16:colId xmlns:a16="http://schemas.microsoft.com/office/drawing/2014/main" val="4014670003"/>
                    </a:ext>
                  </a:extLst>
                </a:gridCol>
              </a:tblGrid>
              <a:tr h="199592">
                <a:tc>
                  <a:txBody>
                    <a:bodyPr/>
                    <a:lstStyle/>
                    <a:p>
                      <a:pPr algn="ctr"/>
                      <a:r>
                        <a:rPr lang="en-US" sz="800" dirty="0"/>
                        <a:t>Threat Ref.</a:t>
                      </a:r>
                    </a:p>
                  </a:txBody>
                  <a:tcPr marL="90000" anchor="ctr">
                    <a:solidFill>
                      <a:srgbClr val="FF0000"/>
                    </a:solidFill>
                  </a:tcPr>
                </a:tc>
                <a:tc>
                  <a:txBody>
                    <a:bodyPr/>
                    <a:lstStyle/>
                    <a:p>
                      <a:r>
                        <a:rPr lang="en-US" sz="800" dirty="0"/>
                        <a:t>Threat Title</a:t>
                      </a:r>
                    </a:p>
                  </a:txBody>
                  <a:tcPr marL="90000" anchor="ctr">
                    <a:solidFill>
                      <a:srgbClr val="FF0000"/>
                    </a:solidFill>
                  </a:tcPr>
                </a:tc>
                <a:extLst>
                  <a:ext uri="{0D108BD9-81ED-4DB2-BD59-A6C34878D82A}">
                    <a16:rowId xmlns:a16="http://schemas.microsoft.com/office/drawing/2014/main" val="1376013717"/>
                  </a:ext>
                </a:extLst>
              </a:tr>
              <a:tr h="907237">
                <a:tc>
                  <a:txBody>
                    <a:bodyPr/>
                    <a:lstStyle/>
                    <a:p>
                      <a:pPr lvl="0" algn="ctr">
                        <a:buNone/>
                      </a:pPr>
                      <a:r>
                        <a:rPr lang="en-US" sz="800" dirty="0"/>
                        <a:t>T01</a:t>
                      </a:r>
                    </a:p>
                  </a:txBody>
                  <a:tcPr marL="89999" anchor="ctr">
                    <a:solidFill>
                      <a:srgbClr val="FF0000">
                        <a:alpha val="50196"/>
                      </a:srgbClr>
                    </a:solidFill>
                  </a:tcPr>
                </a:tc>
                <a:tc>
                  <a:txBody>
                    <a:bodyPr/>
                    <a:lstStyle/>
                    <a:p>
                      <a:pPr lvl="0" algn="l">
                        <a:lnSpc>
                          <a:spcPct val="100000"/>
                        </a:lnSpc>
                        <a:spcBef>
                          <a:spcPts val="0"/>
                        </a:spcBef>
                        <a:spcAft>
                          <a:spcPts val="0"/>
                        </a:spcAft>
                        <a:buNone/>
                      </a:pPr>
                      <a:r>
                        <a:rPr lang="en-US" sz="900" b="0" i="0" u="none" strike="noStrike" baseline="0" noProof="0" dirty="0">
                          <a:solidFill>
                            <a:srgbClr val="000000"/>
                          </a:solidFill>
                          <a:latin typeface="Aptos"/>
                        </a:rPr>
                        <a:t>Compromised customer able to access other customer's data</a:t>
                      </a:r>
                    </a:p>
                  </a:txBody>
                  <a:tcPr marL="89999" anchor="ctr">
                    <a:solidFill>
                      <a:srgbClr val="FF0000">
                        <a:alpha val="50196"/>
                      </a:srgbClr>
                    </a:solidFill>
                  </a:tcPr>
                </a:tc>
                <a:extLst>
                  <a:ext uri="{0D108BD9-81ED-4DB2-BD59-A6C34878D82A}">
                    <a16:rowId xmlns:a16="http://schemas.microsoft.com/office/drawing/2014/main" val="805342914"/>
                  </a:ext>
                </a:extLst>
              </a:tr>
              <a:tr h="907236">
                <a:tc>
                  <a:txBody>
                    <a:bodyPr/>
                    <a:lstStyle/>
                    <a:p>
                      <a:pPr lvl="0" algn="ctr">
                        <a:buNone/>
                      </a:pPr>
                      <a:r>
                        <a:rPr lang="en-US" sz="800" dirty="0"/>
                        <a:t>T02</a:t>
                      </a:r>
                    </a:p>
                  </a:txBody>
                  <a:tcPr marL="89999" anchor="ctr">
                    <a:solidFill>
                      <a:srgbClr val="FF0000">
                        <a:alpha val="50196"/>
                      </a:srgbClr>
                    </a:solidFill>
                  </a:tcPr>
                </a:tc>
                <a:tc>
                  <a:txBody>
                    <a:bodyPr/>
                    <a:lstStyle/>
                    <a:p>
                      <a:pPr lvl="0" algn="l">
                        <a:lnSpc>
                          <a:spcPct val="100000"/>
                        </a:lnSpc>
                        <a:spcBef>
                          <a:spcPts val="0"/>
                        </a:spcBef>
                        <a:spcAft>
                          <a:spcPts val="0"/>
                        </a:spcAft>
                        <a:buNone/>
                      </a:pPr>
                      <a:r>
                        <a:rPr lang="en-US" sz="900" b="0" i="0" u="none" strike="noStrike" baseline="0" noProof="0" dirty="0">
                          <a:solidFill>
                            <a:srgbClr val="000000"/>
                          </a:solidFill>
                          <a:latin typeface="Aptos"/>
                        </a:rPr>
                        <a:t>Malicious actor attempts to manipulate authentication mechanism.</a:t>
                      </a:r>
                      <a:endParaRPr lang="en-US" dirty="0"/>
                    </a:p>
                  </a:txBody>
                  <a:tcPr marL="89999" anchor="ctr">
                    <a:solidFill>
                      <a:srgbClr val="FF0000">
                        <a:alpha val="50196"/>
                      </a:srgbClr>
                    </a:solidFill>
                  </a:tcPr>
                </a:tc>
                <a:extLst>
                  <a:ext uri="{0D108BD9-81ED-4DB2-BD59-A6C34878D82A}">
                    <a16:rowId xmlns:a16="http://schemas.microsoft.com/office/drawing/2014/main" val="3227860000"/>
                  </a:ext>
                </a:extLst>
              </a:tr>
              <a:tr h="907236">
                <a:tc>
                  <a:txBody>
                    <a:bodyPr/>
                    <a:lstStyle/>
                    <a:p>
                      <a:pPr lvl="0" algn="ctr">
                        <a:buNone/>
                      </a:pPr>
                      <a:r>
                        <a:rPr lang="en-US" sz="800" dirty="0"/>
                        <a:t>T03</a:t>
                      </a:r>
                    </a:p>
                  </a:txBody>
                  <a:tcPr marL="89999" anchor="ctr">
                    <a:solidFill>
                      <a:srgbClr val="FF0000">
                        <a:alpha val="50196"/>
                      </a:srgbClr>
                    </a:solidFill>
                  </a:tcPr>
                </a:tc>
                <a:tc>
                  <a:txBody>
                    <a:bodyPr/>
                    <a:lstStyle/>
                    <a:p>
                      <a:pPr lvl="0" algn="l">
                        <a:lnSpc>
                          <a:spcPct val="100000"/>
                        </a:lnSpc>
                        <a:spcBef>
                          <a:spcPts val="0"/>
                        </a:spcBef>
                        <a:spcAft>
                          <a:spcPts val="0"/>
                        </a:spcAft>
                        <a:buNone/>
                      </a:pPr>
                      <a:r>
                        <a:rPr lang="en-US" sz="900" b="0" i="0" u="none" strike="noStrike" baseline="0" noProof="0" dirty="0">
                          <a:solidFill>
                            <a:srgbClr val="000000"/>
                          </a:solidFill>
                          <a:latin typeface="Aptos"/>
                        </a:rPr>
                        <a:t>Malicious actor intercepts the token</a:t>
                      </a:r>
                    </a:p>
                  </a:txBody>
                  <a:tcPr marL="89999" anchor="ctr">
                    <a:solidFill>
                      <a:srgbClr val="FF0000">
                        <a:alpha val="50196"/>
                      </a:srgbClr>
                    </a:solidFill>
                  </a:tcPr>
                </a:tc>
                <a:extLst>
                  <a:ext uri="{0D108BD9-81ED-4DB2-BD59-A6C34878D82A}">
                    <a16:rowId xmlns:a16="http://schemas.microsoft.com/office/drawing/2014/main" val="2092468261"/>
                  </a:ext>
                </a:extLst>
              </a:tr>
            </a:tbl>
          </a:graphicData>
        </a:graphic>
      </p:graphicFrame>
      <p:sp>
        <p:nvSpPr>
          <p:cNvPr id="8" name="Rectangle 7">
            <a:extLst>
              <a:ext uri="{FF2B5EF4-FFF2-40B4-BE49-F238E27FC236}">
                <a16:creationId xmlns:a16="http://schemas.microsoft.com/office/drawing/2014/main" id="{C74CD233-7037-069E-897F-B2F781B5C7BE}"/>
              </a:ext>
            </a:extLst>
          </p:cNvPr>
          <p:cNvSpPr/>
          <p:nvPr/>
        </p:nvSpPr>
        <p:spPr>
          <a:xfrm>
            <a:off x="6519363" y="3632126"/>
            <a:ext cx="439112" cy="157525"/>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T02</a:t>
            </a:r>
          </a:p>
        </p:txBody>
      </p:sp>
      <p:sp>
        <p:nvSpPr>
          <p:cNvPr id="18" name="Rectangle 17">
            <a:extLst>
              <a:ext uri="{FF2B5EF4-FFF2-40B4-BE49-F238E27FC236}">
                <a16:creationId xmlns:a16="http://schemas.microsoft.com/office/drawing/2014/main" id="{CB48FE2E-D84E-83BC-1FDF-75EAF81670A8}"/>
              </a:ext>
            </a:extLst>
          </p:cNvPr>
          <p:cNvSpPr/>
          <p:nvPr/>
        </p:nvSpPr>
        <p:spPr>
          <a:xfrm>
            <a:off x="6307710" y="5191414"/>
            <a:ext cx="439112" cy="157525"/>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700"/>
              <a:t>T03</a:t>
            </a:r>
          </a:p>
        </p:txBody>
      </p:sp>
      <p:sp>
        <p:nvSpPr>
          <p:cNvPr id="30" name="TextBox 29">
            <a:extLst>
              <a:ext uri="{FF2B5EF4-FFF2-40B4-BE49-F238E27FC236}">
                <a16:creationId xmlns:a16="http://schemas.microsoft.com/office/drawing/2014/main" id="{B74484F8-DF6F-6A68-2A27-9BAAB5D5D585}"/>
              </a:ext>
            </a:extLst>
          </p:cNvPr>
          <p:cNvSpPr txBox="1"/>
          <p:nvPr/>
        </p:nvSpPr>
        <p:spPr>
          <a:xfrm>
            <a:off x="8042405" y="4121679"/>
            <a:ext cx="783513"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t>2.Signup link sent to recipient</a:t>
            </a:r>
          </a:p>
        </p:txBody>
      </p:sp>
      <p:sp>
        <p:nvSpPr>
          <p:cNvPr id="31" name="TextBox 30">
            <a:extLst>
              <a:ext uri="{FF2B5EF4-FFF2-40B4-BE49-F238E27FC236}">
                <a16:creationId xmlns:a16="http://schemas.microsoft.com/office/drawing/2014/main" id="{EFA6D708-4DD7-58C3-719D-1048C3B236F4}"/>
              </a:ext>
            </a:extLst>
          </p:cNvPr>
          <p:cNvSpPr txBox="1"/>
          <p:nvPr/>
        </p:nvSpPr>
        <p:spPr>
          <a:xfrm>
            <a:off x="8540172" y="2389587"/>
            <a:ext cx="835016" cy="5078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ea typeface="+mn-lt"/>
                <a:cs typeface="+mn-lt"/>
              </a:rPr>
              <a:t>1.Recipient  assigned to share.</a:t>
            </a:r>
            <a:endParaRPr lang="en-US" sz="900"/>
          </a:p>
        </p:txBody>
      </p:sp>
      <p:sp>
        <p:nvSpPr>
          <p:cNvPr id="32" name="TextBox 31">
            <a:extLst>
              <a:ext uri="{FF2B5EF4-FFF2-40B4-BE49-F238E27FC236}">
                <a16:creationId xmlns:a16="http://schemas.microsoft.com/office/drawing/2014/main" id="{C83E6F7A-571F-E923-40F7-581D33A79EF9}"/>
              </a:ext>
            </a:extLst>
          </p:cNvPr>
          <p:cNvSpPr txBox="1"/>
          <p:nvPr/>
        </p:nvSpPr>
        <p:spPr>
          <a:xfrm>
            <a:off x="5565758" y="5151184"/>
            <a:ext cx="962372"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ea typeface="+mn-lt"/>
                <a:cs typeface="+mn-lt"/>
              </a:rPr>
              <a:t>3.Recipient uses  link to download  configuration file with a bearer token and access URL.</a:t>
            </a:r>
            <a:endParaRPr lang="en-US" sz="900"/>
          </a:p>
        </p:txBody>
      </p:sp>
      <p:sp>
        <p:nvSpPr>
          <p:cNvPr id="33" name="TextBox 32">
            <a:extLst>
              <a:ext uri="{FF2B5EF4-FFF2-40B4-BE49-F238E27FC236}">
                <a16:creationId xmlns:a16="http://schemas.microsoft.com/office/drawing/2014/main" id="{809A5644-7ADE-7A6D-6295-0C2BA280C8A1}"/>
              </a:ext>
            </a:extLst>
          </p:cNvPr>
          <p:cNvSpPr txBox="1"/>
          <p:nvPr/>
        </p:nvSpPr>
        <p:spPr>
          <a:xfrm>
            <a:off x="6199024" y="4187002"/>
            <a:ext cx="1168564"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4.The recipient uses the config file to authenticate with the Delta Sharing server.</a:t>
            </a:r>
            <a:endParaRPr lang="en-US" dirty="0">
              <a:ea typeface="+mn-lt"/>
              <a:cs typeface="+mn-lt"/>
            </a:endParaRPr>
          </a:p>
        </p:txBody>
      </p:sp>
      <p:pic>
        <p:nvPicPr>
          <p:cNvPr id="25" name="Picture 24" descr="A group of papers with corner&#10;&#10;Description automatically generated">
            <a:extLst>
              <a:ext uri="{FF2B5EF4-FFF2-40B4-BE49-F238E27FC236}">
                <a16:creationId xmlns:a16="http://schemas.microsoft.com/office/drawing/2014/main" id="{7627D68C-988A-F3BD-5F47-5411CA54F4F8}"/>
              </a:ext>
            </a:extLst>
          </p:cNvPr>
          <p:cNvPicPr>
            <a:picLocks noChangeAspect="1"/>
          </p:cNvPicPr>
          <p:nvPr/>
        </p:nvPicPr>
        <p:blipFill>
          <a:blip r:embed="rId11"/>
          <a:stretch>
            <a:fillRect/>
          </a:stretch>
        </p:blipFill>
        <p:spPr>
          <a:xfrm>
            <a:off x="4957763" y="1847850"/>
            <a:ext cx="970190" cy="669472"/>
          </a:xfrm>
          <a:prstGeom prst="rect">
            <a:avLst/>
          </a:prstGeom>
        </p:spPr>
      </p:pic>
      <p:pic>
        <p:nvPicPr>
          <p:cNvPr id="27" name="Picture 26" descr="A green rectangular sign with black text&#10;&#10;Description automatically generated">
            <a:extLst>
              <a:ext uri="{FF2B5EF4-FFF2-40B4-BE49-F238E27FC236}">
                <a16:creationId xmlns:a16="http://schemas.microsoft.com/office/drawing/2014/main" id="{3611843C-52F3-5E53-FC28-A5DE0C81530C}"/>
              </a:ext>
            </a:extLst>
          </p:cNvPr>
          <p:cNvPicPr>
            <a:picLocks noChangeAspect="1"/>
          </p:cNvPicPr>
          <p:nvPr/>
        </p:nvPicPr>
        <p:blipFill>
          <a:blip r:embed="rId12"/>
          <a:stretch>
            <a:fillRect/>
          </a:stretch>
        </p:blipFill>
        <p:spPr>
          <a:xfrm>
            <a:off x="6100083" y="3233056"/>
            <a:ext cx="862693" cy="391887"/>
          </a:xfrm>
          <a:prstGeom prst="rect">
            <a:avLst/>
          </a:prstGeom>
        </p:spPr>
      </p:pic>
      <p:cxnSp>
        <p:nvCxnSpPr>
          <p:cNvPr id="29" name="Curved Connector 25">
            <a:extLst>
              <a:ext uri="{FF2B5EF4-FFF2-40B4-BE49-F238E27FC236}">
                <a16:creationId xmlns:a16="http://schemas.microsoft.com/office/drawing/2014/main" id="{37622CE5-2212-19BC-17D8-3084EDA519E2}"/>
              </a:ext>
            </a:extLst>
          </p:cNvPr>
          <p:cNvCxnSpPr>
            <a:cxnSpLocks/>
          </p:cNvCxnSpPr>
          <p:nvPr/>
        </p:nvCxnSpPr>
        <p:spPr>
          <a:xfrm flipH="1">
            <a:off x="5937708" y="1975214"/>
            <a:ext cx="471902" cy="130018"/>
          </a:xfrm>
          <a:prstGeom prst="curvedConnector3">
            <a:avLst>
              <a:gd name="adj1" fmla="val 50000"/>
            </a:avLst>
          </a:prstGeom>
          <a:ln w="63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619BE2C6-7A0C-DDAC-6658-5D7D3AD146A3}"/>
              </a:ext>
            </a:extLst>
          </p:cNvPr>
          <p:cNvCxnSpPr>
            <a:cxnSpLocks/>
          </p:cNvCxnSpPr>
          <p:nvPr/>
        </p:nvCxnSpPr>
        <p:spPr>
          <a:xfrm flipV="1">
            <a:off x="3427638" y="2186668"/>
            <a:ext cx="1583873" cy="99334"/>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85810026-20ED-2D30-51B4-2994734BF21E}"/>
              </a:ext>
            </a:extLst>
          </p:cNvPr>
          <p:cNvCxnSpPr>
            <a:cxnSpLocks/>
          </p:cNvCxnSpPr>
          <p:nvPr/>
        </p:nvCxnSpPr>
        <p:spPr>
          <a:xfrm flipH="1" flipV="1">
            <a:off x="7569651" y="3133725"/>
            <a:ext cx="647701" cy="196079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6" name="Connector: Curved 35">
            <a:extLst>
              <a:ext uri="{FF2B5EF4-FFF2-40B4-BE49-F238E27FC236}">
                <a16:creationId xmlns:a16="http://schemas.microsoft.com/office/drawing/2014/main" id="{AEB79A80-BC23-97F8-8CBF-BBA8A4529E71}"/>
              </a:ext>
            </a:extLst>
          </p:cNvPr>
          <p:cNvCxnSpPr>
            <a:cxnSpLocks/>
          </p:cNvCxnSpPr>
          <p:nvPr/>
        </p:nvCxnSpPr>
        <p:spPr>
          <a:xfrm flipV="1">
            <a:off x="4221244" y="2905122"/>
            <a:ext cx="2751399" cy="2150963"/>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0F5A319D-DDE1-1EB6-2345-1F83E576EE13}"/>
              </a:ext>
            </a:extLst>
          </p:cNvPr>
          <p:cNvSpPr txBox="1"/>
          <p:nvPr/>
        </p:nvSpPr>
        <p:spPr>
          <a:xfrm>
            <a:off x="3427331" y="2900825"/>
            <a:ext cx="868603"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ea typeface="+mn-lt"/>
                <a:cs typeface="+mn-lt"/>
              </a:rPr>
              <a:t>6.recipient uses the pre-signed URLs to download the data </a:t>
            </a:r>
            <a:endParaRPr lang="en-US" sz="900" dirty="0"/>
          </a:p>
        </p:txBody>
      </p:sp>
      <p:sp>
        <p:nvSpPr>
          <p:cNvPr id="41" name="TextBox 40">
            <a:extLst>
              <a:ext uri="{FF2B5EF4-FFF2-40B4-BE49-F238E27FC236}">
                <a16:creationId xmlns:a16="http://schemas.microsoft.com/office/drawing/2014/main" id="{71875BDB-721A-80BF-6181-A0C09B2B73B0}"/>
              </a:ext>
            </a:extLst>
          </p:cNvPr>
          <p:cNvSpPr txBox="1"/>
          <p:nvPr/>
        </p:nvSpPr>
        <p:spPr>
          <a:xfrm>
            <a:off x="4968567" y="3051336"/>
            <a:ext cx="783513"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dirty="0"/>
              <a:t>5.</a:t>
            </a:r>
            <a:r>
              <a:rPr lang="en-US" sz="900" dirty="0">
                <a:ea typeface="+mn-lt"/>
                <a:cs typeface="+mn-lt"/>
              </a:rPr>
              <a:t>Server generates short-lived pre-signed URLs </a:t>
            </a:r>
            <a:endParaRPr lang="en-US" sz="900" dirty="0"/>
          </a:p>
        </p:txBody>
      </p:sp>
      <p:cxnSp>
        <p:nvCxnSpPr>
          <p:cNvPr id="43" name="Connector: Curved 42">
            <a:extLst>
              <a:ext uri="{FF2B5EF4-FFF2-40B4-BE49-F238E27FC236}">
                <a16:creationId xmlns:a16="http://schemas.microsoft.com/office/drawing/2014/main" id="{3AB56C87-5E6A-0270-11FF-9A0317EAA80C}"/>
              </a:ext>
            </a:extLst>
          </p:cNvPr>
          <p:cNvCxnSpPr>
            <a:cxnSpLocks/>
          </p:cNvCxnSpPr>
          <p:nvPr/>
        </p:nvCxnSpPr>
        <p:spPr>
          <a:xfrm flipV="1">
            <a:off x="3539772" y="2487011"/>
            <a:ext cx="1662825" cy="2598980"/>
          </a:xfrm>
          <a:prstGeom prst="curved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4" name="Picture 43" descr="A close up of a website&#10;&#10;Description automatically generated">
            <a:extLst>
              <a:ext uri="{FF2B5EF4-FFF2-40B4-BE49-F238E27FC236}">
                <a16:creationId xmlns:a16="http://schemas.microsoft.com/office/drawing/2014/main" id="{9D7E0AD0-983A-D2AF-16E8-FD5FEBF5D772}"/>
              </a:ext>
            </a:extLst>
          </p:cNvPr>
          <p:cNvPicPr>
            <a:picLocks noChangeAspect="1"/>
          </p:cNvPicPr>
          <p:nvPr/>
        </p:nvPicPr>
        <p:blipFill>
          <a:blip r:embed="rId13"/>
          <a:stretch>
            <a:fillRect/>
          </a:stretch>
        </p:blipFill>
        <p:spPr>
          <a:xfrm>
            <a:off x="4579804" y="4188129"/>
            <a:ext cx="1352321" cy="317884"/>
          </a:xfrm>
          <a:prstGeom prst="rect">
            <a:avLst/>
          </a:prstGeom>
        </p:spPr>
      </p:pic>
    </p:spTree>
    <p:extLst>
      <p:ext uri="{BB962C8B-B14F-4D97-AF65-F5344CB8AC3E}">
        <p14:creationId xmlns:p14="http://schemas.microsoft.com/office/powerpoint/2010/main" val="2392641983"/>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E5930F-6247-5426-9890-3FE7DBA97E8B}"/>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9" name="Rectangle 8">
            <a:extLst>
              <a:ext uri="{FF2B5EF4-FFF2-40B4-BE49-F238E27FC236}">
                <a16:creationId xmlns:a16="http://schemas.microsoft.com/office/drawing/2014/main" id="{3A860FDD-F1C5-4AD8-2660-6CE3151E0C87}"/>
              </a:ext>
            </a:extLst>
          </p:cNvPr>
          <p:cNvSpPr/>
          <p:nvPr/>
        </p:nvSpPr>
        <p:spPr>
          <a:xfrm>
            <a:off x="-1" y="0"/>
            <a:ext cx="12181115"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graphicFrame>
        <p:nvGraphicFramePr>
          <p:cNvPr id="11" name="Table 10">
            <a:extLst>
              <a:ext uri="{FF2B5EF4-FFF2-40B4-BE49-F238E27FC236}">
                <a16:creationId xmlns:a16="http://schemas.microsoft.com/office/drawing/2014/main" id="{FB3608FB-A16F-1C0A-2FC9-5862CFB7603A}"/>
              </a:ext>
            </a:extLst>
          </p:cNvPr>
          <p:cNvGraphicFramePr>
            <a:graphicFrameLocks noGrp="1"/>
          </p:cNvGraphicFramePr>
          <p:nvPr>
            <p:extLst>
              <p:ext uri="{D42A27DB-BD31-4B8C-83A1-F6EECF244321}">
                <p14:modId xmlns:p14="http://schemas.microsoft.com/office/powerpoint/2010/main" val="1799482992"/>
              </p:ext>
            </p:extLst>
          </p:nvPr>
        </p:nvGraphicFramePr>
        <p:xfrm>
          <a:off x="0" y="859971"/>
          <a:ext cx="12192682" cy="2943580"/>
        </p:xfrm>
        <a:graphic>
          <a:graphicData uri="http://schemas.openxmlformats.org/drawingml/2006/table">
            <a:tbl>
              <a:tblPr firstRow="1" bandRow="1">
                <a:tableStyleId>{5C22544A-7EE6-4342-B048-85BDC9FD1C3A}</a:tableStyleId>
              </a:tblPr>
              <a:tblGrid>
                <a:gridCol w="1741812">
                  <a:extLst>
                    <a:ext uri="{9D8B030D-6E8A-4147-A177-3AD203B41FA5}">
                      <a16:colId xmlns:a16="http://schemas.microsoft.com/office/drawing/2014/main" val="3990730307"/>
                    </a:ext>
                  </a:extLst>
                </a:gridCol>
                <a:gridCol w="2656491">
                  <a:extLst>
                    <a:ext uri="{9D8B030D-6E8A-4147-A177-3AD203B41FA5}">
                      <a16:colId xmlns:a16="http://schemas.microsoft.com/office/drawing/2014/main" val="3500971557"/>
                    </a:ext>
                  </a:extLst>
                </a:gridCol>
                <a:gridCol w="1306271">
                  <a:extLst>
                    <a:ext uri="{9D8B030D-6E8A-4147-A177-3AD203B41FA5}">
                      <a16:colId xmlns:a16="http://schemas.microsoft.com/office/drawing/2014/main" val="1979720107"/>
                    </a:ext>
                  </a:extLst>
                </a:gridCol>
                <a:gridCol w="1262671">
                  <a:extLst>
                    <a:ext uri="{9D8B030D-6E8A-4147-A177-3AD203B41FA5}">
                      <a16:colId xmlns:a16="http://schemas.microsoft.com/office/drawing/2014/main" val="2886700164"/>
                    </a:ext>
                  </a:extLst>
                </a:gridCol>
                <a:gridCol w="2190219">
                  <a:extLst>
                    <a:ext uri="{9D8B030D-6E8A-4147-A177-3AD203B41FA5}">
                      <a16:colId xmlns:a16="http://schemas.microsoft.com/office/drawing/2014/main" val="3088374978"/>
                    </a:ext>
                  </a:extLst>
                </a:gridCol>
                <a:gridCol w="1293406">
                  <a:extLst>
                    <a:ext uri="{9D8B030D-6E8A-4147-A177-3AD203B41FA5}">
                      <a16:colId xmlns:a16="http://schemas.microsoft.com/office/drawing/2014/main" val="2138507291"/>
                    </a:ext>
                  </a:extLst>
                </a:gridCol>
                <a:gridCol w="1741812">
                  <a:extLst>
                    <a:ext uri="{9D8B030D-6E8A-4147-A177-3AD203B41FA5}">
                      <a16:colId xmlns:a16="http://schemas.microsoft.com/office/drawing/2014/main" val="182835484"/>
                    </a:ext>
                  </a:extLst>
                </a:gridCol>
              </a:tblGrid>
              <a:tr h="636814">
                <a:tc>
                  <a:txBody>
                    <a:bodyPr/>
                    <a:lstStyle/>
                    <a:p>
                      <a:pPr algn="ctr"/>
                      <a:r>
                        <a:rPr lang="en-US" sz="1000" dirty="0"/>
                        <a:t>Threat Ref</a:t>
                      </a:r>
                    </a:p>
                  </a:txBody>
                  <a:tcPr/>
                </a:tc>
                <a:tc>
                  <a:txBody>
                    <a:bodyPr/>
                    <a:lstStyle/>
                    <a:p>
                      <a:pPr algn="ctr"/>
                      <a:r>
                        <a:rPr lang="en-US" sz="1000" dirty="0"/>
                        <a:t>Description</a:t>
                      </a:r>
                    </a:p>
                  </a:txBody>
                  <a:tcPr/>
                </a:tc>
                <a:tc>
                  <a:txBody>
                    <a:bodyPr/>
                    <a:lstStyle/>
                    <a:p>
                      <a:pPr algn="ctr"/>
                      <a:r>
                        <a:rPr lang="en-US" sz="1000" dirty="0"/>
                        <a:t>Component</a:t>
                      </a:r>
                    </a:p>
                  </a:txBody>
                  <a:tcPr/>
                </a:tc>
                <a:tc>
                  <a:txBody>
                    <a:bodyPr/>
                    <a:lstStyle/>
                    <a:p>
                      <a:pPr algn="ctr"/>
                      <a:r>
                        <a:rPr lang="en-US" sz="1000" dirty="0"/>
                        <a:t>Asset Ref.</a:t>
                      </a:r>
                    </a:p>
                  </a:txBody>
                  <a:tcPr/>
                </a:tc>
                <a:tc>
                  <a:txBody>
                    <a:bodyPr/>
                    <a:lstStyle/>
                    <a:p>
                      <a:pPr algn="ctr"/>
                      <a:r>
                        <a:rPr lang="en-US" sz="1000" dirty="0"/>
                        <a:t>Required Control</a:t>
                      </a:r>
                    </a:p>
                  </a:txBody>
                  <a:tcPr/>
                </a:tc>
                <a:tc>
                  <a:txBody>
                    <a:bodyPr/>
                    <a:lstStyle/>
                    <a:p>
                      <a:pPr algn="ctr"/>
                      <a:r>
                        <a:rPr lang="en-US" sz="1000" dirty="0"/>
                        <a:t>Control Effectiveness</a:t>
                      </a:r>
                    </a:p>
                  </a:txBody>
                  <a:tcPr/>
                </a:tc>
                <a:tc>
                  <a:txBody>
                    <a:bodyPr/>
                    <a:lstStyle/>
                    <a:p>
                      <a:pPr algn="ctr"/>
                      <a:r>
                        <a:rPr lang="en-US" sz="1000" dirty="0"/>
                        <a:t>Threat Mitigation</a:t>
                      </a:r>
                    </a:p>
                  </a:txBody>
                  <a:tcPr/>
                </a:tc>
                <a:extLst>
                  <a:ext uri="{0D108BD9-81ED-4DB2-BD59-A6C34878D82A}">
                    <a16:rowId xmlns:a16="http://schemas.microsoft.com/office/drawing/2014/main" val="4114834743"/>
                  </a:ext>
                </a:extLst>
              </a:tr>
              <a:tr h="768922">
                <a:tc>
                  <a:txBody>
                    <a:bodyPr/>
                    <a:lstStyle/>
                    <a:p>
                      <a:pPr lvl="0">
                        <a:buNone/>
                      </a:pPr>
                      <a:r>
                        <a:rPr lang="en-US" sz="900" b="0" i="0" u="none" strike="noStrike" noProof="0" dirty="0">
                          <a:solidFill>
                            <a:srgbClr val="000000"/>
                          </a:solidFill>
                          <a:latin typeface="Aptos"/>
                        </a:rPr>
                        <a:t>T01</a:t>
                      </a:r>
                      <a:endParaRPr lang="en-US" dirty="0"/>
                    </a:p>
                  </a:txBody>
                  <a:tcPr/>
                </a:tc>
                <a:tc>
                  <a:txBody>
                    <a:bodyPr/>
                    <a:lstStyle/>
                    <a:p>
                      <a:pPr lvl="0">
                        <a:buNone/>
                      </a:pPr>
                      <a:r>
                        <a:rPr lang="en-US" sz="900" b="0" i="0" u="none" strike="noStrike" noProof="0" dirty="0">
                          <a:solidFill>
                            <a:srgbClr val="000000"/>
                          </a:solidFill>
                          <a:latin typeface="Aptos"/>
                        </a:rPr>
                        <a:t>Compromised customer able to access other customer's date</a:t>
                      </a:r>
                      <a:endParaRPr lang="en-US" dirty="0"/>
                    </a:p>
                  </a:txBody>
                  <a:tcPr/>
                </a:tc>
                <a:tc>
                  <a:txBody>
                    <a:bodyPr/>
                    <a:lstStyle/>
                    <a:p>
                      <a:pPr lvl="0">
                        <a:buNone/>
                      </a:pPr>
                      <a:endParaRPr lang="en-US" sz="900" b="0" i="0" u="none" strike="noStrike" noProof="0">
                        <a:solidFill>
                          <a:srgbClr val="000000"/>
                        </a:solidFill>
                        <a:latin typeface="Aptos"/>
                      </a:endParaRPr>
                    </a:p>
                  </a:txBody>
                  <a:tcPr/>
                </a:tc>
                <a:tc>
                  <a:txBody>
                    <a:bodyPr/>
                    <a:lstStyle/>
                    <a:p>
                      <a:pPr lvl="0">
                        <a:buNone/>
                      </a:pPr>
                      <a:r>
                        <a:rPr lang="en-US" sz="800" b="0" i="0" u="none" strike="noStrike" noProof="0" dirty="0">
                          <a:solidFill>
                            <a:srgbClr val="000000"/>
                          </a:solidFill>
                          <a:latin typeface="Aptos"/>
                        </a:rPr>
                        <a:t>A01</a:t>
                      </a:r>
                    </a:p>
                  </a:txBody>
                  <a:tcPr/>
                </a:tc>
                <a:tc>
                  <a:txBody>
                    <a:bodyPr/>
                    <a:lstStyle/>
                    <a:p>
                      <a:pPr marL="0" lvl="0" indent="0" algn="l">
                        <a:lnSpc>
                          <a:spcPct val="100000"/>
                        </a:lnSpc>
                        <a:spcBef>
                          <a:spcPts val="0"/>
                        </a:spcBef>
                        <a:spcAft>
                          <a:spcPts val="0"/>
                        </a:spcAft>
                        <a:buNone/>
                      </a:pPr>
                      <a:r>
                        <a:rPr lang="en-US" sz="900" b="0" i="0" u="none" strike="noStrike" noProof="0" dirty="0">
                          <a:solidFill>
                            <a:srgbClr val="1B3139"/>
                          </a:solidFill>
                        </a:rPr>
                        <a:t>Implement access controls, establish strict data sharing policies, and enable audit logs for monitoring access.</a:t>
                      </a:r>
                      <a:endParaRPr lang="en-US" sz="900" b="0" i="0" u="none" strike="noStrike" noProof="0" dirty="0">
                        <a:solidFill>
                          <a:srgbClr val="1B3139"/>
                        </a:solidFill>
                        <a:latin typeface="Aptos"/>
                      </a:endParaRPr>
                    </a:p>
                  </a:txBody>
                  <a:tcPr/>
                </a:tc>
                <a:tc>
                  <a:txBody>
                    <a:bodyPr/>
                    <a:lstStyle/>
                    <a:p>
                      <a:endParaRPr lang="en-US"/>
                    </a:p>
                  </a:txBody>
                  <a:tcPr/>
                </a:tc>
                <a:tc>
                  <a:txBody>
                    <a:bodyPr/>
                    <a:lstStyle/>
                    <a:p>
                      <a:endParaRPr lang="en-US" sz="900"/>
                    </a:p>
                  </a:txBody>
                  <a:tcPr/>
                </a:tc>
                <a:extLst>
                  <a:ext uri="{0D108BD9-81ED-4DB2-BD59-A6C34878D82A}">
                    <a16:rowId xmlns:a16="http://schemas.microsoft.com/office/drawing/2014/main" val="127002736"/>
                  </a:ext>
                </a:extLst>
              </a:tr>
              <a:tr h="778780">
                <a:tc>
                  <a:txBody>
                    <a:bodyPr/>
                    <a:lstStyle/>
                    <a:p>
                      <a:pPr lvl="0">
                        <a:buNone/>
                      </a:pPr>
                      <a:r>
                        <a:rPr lang="en-US" sz="900" b="0" i="0" u="none" strike="noStrike" noProof="0" dirty="0">
                          <a:solidFill>
                            <a:srgbClr val="000000"/>
                          </a:solidFill>
                          <a:latin typeface="Aptos"/>
                        </a:rPr>
                        <a:t>T02</a:t>
                      </a:r>
                      <a:endParaRPr lang="en-US" dirty="0"/>
                    </a:p>
                  </a:txBody>
                  <a:tcPr/>
                </a:tc>
                <a:tc>
                  <a:txBody>
                    <a:bodyPr/>
                    <a:lstStyle/>
                    <a:p>
                      <a:pPr marL="0" lvl="0" indent="0" algn="l">
                        <a:lnSpc>
                          <a:spcPct val="100000"/>
                        </a:lnSpc>
                        <a:spcBef>
                          <a:spcPts val="0"/>
                        </a:spcBef>
                        <a:spcAft>
                          <a:spcPts val="0"/>
                        </a:spcAft>
                        <a:buNone/>
                      </a:pPr>
                      <a:endParaRPr lang="en-US" sz="900" b="0" i="0" u="none" strike="noStrike" noProof="0">
                        <a:solidFill>
                          <a:srgbClr val="000000"/>
                        </a:solidFill>
                        <a:latin typeface="Aptos"/>
                      </a:endParaRPr>
                    </a:p>
                    <a:p>
                      <a:pPr lvl="0">
                        <a:buNone/>
                      </a:pPr>
                      <a:r>
                        <a:rPr lang="en-US" sz="900" b="0" i="0" u="none" strike="noStrike" noProof="0" dirty="0">
                          <a:solidFill>
                            <a:srgbClr val="000000"/>
                          </a:solidFill>
                          <a:latin typeface="Aptos"/>
                        </a:rPr>
                        <a:t>Malicious actor attempts to manipulate authentication mechanism.</a:t>
                      </a:r>
                      <a:endParaRPr lang="en-US" dirty="0"/>
                    </a:p>
                  </a:txBody>
                  <a:tcPr/>
                </a:tc>
                <a:tc>
                  <a:txBody>
                    <a:bodyPr/>
                    <a:lstStyle/>
                    <a:p>
                      <a:endParaRPr lang="en-US" sz="900"/>
                    </a:p>
                  </a:txBody>
                  <a:tcPr/>
                </a:tc>
                <a:tc>
                  <a:txBody>
                    <a:bodyPr/>
                    <a:lstStyle/>
                    <a:p>
                      <a:pPr lvl="0">
                        <a:buNone/>
                      </a:pPr>
                      <a:endParaRPr lang="en-US" sz="800" b="0" i="0" u="none" strike="noStrike" noProof="0">
                        <a:solidFill>
                          <a:srgbClr val="000000"/>
                        </a:solidFill>
                        <a:latin typeface="Aptos"/>
                      </a:endParaRPr>
                    </a:p>
                  </a:txBody>
                  <a:tcPr/>
                </a:tc>
                <a:tc>
                  <a:txBody>
                    <a:bodyPr/>
                    <a:lstStyle/>
                    <a:p>
                      <a:pPr marL="0" lvl="0" indent="0" algn="l">
                        <a:lnSpc>
                          <a:spcPct val="100000"/>
                        </a:lnSpc>
                        <a:spcBef>
                          <a:spcPts val="0"/>
                        </a:spcBef>
                        <a:spcAft>
                          <a:spcPts val="0"/>
                        </a:spcAft>
                        <a:buNone/>
                      </a:pPr>
                      <a:r>
                        <a:rPr lang="en-US" sz="900" b="0" i="0" u="none" strike="noStrike" baseline="0" noProof="0" dirty="0">
                          <a:solidFill>
                            <a:srgbClr val="1B3139"/>
                          </a:solidFill>
                        </a:rPr>
                        <a:t>Implement strict bearer token management with expiration policies and enforce IP restrictions to limit access.</a:t>
                      </a:r>
                      <a:endParaRPr lang="en-US" sz="900" b="0" i="0" u="none" strike="noStrike" baseline="0" noProof="0" dirty="0">
                        <a:solidFill>
                          <a:srgbClr val="1B3139"/>
                        </a:solidFill>
                        <a:latin typeface="Aptos"/>
                      </a:endParaRP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09825650"/>
                  </a:ext>
                </a:extLst>
              </a:tr>
              <a:tr h="759064">
                <a:tc>
                  <a:txBody>
                    <a:bodyPr/>
                    <a:lstStyle/>
                    <a:p>
                      <a:pPr lvl="0">
                        <a:buNone/>
                      </a:pPr>
                      <a:r>
                        <a:rPr lang="en-US" sz="900" b="0" i="0" u="none" strike="noStrike" noProof="0" dirty="0">
                          <a:solidFill>
                            <a:srgbClr val="000000"/>
                          </a:solidFill>
                          <a:latin typeface="Aptos"/>
                        </a:rPr>
                        <a:t>T03</a:t>
                      </a:r>
                      <a:endParaRPr lang="en-US" dirty="0"/>
                    </a:p>
                  </a:txBody>
                  <a:tcPr/>
                </a:tc>
                <a:tc>
                  <a:txBody>
                    <a:bodyPr/>
                    <a:lstStyle/>
                    <a:p>
                      <a:pPr marL="0" lvl="0" indent="0" algn="l">
                        <a:lnSpc>
                          <a:spcPct val="100000"/>
                        </a:lnSpc>
                        <a:buNone/>
                      </a:pPr>
                      <a:r>
                        <a:rPr lang="en-US" sz="900" b="0" i="0" u="none" strike="noStrike" noProof="0" dirty="0">
                          <a:solidFill>
                            <a:srgbClr val="000000"/>
                          </a:solidFill>
                          <a:latin typeface="Aptos"/>
                        </a:rPr>
                        <a:t>Malicious actor intercepts the token</a:t>
                      </a:r>
                      <a:endParaRPr lang="en-US" dirty="0"/>
                    </a:p>
                  </a:txBody>
                  <a:tcPr/>
                </a:tc>
                <a:tc>
                  <a:txBody>
                    <a:bodyPr/>
                    <a:lstStyle/>
                    <a:p>
                      <a:pPr lvl="0">
                        <a:buNone/>
                      </a:pPr>
                      <a:endParaRPr lang="en-US" sz="900"/>
                    </a:p>
                  </a:txBody>
                  <a:tcPr/>
                </a:tc>
                <a:tc>
                  <a:txBody>
                    <a:bodyPr/>
                    <a:lstStyle/>
                    <a:p>
                      <a:pPr lvl="0">
                        <a:buNone/>
                      </a:pPr>
                      <a:r>
                        <a:rPr lang="en-US" sz="800" b="0" i="0" u="none" strike="noStrike" noProof="0" dirty="0">
                          <a:solidFill>
                            <a:srgbClr val="000000"/>
                          </a:solidFill>
                          <a:latin typeface="Aptos"/>
                        </a:rPr>
                        <a:t>A01</a:t>
                      </a:r>
                      <a:endParaRPr lang="en-US" dirty="0"/>
                    </a:p>
                  </a:txBody>
                  <a:tcPr/>
                </a:tc>
                <a:tc>
                  <a:txBody>
                    <a:bodyPr/>
                    <a:lstStyle/>
                    <a:p>
                      <a:pPr lvl="0" algn="l">
                        <a:lnSpc>
                          <a:spcPct val="100000"/>
                        </a:lnSpc>
                        <a:spcBef>
                          <a:spcPts val="0"/>
                        </a:spcBef>
                        <a:spcAft>
                          <a:spcPts val="0"/>
                        </a:spcAft>
                        <a:buNone/>
                      </a:pPr>
                      <a:endParaRPr lang="en-US" sz="900" b="0" i="0" u="none" strike="noStrike" baseline="0" noProof="0">
                        <a:solidFill>
                          <a:srgbClr val="1B3139"/>
                        </a:solidFill>
                        <a:latin typeface="Aptos"/>
                      </a:endParaRPr>
                    </a:p>
                    <a:p>
                      <a:pPr lvl="0" algn="l">
                        <a:lnSpc>
                          <a:spcPct val="100000"/>
                        </a:lnSpc>
                        <a:spcBef>
                          <a:spcPts val="0"/>
                        </a:spcBef>
                        <a:spcAft>
                          <a:spcPts val="0"/>
                        </a:spcAft>
                        <a:buNone/>
                      </a:pPr>
                      <a:r>
                        <a:rPr lang="en-US" sz="900" b="0" i="0" u="none" strike="noStrike" baseline="0" noProof="0" dirty="0">
                          <a:solidFill>
                            <a:srgbClr val="1B3139"/>
                          </a:solidFill>
                          <a:latin typeface="Aptos"/>
                        </a:rPr>
                        <a:t>Delta Sharing operates over HTTPS.</a:t>
                      </a:r>
                    </a:p>
                    <a:p>
                      <a:pPr lvl="0" algn="l">
                        <a:lnSpc>
                          <a:spcPct val="100000"/>
                        </a:lnSpc>
                        <a:spcBef>
                          <a:spcPts val="0"/>
                        </a:spcBef>
                        <a:spcAft>
                          <a:spcPts val="0"/>
                        </a:spcAft>
                        <a:buNone/>
                      </a:pPr>
                      <a:endParaRPr lang="en-US" sz="900" b="0" i="0" u="none" strike="noStrike" baseline="0" noProof="0">
                        <a:solidFill>
                          <a:srgbClr val="1B3139"/>
                        </a:solidFill>
                        <a:latin typeface="Aptos"/>
                      </a:endParaRPr>
                    </a:p>
                  </a:txBody>
                  <a:tcPr/>
                </a:tc>
                <a:tc>
                  <a:txBody>
                    <a:bodyPr/>
                    <a:lstStyle/>
                    <a:p>
                      <a:endParaRPr lang="en-US"/>
                    </a:p>
                  </a:txBody>
                  <a:tcPr/>
                </a:tc>
                <a:tc>
                  <a:txBody>
                    <a:bodyPr/>
                    <a:lstStyle/>
                    <a:p>
                      <a:pPr lvl="0">
                        <a:buNone/>
                      </a:pPr>
                      <a:endParaRPr lang="en-US" sz="900" b="0" i="0" u="none" strike="noStrike" noProof="0">
                        <a:solidFill>
                          <a:srgbClr val="1B3139"/>
                        </a:solidFill>
                        <a:latin typeface="Aptos"/>
                      </a:endParaRPr>
                    </a:p>
                  </a:txBody>
                  <a:tcPr/>
                </a:tc>
                <a:extLst>
                  <a:ext uri="{0D108BD9-81ED-4DB2-BD59-A6C34878D82A}">
                    <a16:rowId xmlns:a16="http://schemas.microsoft.com/office/drawing/2014/main" val="3048247631"/>
                  </a:ext>
                </a:extLst>
              </a:tr>
            </a:tbl>
          </a:graphicData>
        </a:graphic>
      </p:graphicFrame>
    </p:spTree>
    <p:extLst>
      <p:ext uri="{BB962C8B-B14F-4D97-AF65-F5344CB8AC3E}">
        <p14:creationId xmlns:p14="http://schemas.microsoft.com/office/powerpoint/2010/main" val="426648631"/>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579e37e5-6ca9-4914-9869-0a44eb770c83" ContentTypeId="0x0101" PreviousValue="false"/>
</file>

<file path=customXml/itemProps1.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2.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0AFF6D4-7C59-4E87-8E83-BDA9DB95A9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213</cp:revision>
  <dcterms:created xsi:type="dcterms:W3CDTF">2024-07-23T08:25:53Z</dcterms:created>
  <dcterms:modified xsi:type="dcterms:W3CDTF">2025-08-11T12:05:36Z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2024-07-23T08:26:20Z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5a445927-48ac-49b9-8fec-bba60e75f686</vt:lpwstr>
  </property>
  <property fmtid="{D5CDD505-2E9C-101B-9397-08002B2CF9AE}" pid="8" name="MSIP_Label_15091220-ffb5-410a-8fef-e0ac67fe4ab3_ContentBits">
    <vt:lpwstr>0</vt:lpwstr>
  </property>
</Properties>
</file>