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1F585-FE7E-1CAC-F7C4-8057ABE49F43}" v="15" dt="2025-06-06T10:08:00.477"/>
    <p1510:client id="{226B58A9-B091-6A1F-C924-7A1FDCA4CD39}" v="72" dt="2025-06-05T14:18:22.8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a:solidFill>
                  <a:srgbClr val="C00000"/>
                </a:solidFill>
              </a:rPr>
              <a:t>External Connectivity Secret Server</a:t>
            </a:r>
            <a:endParaRPr lang="en-US"/>
          </a:p>
          <a:p>
            <a:pPr marL="90170"/>
            <a:endParaRPr lang="en-US" sz="2400" b="1" dirty="0"/>
          </a:p>
          <a:p>
            <a:pPr marL="90170"/>
            <a:r>
              <a:rPr lang="en-US" sz="1400" dirty="0"/>
              <a:t>May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r>
              <a:rPr lang="en-GB" sz="1200">
                <a:solidFill>
                  <a:schemeClr val="tx1"/>
                </a:solidFill>
                <a:ea typeface="+mn-lt"/>
                <a:cs typeface="+mn-lt"/>
              </a:rPr>
              <a:t>To support service reliability, this change allows controlled access to MHR’s internal credential system, enabling  </a:t>
            </a:r>
            <a:r>
              <a:rPr lang="en-GB" sz="1200" dirty="0" err="1">
                <a:solidFill>
                  <a:schemeClr val="tx1"/>
                </a:solidFill>
                <a:ea typeface="+mn-lt"/>
                <a:cs typeface="+mn-lt"/>
              </a:rPr>
              <a:t>Delinea</a:t>
            </a:r>
            <a:r>
              <a:rPr lang="en-GB" sz="1200" dirty="0">
                <a:solidFill>
                  <a:schemeClr val="tx1"/>
                </a:solidFill>
                <a:ea typeface="+mn-lt"/>
                <a:cs typeface="+mn-lt"/>
              </a:rPr>
              <a:t>, a trusted third party to maintain a secure copy in their UK-based cloud environment. This ensures that, in the event of a disruption within MHR, access to essential credentials remains available. Access is strictly limited to known locations, with multiple safeguards in place to control and monitor entry. The data is protected during transfer, and only selected credentials are included to reduce risk. These measures have been put in place in collaboration with key operational teams to maintain a balance between service continuity and security.</a:t>
            </a:r>
            <a:endParaRPr lang="en-US" dirty="0">
              <a:solidFill>
                <a:schemeClr val="tx1"/>
              </a:solidFill>
              <a:ea typeface="+mn-lt"/>
              <a:cs typeface="+mn-lt"/>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Low</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External Access – Secret Server</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dirty="0">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dirty="0">
              <a:solidFill>
                <a:schemeClr val="tx1"/>
              </a:solidFill>
            </a:endParaRP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Duncan Waite</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Cloud Services</a:t>
            </a:r>
            <a:r>
              <a:rPr lang="en-US" dirty="0">
                <a:solidFill>
                  <a:srgbClr val="FFFFFF"/>
                </a:solidFill>
              </a:rPr>
              <a:t> </a:t>
            </a:r>
            <a:endParaRPr lang="en-US" dirty="0"/>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dirty="0">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ea typeface="+mn-lt"/>
                <a:cs typeface="+mn-lt"/>
              </a:rPr>
              <a:t>The proposed change will enable external connectivity to the on-premises Secret Server system through F5 load balancers, restricted only to a set of UK-based IP addresses provided by </a:t>
            </a:r>
            <a:r>
              <a:rPr lang="en-GB" sz="1000" err="1">
                <a:solidFill>
                  <a:schemeClr val="tx1"/>
                </a:solidFill>
                <a:ea typeface="+mn-lt"/>
                <a:cs typeface="+mn-lt"/>
              </a:rPr>
              <a:t>Delinea</a:t>
            </a:r>
            <a:r>
              <a:rPr lang="en-GB" sz="1000" dirty="0">
                <a:solidFill>
                  <a:schemeClr val="tx1"/>
                </a:solidFill>
                <a:ea typeface="+mn-lt"/>
                <a:cs typeface="+mn-lt"/>
              </a:rPr>
              <a:t>. This access is necessary to enable replication of secrets from the on-premises Secret Server to Delinea’s Secret Server Cloud, ensuring continuity of access to privileged credentials during outages or disasters affecting on-prem infrastructure.</a:t>
            </a:r>
            <a:endParaRPr lang="en-US" b="1" dirty="0">
              <a:solidFill>
                <a:schemeClr val="tx1"/>
              </a:solidFill>
              <a:ea typeface="+mn-lt"/>
              <a:cs typeface="+mn-lt"/>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ea typeface="+mn-lt"/>
                <a:cs typeface="+mn-lt"/>
              </a:rPr>
              <a:t>External HTTPS access to on-prem Secret Server via F5 load balancer, limited to </a:t>
            </a:r>
            <a:r>
              <a:rPr lang="en-GB" sz="1000" dirty="0" err="1">
                <a:solidFill>
                  <a:schemeClr val="tx1"/>
                </a:solidFill>
                <a:ea typeface="+mn-lt"/>
                <a:cs typeface="+mn-lt"/>
              </a:rPr>
              <a:t>Delinea</a:t>
            </a:r>
            <a:r>
              <a:rPr lang="en-GB" sz="1000" dirty="0">
                <a:solidFill>
                  <a:schemeClr val="tx1"/>
                </a:solidFill>
                <a:ea typeface="+mn-lt"/>
                <a:cs typeface="+mn-lt"/>
              </a:rPr>
              <a:t> UK IP ranges for secrets replication to Secret Server Cloud.</a:t>
            </a:r>
            <a:endParaRPr lang="en-US" dirty="0">
              <a:solidFill>
                <a:schemeClr val="tx1"/>
              </a:solidFill>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dirty="0">
                <a:solidFill>
                  <a:schemeClr val="tx1"/>
                </a:solidFill>
                <a:ea typeface="+mn-lt"/>
                <a:cs typeface="+mn-lt"/>
              </a:rPr>
              <a:t>The system manages infrastructure-related secrets, such as credentials and privileged accounts.</a:t>
            </a:r>
            <a:endParaRPr lang="en-US" sz="1000" dirty="0">
              <a:solidFill>
                <a:schemeClr val="tx1"/>
              </a:solidFill>
            </a:endParaRP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00B050"/>
                </a:solidFill>
              </a:rPr>
              <a:t>Low</a:t>
            </a:r>
            <a:endParaRPr lang="en-US" dirty="0">
              <a:solidFill>
                <a:srgbClr val="00B050"/>
              </a:solidFill>
            </a:endParaRP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22/05/2025	</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05/06/2025</a:t>
            </a:r>
            <a:endParaRPr lang="en-US" dirty="0"/>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z</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7224427" y="978430"/>
            <a:ext cx="4531287" cy="548953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304" y="1984083"/>
            <a:ext cx="1266687" cy="1266687"/>
          </a:xfrm>
          <a:prstGeom prst="rect">
            <a:avLst/>
          </a:prstGeom>
        </p:spPr>
      </p:pic>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pic>
        <p:nvPicPr>
          <p:cNvPr id="3"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35694" y="2045475"/>
            <a:ext cx="346590" cy="346590"/>
          </a:xfrm>
          <a:prstGeom prst="rect">
            <a:avLst/>
          </a:prstGeom>
        </p:spPr>
      </p:pic>
      <p:sp>
        <p:nvSpPr>
          <p:cNvPr id="15" name="TextBox 14">
            <a:extLst>
              <a:ext uri="{FF2B5EF4-FFF2-40B4-BE49-F238E27FC236}">
                <a16:creationId xmlns:a16="http://schemas.microsoft.com/office/drawing/2014/main" id="{BCD73A84-ECDA-B4DF-6339-27997FD493CB}"/>
              </a:ext>
            </a:extLst>
          </p:cNvPr>
          <p:cNvSpPr txBox="1"/>
          <p:nvPr/>
        </p:nvSpPr>
        <p:spPr>
          <a:xfrm>
            <a:off x="7225983" y="1029169"/>
            <a:ext cx="1309974" cy="246221"/>
          </a:xfrm>
          <a:prstGeom prst="rect">
            <a:avLst/>
          </a:prstGeom>
          <a:noFill/>
        </p:spPr>
        <p:txBody>
          <a:bodyPr wrap="none" lIns="91440" tIns="45720" rIns="91440" bIns="45720" rtlCol="0" anchor="t">
            <a:spAutoFit/>
          </a:bodyPr>
          <a:lstStyle/>
          <a:p>
            <a:r>
              <a:rPr lang="en-GB" sz="1000" dirty="0"/>
              <a:t>MHR Cloud Services</a:t>
            </a:r>
          </a:p>
        </p:txBody>
      </p:sp>
      <p:sp>
        <p:nvSpPr>
          <p:cNvPr id="6" name="TextBox 5">
            <a:extLst>
              <a:ext uri="{FF2B5EF4-FFF2-40B4-BE49-F238E27FC236}">
                <a16:creationId xmlns:a16="http://schemas.microsoft.com/office/drawing/2014/main" id="{121718B5-5821-0F1D-4537-F184E8D00465}"/>
              </a:ext>
            </a:extLst>
          </p:cNvPr>
          <p:cNvSpPr txBox="1"/>
          <p:nvPr/>
        </p:nvSpPr>
        <p:spPr>
          <a:xfrm>
            <a:off x="1546411" y="1389529"/>
            <a:ext cx="1580029" cy="705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D67C0667-6E7D-9B12-928F-8608C5CA09E3}"/>
              </a:ext>
            </a:extLst>
          </p:cNvPr>
          <p:cNvSpPr txBox="1"/>
          <p:nvPr/>
        </p:nvSpPr>
        <p:spPr>
          <a:xfrm>
            <a:off x="1255527" y="1020943"/>
            <a:ext cx="291872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1.Delinea Secret Server Cloud initiates a connection to the on-prem Secret Server over HTTPS. The authentication is completed using a data source key that is generated within the software (on-premises), this is then copied into the configuration in the cloud-based instance.</a:t>
            </a:r>
            <a:endParaRPr lang="en-US" dirty="0"/>
          </a:p>
        </p:txBody>
      </p:sp>
      <p:pic>
        <p:nvPicPr>
          <p:cNvPr id="5" name="Graphic 7" descr="Crown with solid fill">
            <a:extLst>
              <a:ext uri="{FF2B5EF4-FFF2-40B4-BE49-F238E27FC236}">
                <a16:creationId xmlns:a16="http://schemas.microsoft.com/office/drawing/2014/main" id="{E7FE774B-ADAE-B576-F159-B550C47459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36123" y="5286854"/>
            <a:ext cx="346590" cy="346590"/>
          </a:xfrm>
          <a:prstGeom prst="rect">
            <a:avLst/>
          </a:prstGeom>
        </p:spPr>
      </p:pic>
      <p:sp>
        <p:nvSpPr>
          <p:cNvPr id="11" name="Rectangle 10">
            <a:extLst>
              <a:ext uri="{FF2B5EF4-FFF2-40B4-BE49-F238E27FC236}">
                <a16:creationId xmlns:a16="http://schemas.microsoft.com/office/drawing/2014/main" id="{134282DE-409F-1371-EBE7-3016091FBBEB}"/>
              </a:ext>
            </a:extLst>
          </p:cNvPr>
          <p:cNvSpPr/>
          <p:nvPr/>
        </p:nvSpPr>
        <p:spPr>
          <a:xfrm>
            <a:off x="8376244" y="2463397"/>
            <a:ext cx="1354182" cy="96790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F5 Load Balancer</a:t>
            </a:r>
          </a:p>
        </p:txBody>
      </p:sp>
      <p:sp>
        <p:nvSpPr>
          <p:cNvPr id="34" name="Rectangle 33">
            <a:extLst>
              <a:ext uri="{FF2B5EF4-FFF2-40B4-BE49-F238E27FC236}">
                <a16:creationId xmlns:a16="http://schemas.microsoft.com/office/drawing/2014/main" id="{5EA15793-A05C-7E24-D013-5E4DFF743AC8}"/>
              </a:ext>
            </a:extLst>
          </p:cNvPr>
          <p:cNvSpPr/>
          <p:nvPr/>
        </p:nvSpPr>
        <p:spPr>
          <a:xfrm>
            <a:off x="112921" y="978430"/>
            <a:ext cx="4085080" cy="548953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sp>
        <p:nvSpPr>
          <p:cNvPr id="35" name="TextBox 34">
            <a:extLst>
              <a:ext uri="{FF2B5EF4-FFF2-40B4-BE49-F238E27FC236}">
                <a16:creationId xmlns:a16="http://schemas.microsoft.com/office/drawing/2014/main" id="{70A9730F-D330-52F2-415C-2CDFC923813B}"/>
              </a:ext>
            </a:extLst>
          </p:cNvPr>
          <p:cNvSpPr txBox="1"/>
          <p:nvPr/>
        </p:nvSpPr>
        <p:spPr>
          <a:xfrm>
            <a:off x="115129" y="1136928"/>
            <a:ext cx="611065" cy="246221"/>
          </a:xfrm>
          <a:prstGeom prst="rect">
            <a:avLst/>
          </a:prstGeom>
          <a:noFill/>
        </p:spPr>
        <p:txBody>
          <a:bodyPr wrap="none" lIns="91440" tIns="45720" rIns="91440" bIns="45720" rtlCol="0" anchor="t">
            <a:spAutoFit/>
          </a:bodyPr>
          <a:lstStyle/>
          <a:p>
            <a:r>
              <a:rPr lang="en-GB" sz="1000" dirty="0" err="1"/>
              <a:t>Delinea</a:t>
            </a:r>
          </a:p>
        </p:txBody>
      </p:sp>
      <p:sp>
        <p:nvSpPr>
          <p:cNvPr id="2" name="Rectangle 1">
            <a:extLst>
              <a:ext uri="{FF2B5EF4-FFF2-40B4-BE49-F238E27FC236}">
                <a16:creationId xmlns:a16="http://schemas.microsoft.com/office/drawing/2014/main" id="{89AD2197-68CE-781F-81A9-4C0AA6E35711}"/>
              </a:ext>
            </a:extLst>
          </p:cNvPr>
          <p:cNvSpPr/>
          <p:nvPr/>
        </p:nvSpPr>
        <p:spPr>
          <a:xfrm>
            <a:off x="8376244" y="5069338"/>
            <a:ext cx="1354182" cy="96790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Secret Server</a:t>
            </a:r>
            <a:endParaRPr lang="en-US" dirty="0">
              <a:solidFill>
                <a:schemeClr val="tx1"/>
              </a:solidFill>
            </a:endParaRPr>
          </a:p>
        </p:txBody>
      </p:sp>
      <p:sp>
        <p:nvSpPr>
          <p:cNvPr id="4" name="Rectangle 3">
            <a:extLst>
              <a:ext uri="{FF2B5EF4-FFF2-40B4-BE49-F238E27FC236}">
                <a16:creationId xmlns:a16="http://schemas.microsoft.com/office/drawing/2014/main" id="{C2B527E5-600E-83BF-15D3-84D1AFD3F18E}"/>
              </a:ext>
            </a:extLst>
          </p:cNvPr>
          <p:cNvSpPr/>
          <p:nvPr/>
        </p:nvSpPr>
        <p:spPr>
          <a:xfrm>
            <a:off x="1961027" y="2483991"/>
            <a:ext cx="1354182" cy="96790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err="1">
                <a:solidFill>
                  <a:schemeClr val="tx1"/>
                </a:solidFill>
              </a:rPr>
              <a:t>Delinea</a:t>
            </a:r>
            <a:r>
              <a:rPr lang="en-US" sz="1000" dirty="0">
                <a:solidFill>
                  <a:schemeClr val="tx1"/>
                </a:solidFill>
              </a:rPr>
              <a:t> Cloud</a:t>
            </a:r>
            <a:endParaRPr lang="en-US" dirty="0">
              <a:solidFill>
                <a:schemeClr val="tx1"/>
              </a:solidFill>
            </a:endParaRPr>
          </a:p>
        </p:txBody>
      </p:sp>
      <p:sp>
        <p:nvSpPr>
          <p:cNvPr id="12" name="TextBox 11">
            <a:extLst>
              <a:ext uri="{FF2B5EF4-FFF2-40B4-BE49-F238E27FC236}">
                <a16:creationId xmlns:a16="http://schemas.microsoft.com/office/drawing/2014/main" id="{8970A50F-DCFE-2709-3B7D-11E4DE9B6F3E}"/>
              </a:ext>
            </a:extLst>
          </p:cNvPr>
          <p:cNvSpPr txBox="1"/>
          <p:nvPr/>
        </p:nvSpPr>
        <p:spPr>
          <a:xfrm>
            <a:off x="7219403" y="1638346"/>
            <a:ext cx="11478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3.F5 Load Balancer receives the request on the exposed external endpoint.</a:t>
            </a:r>
            <a:endParaRPr lang="en-GB" sz="1000" dirty="0"/>
          </a:p>
        </p:txBody>
      </p:sp>
      <p:sp>
        <p:nvSpPr>
          <p:cNvPr id="18" name="TextBox 17">
            <a:extLst>
              <a:ext uri="{FF2B5EF4-FFF2-40B4-BE49-F238E27FC236}">
                <a16:creationId xmlns:a16="http://schemas.microsoft.com/office/drawing/2014/main" id="{E6AD6225-FB46-6E1C-52BE-9C68215072A2}"/>
              </a:ext>
            </a:extLst>
          </p:cNvPr>
          <p:cNvSpPr txBox="1"/>
          <p:nvPr/>
        </p:nvSpPr>
        <p:spPr>
          <a:xfrm>
            <a:off x="8891277" y="1533240"/>
            <a:ext cx="138954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4.F5 enforces IP restrictions, only allowing traffic from Delinea’s approved UK IP ranges.</a:t>
            </a:r>
            <a:endParaRPr lang="en-US" sz="1000" dirty="0"/>
          </a:p>
        </p:txBody>
      </p:sp>
      <p:sp>
        <p:nvSpPr>
          <p:cNvPr id="19" name="TextBox 18">
            <a:extLst>
              <a:ext uri="{FF2B5EF4-FFF2-40B4-BE49-F238E27FC236}">
                <a16:creationId xmlns:a16="http://schemas.microsoft.com/office/drawing/2014/main" id="{73F4A0B1-B52A-1639-09F6-81B1A3AD37E2}"/>
              </a:ext>
            </a:extLst>
          </p:cNvPr>
          <p:cNvSpPr txBox="1"/>
          <p:nvPr/>
        </p:nvSpPr>
        <p:spPr>
          <a:xfrm>
            <a:off x="9588696" y="3795095"/>
            <a:ext cx="123528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6.</a:t>
            </a:r>
            <a:r>
              <a:rPr lang="en-GB" sz="1000" dirty="0">
                <a:ea typeface="+mn-lt"/>
                <a:cs typeface="+mn-lt"/>
              </a:rPr>
              <a:t>F5 forwards the request to the internal Secret Server on the corporate network.</a:t>
            </a:r>
          </a:p>
        </p:txBody>
      </p:sp>
      <p:sp>
        <p:nvSpPr>
          <p:cNvPr id="20" name="TextBox 19">
            <a:extLst>
              <a:ext uri="{FF2B5EF4-FFF2-40B4-BE49-F238E27FC236}">
                <a16:creationId xmlns:a16="http://schemas.microsoft.com/office/drawing/2014/main" id="{8E215883-1F16-1668-E1BB-B64A30E480D0}"/>
              </a:ext>
            </a:extLst>
          </p:cNvPr>
          <p:cNvSpPr txBox="1"/>
          <p:nvPr/>
        </p:nvSpPr>
        <p:spPr>
          <a:xfrm>
            <a:off x="9891319" y="5025493"/>
            <a:ext cx="126217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7.</a:t>
            </a:r>
            <a:r>
              <a:rPr lang="en-GB" sz="1000" dirty="0">
                <a:ea typeface="+mn-lt"/>
                <a:cs typeface="+mn-lt"/>
              </a:rPr>
              <a:t>On-prem Secret Server validates the request and prepares the secrets data for replication.</a:t>
            </a:r>
          </a:p>
        </p:txBody>
      </p:sp>
      <p:sp>
        <p:nvSpPr>
          <p:cNvPr id="23" name="TextBox 22">
            <a:extLst>
              <a:ext uri="{FF2B5EF4-FFF2-40B4-BE49-F238E27FC236}">
                <a16:creationId xmlns:a16="http://schemas.microsoft.com/office/drawing/2014/main" id="{73F7EEFF-46D3-7F59-F1C1-51D942A148B7}"/>
              </a:ext>
            </a:extLst>
          </p:cNvPr>
          <p:cNvSpPr txBox="1"/>
          <p:nvPr/>
        </p:nvSpPr>
        <p:spPr>
          <a:xfrm>
            <a:off x="5131216" y="3726025"/>
            <a:ext cx="11811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8.</a:t>
            </a:r>
            <a:r>
              <a:rPr lang="en-GB" sz="1000" dirty="0">
                <a:ea typeface="+mn-lt"/>
                <a:cs typeface="+mn-lt"/>
              </a:rPr>
              <a:t>Secrets are encrypted and transmitted back through the F5 Load Balancer to </a:t>
            </a:r>
            <a:r>
              <a:rPr lang="en-GB" sz="1000" dirty="0" err="1">
                <a:ea typeface="+mn-lt"/>
                <a:cs typeface="+mn-lt"/>
              </a:rPr>
              <a:t>Delinea</a:t>
            </a:r>
            <a:r>
              <a:rPr lang="en-GB" sz="1000" dirty="0">
                <a:ea typeface="+mn-lt"/>
                <a:cs typeface="+mn-lt"/>
              </a:rPr>
              <a:t> Cloud.</a:t>
            </a:r>
            <a:endParaRPr lang="en-GB" sz="1000" dirty="0"/>
          </a:p>
        </p:txBody>
      </p:sp>
      <p:sp>
        <p:nvSpPr>
          <p:cNvPr id="26" name="TextBox 25">
            <a:extLst>
              <a:ext uri="{FF2B5EF4-FFF2-40B4-BE49-F238E27FC236}">
                <a16:creationId xmlns:a16="http://schemas.microsoft.com/office/drawing/2014/main" id="{923FDD19-290B-1E2E-9C6B-6387A269623D}"/>
              </a:ext>
            </a:extLst>
          </p:cNvPr>
          <p:cNvSpPr txBox="1"/>
          <p:nvPr/>
        </p:nvSpPr>
        <p:spPr>
          <a:xfrm>
            <a:off x="1834975" y="3719526"/>
            <a:ext cx="160955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9.Delinea Secret Server Cloud receives and stores the replicated secrets, making them available for recovery use in case of on-prem outage.</a:t>
            </a:r>
            <a:endParaRPr lang="en-US" sz="1000"/>
          </a:p>
        </p:txBody>
      </p:sp>
      <p:sp>
        <p:nvSpPr>
          <p:cNvPr id="8" name="Rectangle 7">
            <a:extLst>
              <a:ext uri="{FF2B5EF4-FFF2-40B4-BE49-F238E27FC236}">
                <a16:creationId xmlns:a16="http://schemas.microsoft.com/office/drawing/2014/main" id="{419ACF77-BA38-D96C-B208-FEB4199F5F8B}"/>
              </a:ext>
            </a:extLst>
          </p:cNvPr>
          <p:cNvSpPr/>
          <p:nvPr/>
        </p:nvSpPr>
        <p:spPr>
          <a:xfrm>
            <a:off x="5124328" y="2463396"/>
            <a:ext cx="1354182" cy="96790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err="1">
                <a:solidFill>
                  <a:schemeClr val="tx1"/>
                </a:solidFill>
              </a:rPr>
              <a:t>CloudFlare</a:t>
            </a:r>
            <a:endParaRPr lang="en-US" dirty="0" err="1"/>
          </a:p>
        </p:txBody>
      </p:sp>
      <p:cxnSp>
        <p:nvCxnSpPr>
          <p:cNvPr id="9" name="Straight Arrow Connector 8">
            <a:extLst>
              <a:ext uri="{FF2B5EF4-FFF2-40B4-BE49-F238E27FC236}">
                <a16:creationId xmlns:a16="http://schemas.microsoft.com/office/drawing/2014/main" id="{4C04BD53-BA80-4DE6-3CFA-CB8826F4A9C9}"/>
              </a:ext>
            </a:extLst>
          </p:cNvPr>
          <p:cNvCxnSpPr/>
          <p:nvPr/>
        </p:nvCxnSpPr>
        <p:spPr>
          <a:xfrm>
            <a:off x="3315172" y="2845384"/>
            <a:ext cx="1819464" cy="3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0A42F-4C24-D21C-6F81-B3B5D0F0BABE}"/>
              </a:ext>
            </a:extLst>
          </p:cNvPr>
          <p:cNvCxnSpPr>
            <a:cxnSpLocks/>
          </p:cNvCxnSpPr>
          <p:nvPr/>
        </p:nvCxnSpPr>
        <p:spPr>
          <a:xfrm flipV="1">
            <a:off x="6491961" y="2891565"/>
            <a:ext cx="1894590" cy="74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B39558F-81F8-E1CE-1A13-2EB26B61D032}"/>
              </a:ext>
            </a:extLst>
          </p:cNvPr>
          <p:cNvCxnSpPr>
            <a:cxnSpLocks/>
          </p:cNvCxnSpPr>
          <p:nvPr/>
        </p:nvCxnSpPr>
        <p:spPr>
          <a:xfrm flipH="1">
            <a:off x="9309539" y="3424932"/>
            <a:ext cx="5041" cy="1602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6BEB51A-99BD-8CA0-4292-C6DD75CEAD64}"/>
              </a:ext>
            </a:extLst>
          </p:cNvPr>
          <p:cNvCxnSpPr>
            <a:cxnSpLocks/>
          </p:cNvCxnSpPr>
          <p:nvPr/>
        </p:nvCxnSpPr>
        <p:spPr>
          <a:xfrm flipH="1">
            <a:off x="6465452" y="3145887"/>
            <a:ext cx="1947602" cy="13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4E8E3C3-542D-7FB6-0EDE-46C77F112D65}"/>
              </a:ext>
            </a:extLst>
          </p:cNvPr>
          <p:cNvCxnSpPr>
            <a:cxnSpLocks/>
          </p:cNvCxnSpPr>
          <p:nvPr/>
        </p:nvCxnSpPr>
        <p:spPr>
          <a:xfrm flipV="1">
            <a:off x="8820890" y="3417454"/>
            <a:ext cx="5692" cy="1606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193EC327-30FA-3EA0-220C-B515F6200F72}"/>
              </a:ext>
            </a:extLst>
          </p:cNvPr>
          <p:cNvCxnSpPr>
            <a:cxnSpLocks/>
          </p:cNvCxnSpPr>
          <p:nvPr/>
        </p:nvCxnSpPr>
        <p:spPr>
          <a:xfrm flipH="1" flipV="1">
            <a:off x="3277931" y="3149143"/>
            <a:ext cx="1840279" cy="7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8E3BE2C-7D99-A947-480C-17ECA5734869}"/>
              </a:ext>
            </a:extLst>
          </p:cNvPr>
          <p:cNvSpPr txBox="1"/>
          <p:nvPr/>
        </p:nvSpPr>
        <p:spPr>
          <a:xfrm>
            <a:off x="9953597" y="2292560"/>
            <a:ext cx="123528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5.</a:t>
            </a:r>
            <a:r>
              <a:rPr lang="en-GB" sz="1000" dirty="0">
                <a:ea typeface="+mn-lt"/>
                <a:cs typeface="+mn-lt"/>
              </a:rPr>
              <a:t>F5 has IP restriction configured as a backup (if Cloudflare proxy is bypassed).</a:t>
            </a:r>
          </a:p>
        </p:txBody>
      </p:sp>
      <p:sp>
        <p:nvSpPr>
          <p:cNvPr id="28" name="TextBox 27">
            <a:extLst>
              <a:ext uri="{FF2B5EF4-FFF2-40B4-BE49-F238E27FC236}">
                <a16:creationId xmlns:a16="http://schemas.microsoft.com/office/drawing/2014/main" id="{C8B0D383-F224-9E00-9210-5A51191F4E8F}"/>
              </a:ext>
            </a:extLst>
          </p:cNvPr>
          <p:cNvSpPr txBox="1"/>
          <p:nvPr/>
        </p:nvSpPr>
        <p:spPr>
          <a:xfrm>
            <a:off x="5312373" y="1536098"/>
            <a:ext cx="1147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2.Ip restriction (</a:t>
            </a:r>
            <a:r>
              <a:rPr lang="en-GB" sz="1000" dirty="0" err="1">
                <a:ea typeface="+mn-lt"/>
                <a:cs typeface="+mn-lt"/>
              </a:rPr>
              <a:t>Delinea</a:t>
            </a:r>
            <a:r>
              <a:rPr lang="en-GB" sz="1000" dirty="0">
                <a:ea typeface="+mn-lt"/>
                <a:cs typeface="+mn-lt"/>
              </a:rPr>
              <a:t> only)applied at Cloudflare level</a:t>
            </a:r>
            <a:endParaRPr lang="en-GB" sz="1000" dirty="0"/>
          </a:p>
        </p:txBody>
      </p:sp>
      <p:sp>
        <p:nvSpPr>
          <p:cNvPr id="13" name="Rectangle 12">
            <a:extLst>
              <a:ext uri="{FF2B5EF4-FFF2-40B4-BE49-F238E27FC236}">
                <a16:creationId xmlns:a16="http://schemas.microsoft.com/office/drawing/2014/main" id="{90887FF1-C7AB-E7C9-F9BA-979C60119C6A}"/>
              </a:ext>
            </a:extLst>
          </p:cNvPr>
          <p:cNvSpPr/>
          <p:nvPr/>
        </p:nvSpPr>
        <p:spPr>
          <a:xfrm>
            <a:off x="3559188" y="2412969"/>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t>T01</a:t>
            </a:r>
          </a:p>
        </p:txBody>
      </p:sp>
      <p:sp>
        <p:nvSpPr>
          <p:cNvPr id="22" name="Rectangle 21">
            <a:extLst>
              <a:ext uri="{FF2B5EF4-FFF2-40B4-BE49-F238E27FC236}">
                <a16:creationId xmlns:a16="http://schemas.microsoft.com/office/drawing/2014/main" id="{D1F81000-A1BE-2239-734B-D0F5CF17F0B7}"/>
              </a:ext>
            </a:extLst>
          </p:cNvPr>
          <p:cNvSpPr/>
          <p:nvPr/>
        </p:nvSpPr>
        <p:spPr>
          <a:xfrm>
            <a:off x="8350394" y="2141572"/>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t>T02</a:t>
            </a:r>
          </a:p>
        </p:txBody>
      </p:sp>
      <p:sp>
        <p:nvSpPr>
          <p:cNvPr id="29" name="Rectangle 28">
            <a:extLst>
              <a:ext uri="{FF2B5EF4-FFF2-40B4-BE49-F238E27FC236}">
                <a16:creationId xmlns:a16="http://schemas.microsoft.com/office/drawing/2014/main" id="{9B74D335-1A69-2A20-B763-04B019BE7D49}"/>
              </a:ext>
            </a:extLst>
          </p:cNvPr>
          <p:cNvSpPr/>
          <p:nvPr/>
        </p:nvSpPr>
        <p:spPr>
          <a:xfrm>
            <a:off x="4519517" y="3905654"/>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dirty="0"/>
              <a:t>T03</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1114157466"/>
              </p:ext>
            </p:extLst>
          </p:nvPr>
        </p:nvGraphicFramePr>
        <p:xfrm>
          <a:off x="66675" y="971550"/>
          <a:ext cx="12073319" cy="2388681"/>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marL="0" lvl="0" indent="0" algn="l">
                        <a:lnSpc>
                          <a:spcPct val="100000"/>
                        </a:lnSpc>
                        <a:spcBef>
                          <a:spcPts val="0"/>
                        </a:spcBef>
                        <a:spcAft>
                          <a:spcPts val="0"/>
                        </a:spcAft>
                        <a:buNone/>
                      </a:pPr>
                      <a:r>
                        <a:rPr lang="en-GB" sz="900" b="0" i="0" u="none" strike="noStrike" baseline="0" noProof="0" dirty="0">
                          <a:solidFill>
                            <a:srgbClr val="000000"/>
                          </a:solidFill>
                          <a:latin typeface="Aptos"/>
                        </a:rPr>
                        <a:t>Malicious actor spoofs a </a:t>
                      </a:r>
                      <a:r>
                        <a:rPr lang="en-GB" sz="900" b="0" i="0" u="none" strike="noStrike" baseline="0" noProof="0" dirty="0" err="1">
                          <a:solidFill>
                            <a:srgbClr val="000000"/>
                          </a:solidFill>
                          <a:latin typeface="Aptos"/>
                        </a:rPr>
                        <a:t>Delinea</a:t>
                      </a:r>
                      <a:r>
                        <a:rPr lang="en-GB" sz="900" b="0" i="0" u="none" strike="noStrike" baseline="0" noProof="0" dirty="0">
                          <a:solidFill>
                            <a:srgbClr val="000000"/>
                          </a:solidFill>
                          <a:latin typeface="Aptos"/>
                        </a:rPr>
                        <a:t> IP address to bypass IP restrictions and gain access to the endpoint.</a:t>
                      </a:r>
                      <a:endParaRPr lang="en-US" b="0" dirty="0">
                        <a:latin typeface="Aptos"/>
                      </a:endParaRPr>
                    </a:p>
                    <a:p>
                      <a:pPr lvl="0" algn="l">
                        <a:lnSpc>
                          <a:spcPct val="100000"/>
                        </a:lnSpc>
                        <a:spcBef>
                          <a:spcPts val="0"/>
                        </a:spcBef>
                        <a:spcAft>
                          <a:spcPts val="0"/>
                        </a:spcAft>
                        <a:buNone/>
                      </a:pPr>
                      <a:endParaRPr lang="en-GB" sz="900" b="0" i="0" u="none" strike="noStrike" baseline="0" noProof="0" dirty="0">
                        <a:solidFill>
                          <a:srgbClr val="000000"/>
                        </a:solidFill>
                        <a:latin typeface="Aptos"/>
                      </a:endParaRP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noProof="0" dirty="0">
                          <a:latin typeface="Aptos"/>
                        </a:rPr>
                        <a:t>IP restrictions are enforced at both Cloudflare and F5 to validate source authenticity.</a:t>
                      </a:r>
                      <a:endParaRPr lang="en-US" dirty="0"/>
                    </a:p>
                  </a:txBody>
                  <a:tcPr>
                    <a:solidFill>
                      <a:srgbClr val="E7E7E7"/>
                    </a:solidFill>
                  </a:tcPr>
                </a:tc>
                <a:tc>
                  <a:txBody>
                    <a:bodyPr/>
                    <a:lstStyle/>
                    <a:p>
                      <a:r>
                        <a:rPr lang="en-US" sz="900" dirty="0" err="1">
                          <a:solidFill>
                            <a:schemeClr val="tx1"/>
                          </a:solidFill>
                        </a:rPr>
                        <a:t>CloudFlare</a:t>
                      </a:r>
                      <a:r>
                        <a:rPr lang="en-US" sz="900" dirty="0">
                          <a:solidFill>
                            <a:schemeClr val="tx1"/>
                          </a:solidFill>
                        </a:rPr>
                        <a:t> / Cloud Services</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628587">
                <a:tc>
                  <a:txBody>
                    <a:bodyPr/>
                    <a:lstStyle/>
                    <a:p>
                      <a:pPr lvl="0" algn="ctr">
                        <a:buNone/>
                      </a:pPr>
                      <a:r>
                        <a:rPr lang="en-US" sz="900" dirty="0"/>
                        <a:t>T02</a:t>
                      </a:r>
                    </a:p>
                  </a:txBody>
                  <a:tcPr>
                    <a:solidFill>
                      <a:srgbClr val="E7E7E7"/>
                    </a:solidFill>
                  </a:tcPr>
                </a:tc>
                <a:tc>
                  <a:txBody>
                    <a:bodyPr/>
                    <a:lstStyle/>
                    <a:p>
                      <a:pPr lvl="0" algn="l">
                        <a:lnSpc>
                          <a:spcPct val="100000"/>
                        </a:lnSpc>
                        <a:spcBef>
                          <a:spcPts val="0"/>
                        </a:spcBef>
                        <a:spcAft>
                          <a:spcPts val="0"/>
                        </a:spcAft>
                        <a:buNone/>
                      </a:pPr>
                      <a:r>
                        <a:rPr lang="en-GB" sz="900" b="0" i="0" u="none" strike="noStrike" baseline="0" noProof="0" dirty="0">
                          <a:solidFill>
                            <a:srgbClr val="000000"/>
                          </a:solidFill>
                          <a:latin typeface="Aptos"/>
                        </a:rPr>
                        <a:t>Malicious actor discovers and exploits a vulnerability in Secret Server or F5 to gain unauthorized access.</a:t>
                      </a:r>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latin typeface="Aptos"/>
                        </a:rPr>
                        <a:t>The infrastructure team actively manages and patches the F5 load balancer on a scheduled basis.</a:t>
                      </a:r>
                      <a:endParaRPr lang="en-US" dirty="0"/>
                    </a:p>
                  </a:txBody>
                  <a:tcPr>
                    <a:solidFill>
                      <a:srgbClr val="E7E7E7"/>
                    </a:solidFill>
                  </a:tcPr>
                </a:tc>
                <a:tc>
                  <a:txBody>
                    <a:bodyPr/>
                    <a:lstStyle/>
                    <a:p>
                      <a:pPr lvl="0">
                        <a:buNone/>
                      </a:pPr>
                      <a:r>
                        <a:rPr lang="en-US" sz="900" dirty="0">
                          <a:solidFill>
                            <a:schemeClr val="tx1"/>
                          </a:solidFill>
                        </a:rPr>
                        <a:t>Cloud Services / OCD</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sz="900" b="1" i="0" u="none" strike="noStrike" noProof="0" dirty="0">
                        <a:solidFill>
                          <a:srgbClr val="FF0000"/>
                        </a:solidFill>
                        <a:latin typeface="Aptos"/>
                      </a:endParaRPr>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89999" anchor="ctr">
                    <a:solidFill>
                      <a:srgbClr val="92D050"/>
                    </a:solidFill>
                  </a:tcPr>
                </a:tc>
                <a:extLst>
                  <a:ext uri="{0D108BD9-81ED-4DB2-BD59-A6C34878D82A}">
                    <a16:rowId xmlns:a16="http://schemas.microsoft.com/office/drawing/2014/main" val="4125252574"/>
                  </a:ext>
                </a:extLst>
              </a:tr>
              <a:tr h="628587">
                <a:tc>
                  <a:txBody>
                    <a:bodyPr/>
                    <a:lstStyle/>
                    <a:p>
                      <a:pPr lvl="0" algn="ctr">
                        <a:buNone/>
                      </a:pPr>
                      <a:r>
                        <a:rPr lang="en-US" sz="900" dirty="0"/>
                        <a:t>T03</a:t>
                      </a:r>
                    </a:p>
                  </a:txBody>
                  <a:tcPr>
                    <a:solidFill>
                      <a:srgbClr val="E7E7E7"/>
                    </a:solidFill>
                  </a:tcPr>
                </a:tc>
                <a:tc>
                  <a:txBody>
                    <a:bodyPr/>
                    <a:lstStyle/>
                    <a:p>
                      <a:pPr lvl="0" algn="l">
                        <a:lnSpc>
                          <a:spcPct val="100000"/>
                        </a:lnSpc>
                        <a:spcBef>
                          <a:spcPts val="0"/>
                        </a:spcBef>
                        <a:spcAft>
                          <a:spcPts val="0"/>
                        </a:spcAft>
                        <a:buNone/>
                      </a:pPr>
                      <a:r>
                        <a:rPr lang="en-GB" sz="900" b="0" i="0" u="none" strike="noStrike" baseline="0" noProof="0" dirty="0">
                          <a:solidFill>
                            <a:srgbClr val="000000"/>
                          </a:solidFill>
                        </a:rPr>
                        <a:t>Malicious actor performs man-in-the-middle interception of secrets in transit.</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latin typeface="Aptos"/>
                        </a:rPr>
                        <a:t>The communication between the cloud and replica is using HTTPS / TLS encryption for the transport. The secrets have all their sensitive fields encrypted within the database (e.g. password field)</a:t>
                      </a:r>
                      <a:endParaRPr lang="en-US" dirty="0"/>
                    </a:p>
                  </a:txBody>
                  <a:tcPr>
                    <a:solidFill>
                      <a:srgbClr val="E7E7E7"/>
                    </a:solidFill>
                  </a:tcPr>
                </a:tc>
                <a:tc>
                  <a:txBody>
                    <a:bodyPr/>
                    <a:lstStyle/>
                    <a:p>
                      <a:pPr lvl="0">
                        <a:buNone/>
                      </a:pPr>
                      <a:r>
                        <a:rPr lang="en-US" sz="900" dirty="0">
                          <a:solidFill>
                            <a:schemeClr val="tx1"/>
                          </a:solidFill>
                        </a:rPr>
                        <a:t>Cloud Services</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3447252016"/>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1891959538"/>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dirty="0"/>
                        <a:t>Action Ref.</a:t>
                      </a:r>
                    </a:p>
                  </a:txBody>
                  <a:tcPr marL="90000" anchor="ctr">
                    <a:solidFill>
                      <a:srgbClr val="0070C0"/>
                    </a:solidFill>
                  </a:tcPr>
                </a:tc>
                <a:tc>
                  <a:txBody>
                    <a:bodyPr/>
                    <a:lstStyle/>
                    <a:p>
                      <a:r>
                        <a:rPr lang="en-US" sz="900" dirty="0"/>
                        <a:t>Control Weakness</a:t>
                      </a:r>
                    </a:p>
                  </a:txBody>
                  <a:tcPr marL="90000" anchor="ctr">
                    <a:solidFill>
                      <a:srgbClr val="0070C0"/>
                    </a:solidFill>
                  </a:tcPr>
                </a:tc>
                <a:tc>
                  <a:txBody>
                    <a:bodyPr/>
                    <a:lstStyle/>
                    <a:p>
                      <a:r>
                        <a:rPr lang="en-US" sz="900" dirty="0"/>
                        <a:t>Threat</a:t>
                      </a:r>
                    </a:p>
                  </a:txBody>
                  <a:tcPr marL="90000" anchor="ctr">
                    <a:solidFill>
                      <a:srgbClr val="0070C0"/>
                    </a:solidFill>
                  </a:tcPr>
                </a:tc>
                <a:tc>
                  <a:txBody>
                    <a:bodyPr/>
                    <a:lstStyle/>
                    <a:p>
                      <a:pPr algn="l"/>
                      <a:r>
                        <a:rPr lang="en-US" sz="900" dirty="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dirty="0"/>
                        <a:t>A01</a:t>
                      </a:r>
                    </a:p>
                  </a:txBody>
                  <a:tcPr>
                    <a:solidFill>
                      <a:srgbClr val="CBCBCB"/>
                    </a:solidFill>
                  </a:tcPr>
                </a:tc>
                <a:tc>
                  <a:txBody>
                    <a:bodyPr/>
                    <a:lstStyle/>
                    <a:p>
                      <a:pPr lvl="0">
                        <a:buNone/>
                      </a:pPr>
                      <a:endParaRPr lang="en-US" sz="900" b="0" i="0" u="none" strike="noStrike" noProof="0" dirty="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US" dirty="0"/>
                    </a:p>
                  </a:txBody>
                  <a:tcPr>
                    <a:solidFill>
                      <a:srgbClr val="CBCBCB"/>
                    </a:solidFill>
                  </a:tcPr>
                </a:tc>
                <a:tc>
                  <a:txBody>
                    <a:bodyPr/>
                    <a:lstStyle/>
                    <a:p>
                      <a:pPr lvl="0" algn="l">
                        <a:buNone/>
                      </a:pPr>
                      <a:endParaRPr lang="en-US" sz="900" b="0" i="0" u="none" strike="noStrike" noProof="0" dirty="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579e37e5-6ca9-4914-9869-0a44eb770c83"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2.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3.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240</TotalTime>
  <Words>503</Words>
  <Application>Microsoft Office PowerPoint</Application>
  <PresentationFormat>Widescreen</PresentationFormat>
  <Paragraphs>75</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1586</cp:revision>
  <dcterms:created xsi:type="dcterms:W3CDTF">2024-07-23T08:25:53Z</dcterms:created>
  <dcterms:modified xsi:type="dcterms:W3CDTF">2025-08-11T12:11:02Z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