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FEDE70-E25C-2FFD-88C0-993E282CC666}" v="7" dt="2025-01-21T15:14:07.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a:p>
          <a:p>
            <a:pPr marL="90170"/>
            <a:endParaRPr lang="en-US" sz="3600" b="1"/>
          </a:p>
          <a:p>
            <a:pPr marL="90170">
              <a:spcAft>
                <a:spcPts val="1200"/>
              </a:spcAft>
            </a:pPr>
            <a:r>
              <a:rPr lang="en-US" sz="4000" b="1"/>
              <a:t>Cyber Security Threat Model</a:t>
            </a:r>
          </a:p>
          <a:p>
            <a:pPr marL="90170"/>
            <a:r>
              <a:rPr lang="en-US" sz="2400">
                <a:solidFill>
                  <a:srgbClr val="C00000"/>
                </a:solidFill>
              </a:rPr>
              <a:t>Hopp</a:t>
            </a:r>
          </a:p>
          <a:p>
            <a:pPr marL="90170"/>
            <a:endParaRPr lang="en-US" sz="2400" b="1"/>
          </a:p>
          <a:p>
            <a:pPr marL="90170"/>
            <a:r>
              <a:rPr lang="en-US" sz="1400"/>
              <a:t>October 2024</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182245">
              <a:spcBef>
                <a:spcPts val="600"/>
              </a:spcBef>
              <a:spcAft>
                <a:spcPts val="600"/>
              </a:spcAft>
            </a:pPr>
            <a:endParaRPr lang="en-US" sz="1100">
              <a:solidFill>
                <a:schemeClr val="tx1"/>
              </a:solidFill>
            </a:endParaRPr>
          </a:p>
          <a:p>
            <a:pPr marL="182245">
              <a:spcBef>
                <a:spcPts val="600"/>
              </a:spcBef>
              <a:spcAft>
                <a:spcPts val="600"/>
              </a:spcAft>
            </a:pPr>
            <a:r>
              <a:rPr lang="en-US" sz="1100" dirty="0">
                <a:solidFill>
                  <a:schemeClr val="tx1"/>
                </a:solidFill>
              </a:rPr>
              <a:t>The implementation of the Hopp application is inherently high-risk as it processes large volumes of sensitive customer data and is hosted in the same network as many other critical systems. It also has an unconventional architecture, with small volumes of code being written and complied directly within the Cloud Services network, which requires the relaxation of firewall rules to the internet.</a:t>
            </a:r>
            <a:endParaRPr lang="en-US" sz="1100">
              <a:solidFill>
                <a:schemeClr val="tx1"/>
              </a:solidFill>
            </a:endParaRPr>
          </a:p>
          <a:p>
            <a:pPr marL="182245">
              <a:spcBef>
                <a:spcPts val="600"/>
              </a:spcBef>
              <a:spcAft>
                <a:spcPts val="600"/>
              </a:spcAft>
            </a:pPr>
            <a:r>
              <a:rPr lang="en-US" sz="1100" dirty="0">
                <a:solidFill>
                  <a:schemeClr val="tx1"/>
                </a:solidFill>
              </a:rPr>
              <a:t>Five key control gaps have been identified in the current design that present a </a:t>
            </a:r>
            <a:r>
              <a:rPr lang="en-US" sz="1100" b="1" dirty="0">
                <a:solidFill>
                  <a:schemeClr val="tx1"/>
                </a:solidFill>
              </a:rPr>
              <a:t>Moderate</a:t>
            </a:r>
            <a:r>
              <a:rPr lang="en-US" sz="1100" dirty="0">
                <a:solidFill>
                  <a:schemeClr val="tx1"/>
                </a:solidFill>
              </a:rPr>
              <a:t> risk if not addressed. These increase the likelihood that a malicious, external actor could gain access to the Hopp application or use it as a steppingstone to attack other systems in the Cloud Services network (e.g. </a:t>
            </a:r>
            <a:r>
              <a:rPr lang="en-US" sz="1100" dirty="0" err="1">
                <a:solidFill>
                  <a:schemeClr val="tx1"/>
                </a:solidFill>
              </a:rPr>
              <a:t>iTrent</a:t>
            </a:r>
            <a:r>
              <a:rPr lang="en-US" sz="1100" dirty="0">
                <a:solidFill>
                  <a:schemeClr val="tx1"/>
                </a:solidFill>
              </a:rPr>
              <a:t>).</a:t>
            </a:r>
          </a:p>
          <a:p>
            <a:pPr marL="182245">
              <a:spcBef>
                <a:spcPts val="600"/>
              </a:spcBef>
              <a:spcAft>
                <a:spcPts val="600"/>
              </a:spcAft>
            </a:pPr>
            <a:r>
              <a:rPr lang="en-US" sz="1100" dirty="0">
                <a:solidFill>
                  <a:schemeClr val="tx1"/>
                </a:solidFill>
              </a:rPr>
              <a:t>The biggest risk is a user accidentally downloading a malicious third-party library that is deployed into the Cloud Services network, which is a common tactic used by attackers. This is because the application allows third-party libraries to be downloaded to enhance the functionality of the data migration Engine. Although several controls exist to identify and block malware that gets into the production environment, the application isn’t scanned for malware before it is deployed.</a:t>
            </a:r>
            <a:endParaRPr lang="en-US" sz="1100">
              <a:solidFill>
                <a:schemeClr val="tx1"/>
              </a:solidFill>
            </a:endParaRPr>
          </a:p>
          <a:p>
            <a:pPr marL="182245">
              <a:spcBef>
                <a:spcPts val="600"/>
              </a:spcBef>
              <a:spcAft>
                <a:spcPts val="600"/>
              </a:spcAft>
            </a:pPr>
            <a:r>
              <a:rPr lang="en-US" sz="1100" dirty="0">
                <a:solidFill>
                  <a:schemeClr val="tx1"/>
                </a:solidFill>
              </a:rPr>
              <a:t>Another risk is that an attacker, which has already compromised the Cloud Services network, could exploit a vulnerability in the application. This is because no processes have been defined to regularly check for vulnerabilities within the application before and while the application is deployed into the Cloud Services network.</a:t>
            </a:r>
            <a:endParaRPr lang="en-US" sz="1100">
              <a:solidFill>
                <a:schemeClr val="tx1"/>
              </a:solidFill>
            </a:endParaRPr>
          </a:p>
          <a:p>
            <a:pPr marL="182245">
              <a:spcBef>
                <a:spcPts val="600"/>
              </a:spcBef>
              <a:spcAft>
                <a:spcPts val="600"/>
              </a:spcAft>
            </a:pPr>
            <a:r>
              <a:rPr lang="en-US" sz="1100" dirty="0">
                <a:solidFill>
                  <a:schemeClr val="tx1"/>
                </a:solidFill>
              </a:rPr>
              <a:t>Also, due to a systemic lack of network segregation within the Cloud Services network, if the Hopp application was compromised, it could be the catalyst to a significantly larger security breach.</a:t>
            </a:r>
          </a:p>
          <a:p>
            <a:pPr marL="182245">
              <a:spcBef>
                <a:spcPts val="600"/>
              </a:spcBef>
              <a:spcAft>
                <a:spcPts val="600"/>
              </a:spcAft>
            </a:pPr>
            <a:r>
              <a:rPr lang="en-US" sz="1100" dirty="0">
                <a:solidFill>
                  <a:schemeClr val="tx1"/>
                </a:solidFill>
              </a:rPr>
              <a:t>To reduce these risks, vulnerability and malware analysis should be built into the Engine development pipeline and the application should be segregated from the rest of the Cloud Services network. Consideration should also be given to writing and compiling code outside of the Cloud Services network, and only deploying the final tested and approved executable.</a:t>
            </a:r>
            <a:endParaRPr lang="en-US" sz="1100">
              <a:solidFill>
                <a:schemeClr val="tx1"/>
              </a:solidFill>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Moderate</a:t>
            </a:r>
          </a:p>
          <a:p>
            <a:pPr algn="ctr"/>
            <a:r>
              <a:rPr lang="en-US" sz="1600" b="1"/>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latin typeface="Arial"/>
                <a:cs typeface="Arial"/>
              </a:rPr>
              <a:t>Hopp</a:t>
            </a:r>
            <a:endParaRPr lang="en-US" sz="1000"/>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683248"/>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68324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Consultant</a:t>
            </a:r>
          </a:p>
        </p:txBody>
      </p:sp>
      <p:sp>
        <p:nvSpPr>
          <p:cNvPr id="22" name="Rectangle 21">
            <a:extLst>
              <a:ext uri="{FF2B5EF4-FFF2-40B4-BE49-F238E27FC236}">
                <a16:creationId xmlns:a16="http://schemas.microsoft.com/office/drawing/2014/main" id="{665F98D2-2977-D25A-1F26-DD0B5C0507F2}"/>
              </a:ext>
            </a:extLst>
          </p:cNvPr>
          <p:cNvSpPr/>
          <p:nvPr/>
        </p:nvSpPr>
        <p:spPr>
          <a:xfrm>
            <a:off x="2331720" y="540819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October 2024</a:t>
            </a:r>
            <a:endParaRPr lang="en-US">
              <a:solidFill>
                <a:schemeClr val="tx1"/>
              </a:solidFill>
            </a:endParaRPr>
          </a:p>
        </p:txBody>
      </p:sp>
      <p:sp>
        <p:nvSpPr>
          <p:cNvPr id="23" name="Rectangle 22">
            <a:extLst>
              <a:ext uri="{FF2B5EF4-FFF2-40B4-BE49-F238E27FC236}">
                <a16:creationId xmlns:a16="http://schemas.microsoft.com/office/drawing/2014/main" id="{F7570288-8C64-454C-CBE4-FA73BFFB22EF}"/>
              </a:ext>
            </a:extLst>
          </p:cNvPr>
          <p:cNvSpPr/>
          <p:nvPr/>
        </p:nvSpPr>
        <p:spPr>
          <a:xfrm>
            <a:off x="192949" y="540819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Date Performed</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958301"/>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9583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Solution Architect</a:t>
            </a: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a:solidFill>
                  <a:schemeClr val="tx1"/>
                </a:solidFill>
              </a:rPr>
              <a:t>Dominic Stevens</a:t>
            </a:r>
            <a:endParaRPr lang="en-US"/>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Implementation Automation Specialist</a:t>
            </a:r>
            <a:endParaRPr lang="en-US">
              <a:solidFill>
                <a:schemeClr val="tx1"/>
              </a:solidFill>
            </a:endParaRP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a:solidFill>
                  <a:schemeClr val="tx1"/>
                </a:solidFill>
              </a:rPr>
              <a:t>Simon Parkin</a:t>
            </a:r>
            <a:endParaRPr lang="en-US"/>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Head of Cloud Services</a:t>
            </a: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a:solidFill>
                  <a:schemeClr val="tx1"/>
                </a:solidFill>
              </a:rPr>
              <a:t>John Beaumont</a:t>
            </a:r>
            <a:endParaRPr lang="en-US">
              <a:solidFill>
                <a:schemeClr val="tx1"/>
              </a:solidFill>
            </a:endParaRPr>
          </a:p>
        </p:txBody>
      </p:sp>
      <p:sp>
        <p:nvSpPr>
          <p:cNvPr id="6" name="Rectangle 5">
            <a:extLst>
              <a:ext uri="{FF2B5EF4-FFF2-40B4-BE49-F238E27FC236}">
                <a16:creationId xmlns:a16="http://schemas.microsoft.com/office/drawing/2014/main" id="{9C19672B-DE6B-8AE8-4EF7-0FFBD9AD676F}"/>
              </a:ext>
            </a:extLst>
          </p:cNvPr>
          <p:cNvSpPr/>
          <p:nvPr/>
        </p:nvSpPr>
        <p:spPr>
          <a:xfrm>
            <a:off x="2331720" y="6228624"/>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228624"/>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Manager Approval</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US" sz="1000">
                <a:solidFill>
                  <a:schemeClr val="tx1"/>
                </a:solidFill>
                <a:ea typeface="+mn-lt"/>
                <a:cs typeface="+mn-lt"/>
              </a:rPr>
              <a:t>Hopp is new software to improve the process of migrating customer data into MHR products. The application is hosted in Cloud Services and is used by Professional Services consultants to perform data migrations. It consists of a core application and bespoke data migration Engines. The Engines are written in Visual Studio using C# and third-party libraries from NuGet, which are complied and deployed to the Cloud Services network.</a:t>
            </a:r>
            <a:endParaRPr lang="en-US" sz="1000">
              <a:solidFill>
                <a:schemeClr val="tx1"/>
              </a:solidFill>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US" sz="1000">
                <a:solidFill>
                  <a:schemeClr val="tx1"/>
                </a:solidFill>
                <a:ea typeface="+mn-lt"/>
                <a:cs typeface="+mn-lt"/>
              </a:rPr>
              <a:t>This threat model reviewed the new threats created by the implementation of the Hopp application. No threats were considered that already existed before the implementation of the application.</a:t>
            </a: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If this system was compromised, it could result in unauthorised access to large volumes of sensitive customer data.</a:t>
            </a: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rgbClr val="FF0000"/>
                </a:solidFill>
              </a:rPr>
              <a:t>Critical</a:t>
            </a:r>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3" name="Rectangle 12">
            <a:extLst>
              <a:ext uri="{FF2B5EF4-FFF2-40B4-BE49-F238E27FC236}">
                <a16:creationId xmlns:a16="http://schemas.microsoft.com/office/drawing/2014/main" id="{F83CE79E-A2DA-E2E3-2B60-131E24BBBCCA}"/>
              </a:ext>
            </a:extLst>
          </p:cNvPr>
          <p:cNvSpPr/>
          <p:nvPr/>
        </p:nvSpPr>
        <p:spPr>
          <a:xfrm>
            <a:off x="239063" y="1118445"/>
            <a:ext cx="5443350" cy="3009430"/>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1000">
                <a:solidFill>
                  <a:schemeClr val="tx1"/>
                </a:solidFill>
              </a:rPr>
              <a:t>Corporate IT Network</a:t>
            </a:r>
          </a:p>
        </p:txBody>
      </p:sp>
      <p:sp>
        <p:nvSpPr>
          <p:cNvPr id="40" name="Rectangle 39">
            <a:extLst>
              <a:ext uri="{FF2B5EF4-FFF2-40B4-BE49-F238E27FC236}">
                <a16:creationId xmlns:a16="http://schemas.microsoft.com/office/drawing/2014/main" id="{9078C6DC-A451-1D90-0B4A-A9ED3C910E93}"/>
              </a:ext>
            </a:extLst>
          </p:cNvPr>
          <p:cNvSpPr/>
          <p:nvPr/>
        </p:nvSpPr>
        <p:spPr>
          <a:xfrm>
            <a:off x="5910606" y="1118445"/>
            <a:ext cx="5910605" cy="3009430"/>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1000">
                <a:solidFill>
                  <a:schemeClr val="tx1"/>
                </a:solidFill>
              </a:rPr>
              <a:t>Cloud Services Network</a:t>
            </a:r>
          </a:p>
        </p:txBody>
      </p:sp>
      <p:sp>
        <p:nvSpPr>
          <p:cNvPr id="49" name="Rectangle 48">
            <a:extLst>
              <a:ext uri="{FF2B5EF4-FFF2-40B4-BE49-F238E27FC236}">
                <a16:creationId xmlns:a16="http://schemas.microsoft.com/office/drawing/2014/main" id="{B7B72807-1074-AAA5-F09F-D341B0A75BAF}"/>
              </a:ext>
            </a:extLst>
          </p:cNvPr>
          <p:cNvSpPr/>
          <p:nvPr/>
        </p:nvSpPr>
        <p:spPr>
          <a:xfrm>
            <a:off x="5910605" y="4339471"/>
            <a:ext cx="5910605" cy="2065739"/>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1000">
                <a:solidFill>
                  <a:schemeClr val="tx1"/>
                </a:solidFill>
              </a:rPr>
              <a:t>Azure</a:t>
            </a:r>
          </a:p>
        </p:txBody>
      </p:sp>
      <p:sp>
        <p:nvSpPr>
          <p:cNvPr id="50" name="Rectangle 49">
            <a:extLst>
              <a:ext uri="{FF2B5EF4-FFF2-40B4-BE49-F238E27FC236}">
                <a16:creationId xmlns:a16="http://schemas.microsoft.com/office/drawing/2014/main" id="{17D09531-E08E-9DBC-9316-A844DCF45C7A}"/>
              </a:ext>
            </a:extLst>
          </p:cNvPr>
          <p:cNvSpPr/>
          <p:nvPr/>
        </p:nvSpPr>
        <p:spPr>
          <a:xfrm>
            <a:off x="239062" y="4336330"/>
            <a:ext cx="5443350" cy="2065739"/>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1000" err="1">
                <a:solidFill>
                  <a:schemeClr val="tx1"/>
                </a:solidFill>
              </a:rPr>
              <a:t>Nuget</a:t>
            </a:r>
            <a:endParaRPr lang="en-US" sz="1000">
              <a:solidFill>
                <a:schemeClr val="tx1"/>
              </a:solidFill>
            </a:endParaRPr>
          </a:p>
        </p:txBody>
      </p:sp>
      <p:pic>
        <p:nvPicPr>
          <p:cNvPr id="51" name="Graphic 50" descr="User outline">
            <a:extLst>
              <a:ext uri="{FF2B5EF4-FFF2-40B4-BE49-F238E27FC236}">
                <a16:creationId xmlns:a16="http://schemas.microsoft.com/office/drawing/2014/main" id="{3D9A9219-91B7-9106-311C-44FBCA59D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36866" y="1930822"/>
            <a:ext cx="914400" cy="914400"/>
          </a:xfrm>
          <a:prstGeom prst="rect">
            <a:avLst/>
          </a:prstGeom>
        </p:spPr>
      </p:pic>
      <p:sp>
        <p:nvSpPr>
          <p:cNvPr id="52" name="Rectangle 51">
            <a:extLst>
              <a:ext uri="{FF2B5EF4-FFF2-40B4-BE49-F238E27FC236}">
                <a16:creationId xmlns:a16="http://schemas.microsoft.com/office/drawing/2014/main" id="{93F6DCDC-1AC1-E347-4046-A5D1F05D7428}"/>
              </a:ext>
            </a:extLst>
          </p:cNvPr>
          <p:cNvSpPr/>
          <p:nvPr/>
        </p:nvSpPr>
        <p:spPr>
          <a:xfrm>
            <a:off x="2536866" y="2709281"/>
            <a:ext cx="914400" cy="2385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PS Consultant</a:t>
            </a:r>
          </a:p>
        </p:txBody>
      </p:sp>
      <p:sp>
        <p:nvSpPr>
          <p:cNvPr id="53" name="Rectangle 52">
            <a:extLst>
              <a:ext uri="{FF2B5EF4-FFF2-40B4-BE49-F238E27FC236}">
                <a16:creationId xmlns:a16="http://schemas.microsoft.com/office/drawing/2014/main" id="{63770500-7050-CE17-1BB2-6F3DD5741D75}"/>
              </a:ext>
            </a:extLst>
          </p:cNvPr>
          <p:cNvSpPr/>
          <p:nvPr/>
        </p:nvSpPr>
        <p:spPr>
          <a:xfrm>
            <a:off x="8638099" y="1529726"/>
            <a:ext cx="912773" cy="86440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000">
                <a:solidFill>
                  <a:schemeClr val="tx1"/>
                </a:solidFill>
              </a:rPr>
              <a:t>Remote Desktop Services</a:t>
            </a:r>
          </a:p>
        </p:txBody>
      </p:sp>
      <p:sp>
        <p:nvSpPr>
          <p:cNvPr id="54" name="Rectangle 53">
            <a:extLst>
              <a:ext uri="{FF2B5EF4-FFF2-40B4-BE49-F238E27FC236}">
                <a16:creationId xmlns:a16="http://schemas.microsoft.com/office/drawing/2014/main" id="{90B8C4CB-4885-30CE-25C7-871ED14AA11C}"/>
              </a:ext>
            </a:extLst>
          </p:cNvPr>
          <p:cNvSpPr/>
          <p:nvPr/>
        </p:nvSpPr>
        <p:spPr>
          <a:xfrm>
            <a:off x="10548657" y="2953250"/>
            <a:ext cx="912773" cy="86440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000">
                <a:solidFill>
                  <a:schemeClr val="tx1"/>
                </a:solidFill>
              </a:rPr>
              <a:t>Hopp</a:t>
            </a:r>
          </a:p>
        </p:txBody>
      </p:sp>
      <p:sp>
        <p:nvSpPr>
          <p:cNvPr id="55" name="Rectangle 54">
            <a:extLst>
              <a:ext uri="{FF2B5EF4-FFF2-40B4-BE49-F238E27FC236}">
                <a16:creationId xmlns:a16="http://schemas.microsoft.com/office/drawing/2014/main" id="{69A3F5A9-E30C-7DB2-341E-9A83A6B448EE}"/>
              </a:ext>
            </a:extLst>
          </p:cNvPr>
          <p:cNvSpPr/>
          <p:nvPr/>
        </p:nvSpPr>
        <p:spPr>
          <a:xfrm>
            <a:off x="8609817" y="4936997"/>
            <a:ext cx="912773" cy="86440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000">
                <a:solidFill>
                  <a:schemeClr val="tx1"/>
                </a:solidFill>
              </a:rPr>
              <a:t>Azure</a:t>
            </a:r>
          </a:p>
          <a:p>
            <a:pPr algn="ctr"/>
            <a:r>
              <a:rPr lang="en-US" sz="1000">
                <a:solidFill>
                  <a:schemeClr val="tx1"/>
                </a:solidFill>
              </a:rPr>
              <a:t>Dev Ops</a:t>
            </a:r>
          </a:p>
        </p:txBody>
      </p:sp>
      <p:sp>
        <p:nvSpPr>
          <p:cNvPr id="56" name="Rectangle 55">
            <a:extLst>
              <a:ext uri="{FF2B5EF4-FFF2-40B4-BE49-F238E27FC236}">
                <a16:creationId xmlns:a16="http://schemas.microsoft.com/office/drawing/2014/main" id="{D150B39B-7356-A276-95B6-6CF598712F17}"/>
              </a:ext>
            </a:extLst>
          </p:cNvPr>
          <p:cNvSpPr/>
          <p:nvPr/>
        </p:nvSpPr>
        <p:spPr>
          <a:xfrm>
            <a:off x="8642062" y="2947878"/>
            <a:ext cx="912773" cy="86440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000">
                <a:solidFill>
                  <a:schemeClr val="tx1"/>
                </a:solidFill>
              </a:rPr>
              <a:t>Customer File Share</a:t>
            </a:r>
          </a:p>
        </p:txBody>
      </p:sp>
      <p:sp>
        <p:nvSpPr>
          <p:cNvPr id="57" name="Rectangle 56">
            <a:extLst>
              <a:ext uri="{FF2B5EF4-FFF2-40B4-BE49-F238E27FC236}">
                <a16:creationId xmlns:a16="http://schemas.microsoft.com/office/drawing/2014/main" id="{F041308F-871B-3F2D-4307-452B3A3B455B}"/>
              </a:ext>
            </a:extLst>
          </p:cNvPr>
          <p:cNvSpPr/>
          <p:nvPr/>
        </p:nvSpPr>
        <p:spPr>
          <a:xfrm>
            <a:off x="6894140" y="2947879"/>
            <a:ext cx="912773" cy="86440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000">
                <a:solidFill>
                  <a:schemeClr val="tx1"/>
                </a:solidFill>
              </a:rPr>
              <a:t>SFTP</a:t>
            </a:r>
          </a:p>
        </p:txBody>
      </p:sp>
      <p:sp>
        <p:nvSpPr>
          <p:cNvPr id="58" name="Rectangle 57">
            <a:extLst>
              <a:ext uri="{FF2B5EF4-FFF2-40B4-BE49-F238E27FC236}">
                <a16:creationId xmlns:a16="http://schemas.microsoft.com/office/drawing/2014/main" id="{408FF14B-6369-0AAF-DC3A-9C14F0719422}"/>
              </a:ext>
            </a:extLst>
          </p:cNvPr>
          <p:cNvSpPr/>
          <p:nvPr/>
        </p:nvSpPr>
        <p:spPr>
          <a:xfrm>
            <a:off x="1624093" y="2051084"/>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r>
              <a:rPr lang="en-US" sz="800">
                <a:solidFill>
                  <a:schemeClr val="tx1"/>
                </a:solidFill>
              </a:rPr>
              <a:t>1. A PS consultant uses RDS to log into the SFTP server and move data to a file share.</a:t>
            </a:r>
          </a:p>
        </p:txBody>
      </p:sp>
      <p:cxnSp>
        <p:nvCxnSpPr>
          <p:cNvPr id="60" name="Curved Connector 59">
            <a:extLst>
              <a:ext uri="{FF2B5EF4-FFF2-40B4-BE49-F238E27FC236}">
                <a16:creationId xmlns:a16="http://schemas.microsoft.com/office/drawing/2014/main" id="{4970A21A-346C-C6C3-4606-EAF7907A5DBE}"/>
              </a:ext>
            </a:extLst>
          </p:cNvPr>
          <p:cNvCxnSpPr>
            <a:cxnSpLocks/>
            <a:endCxn id="53" idx="1"/>
          </p:cNvCxnSpPr>
          <p:nvPr/>
        </p:nvCxnSpPr>
        <p:spPr>
          <a:xfrm flipV="1">
            <a:off x="3449639" y="1961928"/>
            <a:ext cx="5188460" cy="432201"/>
          </a:xfrm>
          <a:prstGeom prst="curvedConnector3">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Curved Connector 60">
            <a:extLst>
              <a:ext uri="{FF2B5EF4-FFF2-40B4-BE49-F238E27FC236}">
                <a16:creationId xmlns:a16="http://schemas.microsoft.com/office/drawing/2014/main" id="{86A9E522-237C-FC41-B32E-2B353A6D3C91}"/>
              </a:ext>
            </a:extLst>
          </p:cNvPr>
          <p:cNvCxnSpPr>
            <a:cxnSpLocks/>
            <a:stCxn id="53" idx="2"/>
            <a:endCxn id="57" idx="0"/>
          </p:cNvCxnSpPr>
          <p:nvPr/>
        </p:nvCxnSpPr>
        <p:spPr>
          <a:xfrm rot="5400000">
            <a:off x="7945632" y="1799025"/>
            <a:ext cx="553750" cy="1743959"/>
          </a:xfrm>
          <a:prstGeom prst="curvedConnector3">
            <a:avLst>
              <a:gd name="adj1" fmla="val 50000"/>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Curved Connector 73">
            <a:extLst>
              <a:ext uri="{FF2B5EF4-FFF2-40B4-BE49-F238E27FC236}">
                <a16:creationId xmlns:a16="http://schemas.microsoft.com/office/drawing/2014/main" id="{F10FA2C4-41FA-CC31-6D86-BD3B9C9C6499}"/>
              </a:ext>
            </a:extLst>
          </p:cNvPr>
          <p:cNvCxnSpPr>
            <a:cxnSpLocks/>
            <a:stCxn id="57" idx="3"/>
            <a:endCxn id="56" idx="1"/>
          </p:cNvCxnSpPr>
          <p:nvPr/>
        </p:nvCxnSpPr>
        <p:spPr>
          <a:xfrm flipV="1">
            <a:off x="7806913" y="3380080"/>
            <a:ext cx="835149" cy="1"/>
          </a:xfrm>
          <a:prstGeom prst="curvedConnector3">
            <a:avLst>
              <a:gd name="adj1" fmla="val 50000"/>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Curved Connector 78">
            <a:extLst>
              <a:ext uri="{FF2B5EF4-FFF2-40B4-BE49-F238E27FC236}">
                <a16:creationId xmlns:a16="http://schemas.microsoft.com/office/drawing/2014/main" id="{65F1B8BA-2E1D-1017-EE35-9B53A6972080}"/>
              </a:ext>
            </a:extLst>
          </p:cNvPr>
          <p:cNvCxnSpPr>
            <a:cxnSpLocks/>
            <a:stCxn id="54" idx="1"/>
            <a:endCxn id="87" idx="3"/>
          </p:cNvCxnSpPr>
          <p:nvPr/>
        </p:nvCxnSpPr>
        <p:spPr>
          <a:xfrm rot="10800000" flipV="1">
            <a:off x="3708935" y="3385451"/>
            <a:ext cx="6839722" cy="1947713"/>
          </a:xfrm>
          <a:prstGeom prst="curvedConnector3">
            <a:avLst>
              <a:gd name="adj1" fmla="val 16646"/>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r>
              <a:rPr lang="en-US" sz="800">
                <a:solidFill>
                  <a:schemeClr val="tx1"/>
                </a:solidFill>
              </a:rPr>
              <a:t>2. The PS Consultant builds the data migration Engine using the  the Hopp UI and Visual Studio.</a:t>
            </a:r>
          </a:p>
        </p:txBody>
      </p:sp>
      <p:cxnSp>
        <p:nvCxnSpPr>
          <p:cNvPr id="81" name="Curved Connector 80">
            <a:extLst>
              <a:ext uri="{FF2B5EF4-FFF2-40B4-BE49-F238E27FC236}">
                <a16:creationId xmlns:a16="http://schemas.microsoft.com/office/drawing/2014/main" id="{88BE9586-B523-CA6E-F564-981F18989305}"/>
              </a:ext>
            </a:extLst>
          </p:cNvPr>
          <p:cNvCxnSpPr>
            <a:cxnSpLocks/>
            <a:stCxn id="53" idx="3"/>
            <a:endCxn id="54" idx="0"/>
          </p:cNvCxnSpPr>
          <p:nvPr/>
        </p:nvCxnSpPr>
        <p:spPr>
          <a:xfrm>
            <a:off x="9550872" y="1961928"/>
            <a:ext cx="1454172" cy="991322"/>
          </a:xfrm>
          <a:prstGeom prst="curvedConnector2">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9C0EA719-B13A-F4A2-12AA-DC44D6773324}"/>
              </a:ext>
            </a:extLst>
          </p:cNvPr>
          <p:cNvSpPr/>
          <p:nvPr/>
        </p:nvSpPr>
        <p:spPr>
          <a:xfrm>
            <a:off x="2796162" y="4900963"/>
            <a:ext cx="912773" cy="86440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000">
                <a:solidFill>
                  <a:schemeClr val="tx1"/>
                </a:solidFill>
              </a:rPr>
              <a:t>NuGet Package Manager</a:t>
            </a:r>
          </a:p>
        </p:txBody>
      </p:sp>
      <p:cxnSp>
        <p:nvCxnSpPr>
          <p:cNvPr id="90" name="Curved Connector 89">
            <a:extLst>
              <a:ext uri="{FF2B5EF4-FFF2-40B4-BE49-F238E27FC236}">
                <a16:creationId xmlns:a16="http://schemas.microsoft.com/office/drawing/2014/main" id="{AD846F1A-B220-29F3-241C-086DE5829209}"/>
              </a:ext>
            </a:extLst>
          </p:cNvPr>
          <p:cNvCxnSpPr>
            <a:cxnSpLocks/>
            <a:stCxn id="54" idx="2"/>
            <a:endCxn id="55" idx="3"/>
          </p:cNvCxnSpPr>
          <p:nvPr/>
        </p:nvCxnSpPr>
        <p:spPr>
          <a:xfrm rot="5400000">
            <a:off x="9488044" y="3852199"/>
            <a:ext cx="1551546" cy="1482454"/>
          </a:xfrm>
          <a:prstGeom prst="curvedConnector2">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r>
              <a:rPr lang="en-US" sz="800">
                <a:solidFill>
                  <a:schemeClr val="tx1"/>
                </a:solidFill>
              </a:rPr>
              <a:t>3. C# code is generated and stored in ADO.</a:t>
            </a:r>
          </a:p>
        </p:txBody>
      </p:sp>
      <p:sp>
        <p:nvSpPr>
          <p:cNvPr id="94" name="Rectangle 93">
            <a:extLst>
              <a:ext uri="{FF2B5EF4-FFF2-40B4-BE49-F238E27FC236}">
                <a16:creationId xmlns:a16="http://schemas.microsoft.com/office/drawing/2014/main" id="{BBDCD041-C166-474A-2DAB-42CA0CF8D256}"/>
              </a:ext>
            </a:extLst>
          </p:cNvPr>
          <p:cNvSpPr/>
          <p:nvPr/>
        </p:nvSpPr>
        <p:spPr>
          <a:xfrm>
            <a:off x="3971692" y="4501593"/>
            <a:ext cx="1235542"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r>
              <a:rPr lang="en-US" sz="800">
                <a:solidFill>
                  <a:schemeClr val="tx1"/>
                </a:solidFill>
              </a:rPr>
              <a:t>4. </a:t>
            </a:r>
            <a:r>
              <a:rPr lang="en-US" sz="800" err="1">
                <a:solidFill>
                  <a:schemeClr val="tx1"/>
                </a:solidFill>
              </a:rPr>
              <a:t>Nuget</a:t>
            </a:r>
            <a:r>
              <a:rPr lang="en-US" sz="800">
                <a:solidFill>
                  <a:schemeClr val="tx1"/>
                </a:solidFill>
              </a:rPr>
              <a:t> is used to retrieve the relevant packages and the Engine is complied.</a:t>
            </a:r>
          </a:p>
        </p:txBody>
      </p:sp>
      <p:sp>
        <p:nvSpPr>
          <p:cNvPr id="95" name="Rectangle 94">
            <a:extLst>
              <a:ext uri="{FF2B5EF4-FFF2-40B4-BE49-F238E27FC236}">
                <a16:creationId xmlns:a16="http://schemas.microsoft.com/office/drawing/2014/main" id="{55A96A12-9884-531D-8FD2-32923E28C387}"/>
              </a:ext>
            </a:extLst>
          </p:cNvPr>
          <p:cNvSpPr/>
          <p:nvPr/>
        </p:nvSpPr>
        <p:spPr>
          <a:xfrm>
            <a:off x="9611885" y="2179383"/>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r>
              <a:rPr lang="en-US" sz="800">
                <a:solidFill>
                  <a:schemeClr val="tx1"/>
                </a:solidFill>
              </a:rPr>
              <a:t>5. The complied code is executed to complete the data migration and output the migrated data to the file share.</a:t>
            </a:r>
          </a:p>
        </p:txBody>
      </p:sp>
      <p:cxnSp>
        <p:nvCxnSpPr>
          <p:cNvPr id="96" name="Curved Connector 95">
            <a:extLst>
              <a:ext uri="{FF2B5EF4-FFF2-40B4-BE49-F238E27FC236}">
                <a16:creationId xmlns:a16="http://schemas.microsoft.com/office/drawing/2014/main" id="{EA786849-4D2D-09F6-BE6A-5A40297F27C9}"/>
              </a:ext>
            </a:extLst>
          </p:cNvPr>
          <p:cNvCxnSpPr>
            <a:cxnSpLocks/>
            <a:stCxn id="54" idx="1"/>
            <a:endCxn id="56" idx="3"/>
          </p:cNvCxnSpPr>
          <p:nvPr/>
        </p:nvCxnSpPr>
        <p:spPr>
          <a:xfrm rot="10800000">
            <a:off x="9554835" y="3380080"/>
            <a:ext cx="993822" cy="5372"/>
          </a:xfrm>
          <a:prstGeom prst="curvedConnector3">
            <a:avLst>
              <a:gd name="adj1" fmla="val 50000"/>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9" name="Rectangle 98">
            <a:extLst>
              <a:ext uri="{FF2B5EF4-FFF2-40B4-BE49-F238E27FC236}">
                <a16:creationId xmlns:a16="http://schemas.microsoft.com/office/drawing/2014/main" id="{90887FF1-C7AB-E7C9-F9BA-979C60119C6A}"/>
              </a:ext>
            </a:extLst>
          </p:cNvPr>
          <p:cNvSpPr/>
          <p:nvPr/>
        </p:nvSpPr>
        <p:spPr>
          <a:xfrm>
            <a:off x="3020340" y="5601173"/>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T01</a:t>
            </a:r>
          </a:p>
        </p:txBody>
      </p:sp>
      <p:sp>
        <p:nvSpPr>
          <p:cNvPr id="2" name="Rectangle 1">
            <a:extLst>
              <a:ext uri="{FF2B5EF4-FFF2-40B4-BE49-F238E27FC236}">
                <a16:creationId xmlns:a16="http://schemas.microsoft.com/office/drawing/2014/main" id="{FAECB2B9-C074-F332-80BA-D9D1B92EC083}"/>
              </a:ext>
            </a:extLst>
          </p:cNvPr>
          <p:cNvSpPr/>
          <p:nvPr/>
        </p:nvSpPr>
        <p:spPr>
          <a:xfrm>
            <a:off x="10772835" y="3453428"/>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T02</a:t>
            </a:r>
          </a:p>
        </p:txBody>
      </p:sp>
      <p:sp>
        <p:nvSpPr>
          <p:cNvPr id="3" name="Rectangle 2">
            <a:extLst>
              <a:ext uri="{FF2B5EF4-FFF2-40B4-BE49-F238E27FC236}">
                <a16:creationId xmlns:a16="http://schemas.microsoft.com/office/drawing/2014/main" id="{76DA0C91-537C-F911-E4F1-1058254309E3}"/>
              </a:ext>
            </a:extLst>
          </p:cNvPr>
          <p:cNvSpPr/>
          <p:nvPr/>
        </p:nvSpPr>
        <p:spPr>
          <a:xfrm>
            <a:off x="10772502" y="3637405"/>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T03</a:t>
            </a:r>
          </a:p>
        </p:txBody>
      </p:sp>
      <p:sp>
        <p:nvSpPr>
          <p:cNvPr id="4" name="Rectangle 3">
            <a:extLst>
              <a:ext uri="{FF2B5EF4-FFF2-40B4-BE49-F238E27FC236}">
                <a16:creationId xmlns:a16="http://schemas.microsoft.com/office/drawing/2014/main" id="{F989CB28-479B-38A4-22A8-EC8BA2B17B0A}"/>
              </a:ext>
            </a:extLst>
          </p:cNvPr>
          <p:cNvSpPr/>
          <p:nvPr/>
        </p:nvSpPr>
        <p:spPr>
          <a:xfrm>
            <a:off x="8865907" y="3586462"/>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T03</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972485374"/>
              </p:ext>
            </p:extLst>
          </p:nvPr>
        </p:nvGraphicFramePr>
        <p:xfrm>
          <a:off x="266700" y="1104899"/>
          <a:ext cx="11554512" cy="3856621"/>
        </p:xfrm>
        <a:graphic>
          <a:graphicData uri="http://schemas.openxmlformats.org/drawingml/2006/table">
            <a:tbl>
              <a:tblPr firstRow="1" bandRow="1">
                <a:tableStyleId>{073A0DAA-6AF3-43AB-8588-CEC1D06C72B9}</a:tableStyleId>
              </a:tblPr>
              <a:tblGrid>
                <a:gridCol w="629876">
                  <a:extLst>
                    <a:ext uri="{9D8B030D-6E8A-4147-A177-3AD203B41FA5}">
                      <a16:colId xmlns:a16="http://schemas.microsoft.com/office/drawing/2014/main" val="2702742516"/>
                    </a:ext>
                  </a:extLst>
                </a:gridCol>
                <a:gridCol w="2547944">
                  <a:extLst>
                    <a:ext uri="{9D8B030D-6E8A-4147-A177-3AD203B41FA5}">
                      <a16:colId xmlns:a16="http://schemas.microsoft.com/office/drawing/2014/main" val="358841587"/>
                    </a:ext>
                  </a:extLst>
                </a:gridCol>
                <a:gridCol w="1189378">
                  <a:extLst>
                    <a:ext uri="{9D8B030D-6E8A-4147-A177-3AD203B41FA5}">
                      <a16:colId xmlns:a16="http://schemas.microsoft.com/office/drawing/2014/main" val="4044782322"/>
                    </a:ext>
                  </a:extLst>
                </a:gridCol>
                <a:gridCol w="4207454">
                  <a:extLst>
                    <a:ext uri="{9D8B030D-6E8A-4147-A177-3AD203B41FA5}">
                      <a16:colId xmlns:a16="http://schemas.microsoft.com/office/drawing/2014/main" val="3628565456"/>
                    </a:ext>
                  </a:extLst>
                </a:gridCol>
                <a:gridCol w="1135481">
                  <a:extLst>
                    <a:ext uri="{9D8B030D-6E8A-4147-A177-3AD203B41FA5}">
                      <a16:colId xmlns:a16="http://schemas.microsoft.com/office/drawing/2014/main" val="710857400"/>
                    </a:ext>
                  </a:extLst>
                </a:gridCol>
                <a:gridCol w="958004">
                  <a:extLst>
                    <a:ext uri="{9D8B030D-6E8A-4147-A177-3AD203B41FA5}">
                      <a16:colId xmlns:a16="http://schemas.microsoft.com/office/drawing/2014/main" val="4063684184"/>
                    </a:ext>
                  </a:extLst>
                </a:gridCol>
                <a:gridCol w="886375">
                  <a:extLst>
                    <a:ext uri="{9D8B030D-6E8A-4147-A177-3AD203B41FA5}">
                      <a16:colId xmlns:a16="http://schemas.microsoft.com/office/drawing/2014/main" val="972052291"/>
                    </a:ext>
                  </a:extLst>
                </a:gridCol>
              </a:tblGrid>
              <a:tr h="487937">
                <a:tc>
                  <a:txBody>
                    <a:bodyPr/>
                    <a:lstStyle/>
                    <a:p>
                      <a:pPr algn="ctr"/>
                      <a:r>
                        <a:rPr lang="en-US" sz="900"/>
                        <a:t>Threat Ref.</a:t>
                      </a:r>
                    </a:p>
                  </a:txBody>
                  <a:tcPr marL="90000" anchor="ctr">
                    <a:solidFill>
                      <a:srgbClr val="0070C0"/>
                    </a:solidFill>
                  </a:tcPr>
                </a:tc>
                <a:tc>
                  <a:txBody>
                    <a:bodyPr/>
                    <a:lstStyle/>
                    <a:p>
                      <a:r>
                        <a:rPr lang="en-US" sz="900"/>
                        <a:t>Threat Description</a:t>
                      </a:r>
                    </a:p>
                  </a:txBody>
                  <a:tcPr marL="90000" anchor="ctr">
                    <a:solidFill>
                      <a:srgbClr val="0070C0"/>
                    </a:solidFill>
                  </a:tcPr>
                </a:tc>
                <a:tc>
                  <a:txBody>
                    <a:bodyPr/>
                    <a:lstStyle/>
                    <a:p>
                      <a:pPr algn="ctr"/>
                      <a:r>
                        <a:rPr lang="en-US" sz="900"/>
                        <a:t>Kill Chain Stage</a:t>
                      </a:r>
                    </a:p>
                  </a:txBody>
                  <a:tcPr marL="90000" anchor="ctr">
                    <a:solidFill>
                      <a:srgbClr val="0070C0"/>
                    </a:solidFill>
                  </a:tcPr>
                </a:tc>
                <a:tc>
                  <a:txBody>
                    <a:bodyPr/>
                    <a:lstStyle/>
                    <a:p>
                      <a:r>
                        <a:rPr lang="en-US" sz="900"/>
                        <a:t>Control Design</a:t>
                      </a:r>
                    </a:p>
                  </a:txBody>
                  <a:tcPr marL="90000" anchor="ctr">
                    <a:solidFill>
                      <a:srgbClr val="0070C0"/>
                    </a:solidFill>
                  </a:tcPr>
                </a:tc>
                <a:tc>
                  <a:txBody>
                    <a:bodyPr/>
                    <a:lstStyle/>
                    <a:p>
                      <a:r>
                        <a:rPr lang="en-US" sz="900"/>
                        <a:t>Control Owner</a:t>
                      </a:r>
                    </a:p>
                  </a:txBody>
                  <a:tcPr marL="90000" anchor="ctr">
                    <a:solidFill>
                      <a:srgbClr val="0070C0"/>
                    </a:solidFill>
                  </a:tcPr>
                </a:tc>
                <a:tc>
                  <a:txBody>
                    <a:bodyPr/>
                    <a:lstStyle/>
                    <a:p>
                      <a:pPr algn="ctr"/>
                      <a:r>
                        <a:rPr lang="en-US" sz="900"/>
                        <a:t>Control Mitigation Effectiveness</a:t>
                      </a:r>
                    </a:p>
                  </a:txBody>
                  <a:tcPr marL="90000" anchor="ctr">
                    <a:solidFill>
                      <a:srgbClr val="0070C0"/>
                    </a:solidFill>
                  </a:tcPr>
                </a:tc>
                <a:tc>
                  <a:txBody>
                    <a:bodyPr/>
                    <a:lstStyle/>
                    <a:p>
                      <a:pPr algn="ctr"/>
                      <a:r>
                        <a:rPr lang="en-US" sz="900"/>
                        <a:t>Threat Mitigation</a:t>
                      </a:r>
                    </a:p>
                  </a:txBody>
                  <a:tcPr marL="90000" anchor="ctr">
                    <a:solidFill>
                      <a:srgbClr val="0070C0"/>
                    </a:solidFill>
                  </a:tcPr>
                </a:tc>
                <a:extLst>
                  <a:ext uri="{0D108BD9-81ED-4DB2-BD59-A6C34878D82A}">
                    <a16:rowId xmlns:a16="http://schemas.microsoft.com/office/drawing/2014/main" val="859701211"/>
                  </a:ext>
                </a:extLst>
              </a:tr>
              <a:tr h="609922">
                <a:tc rowSpan="3">
                  <a:txBody>
                    <a:bodyPr/>
                    <a:lstStyle/>
                    <a:p>
                      <a:pPr algn="ctr"/>
                      <a:r>
                        <a:rPr lang="en-US" sz="900"/>
                        <a:t>T01</a:t>
                      </a:r>
                    </a:p>
                  </a:txBody>
                  <a:tcPr/>
                </a:tc>
                <a:tc rowSpan="3">
                  <a:txBody>
                    <a:bodyPr/>
                    <a:lstStyle/>
                    <a:p>
                      <a:pPr lvl="0">
                        <a:buNone/>
                      </a:pPr>
                      <a:r>
                        <a:rPr lang="en-US" sz="900" b="0" i="0" u="none" strike="noStrike" noProof="0">
                          <a:solidFill>
                            <a:srgbClr val="000000"/>
                          </a:solidFill>
                          <a:latin typeface="Aptos"/>
                        </a:rPr>
                        <a:t>A malicious package is downloaded that provides a remote, unauthenticated attacker with access to the Hopp server.</a:t>
                      </a:r>
                    </a:p>
                  </a:txBody>
                  <a:tcPr>
                    <a:solidFill>
                      <a:srgbClr val="CBCBCB"/>
                    </a:solidFill>
                  </a:tcPr>
                </a:tc>
                <a:tc rowSpan="3">
                  <a:txBody>
                    <a:bodyPr/>
                    <a:lstStyle/>
                    <a:p>
                      <a:pPr algn="ctr"/>
                      <a:r>
                        <a:rPr lang="en-US" sz="900"/>
                        <a:t>Initial Access</a:t>
                      </a:r>
                    </a:p>
                  </a:txBody>
                  <a:tcPr>
                    <a:solidFill>
                      <a:srgbClr val="CBCBCB"/>
                    </a:solidFill>
                  </a:tcPr>
                </a:tc>
                <a:tc>
                  <a:txBody>
                    <a:bodyPr/>
                    <a:lstStyle/>
                    <a:p>
                      <a:r>
                        <a:rPr lang="en-US" sz="900"/>
                        <a:t>The Cloud Services team install the </a:t>
                      </a:r>
                      <a:r>
                        <a:rPr lang="en-US" sz="900" err="1"/>
                        <a:t>Crowdstrike</a:t>
                      </a:r>
                      <a:r>
                        <a:rPr lang="en-US" sz="900"/>
                        <a:t> EDR onto the Windows servers that run the Hopp application to identify malicious behaviour.</a:t>
                      </a:r>
                    </a:p>
                  </a:txBody>
                  <a:tcPr>
                    <a:solidFill>
                      <a:srgbClr val="CBCBCB"/>
                    </a:solidFill>
                  </a:tcPr>
                </a:tc>
                <a:tc>
                  <a:txBody>
                    <a:bodyPr/>
                    <a:lstStyle/>
                    <a:p>
                      <a:r>
                        <a:rPr lang="en-US" sz="900"/>
                        <a:t>Head of Cloud Services</a:t>
                      </a:r>
                    </a:p>
                  </a:txBody>
                  <a:tcPr>
                    <a:solidFill>
                      <a:srgbClr val="CBCBCB"/>
                    </a:solidFill>
                  </a:tcPr>
                </a:tc>
                <a:tc>
                  <a:txBody>
                    <a:bodyPr/>
                    <a:lstStyle/>
                    <a:p>
                      <a:pPr lvl="0" algn="ctr">
                        <a:buNone/>
                      </a:pPr>
                      <a:r>
                        <a:rPr lang="en-US" sz="900" b="0" i="0" u="none" strike="noStrike" noProof="0">
                          <a:solidFill>
                            <a:srgbClr val="FFC000"/>
                          </a:solidFill>
                          <a:latin typeface="Aptos"/>
                        </a:rPr>
                        <a:t>Partial Mitigation</a:t>
                      </a:r>
                      <a:endParaRPr lang="en-US" sz="900" b="0">
                        <a:solidFill>
                          <a:srgbClr val="FFC000"/>
                        </a:solidFill>
                      </a:endParaRPr>
                    </a:p>
                  </a:txBody>
                  <a:tcPr marL="90000" anchor="ctr">
                    <a:solidFill>
                      <a:srgbClr val="CBCBCB"/>
                    </a:solidFill>
                  </a:tcPr>
                </a:tc>
                <a:tc rowSpan="3">
                  <a:txBody>
                    <a:bodyPr/>
                    <a:lstStyle/>
                    <a:p>
                      <a:pPr lvl="0" algn="ctr">
                        <a:buNone/>
                      </a:pPr>
                      <a:r>
                        <a:rPr lang="en-US" sz="900" b="1" i="0" u="none" strike="noStrike" noProof="0">
                          <a:solidFill>
                            <a:schemeClr val="bg1"/>
                          </a:solidFill>
                          <a:latin typeface="Aptos"/>
                        </a:rPr>
                        <a:t>Partially Mitigated</a:t>
                      </a:r>
                    </a:p>
                  </a:txBody>
                  <a:tcPr marL="90000" anchor="ctr">
                    <a:solidFill>
                      <a:srgbClr val="FFC000"/>
                    </a:solidFill>
                  </a:tcPr>
                </a:tc>
                <a:extLst>
                  <a:ext uri="{0D108BD9-81ED-4DB2-BD59-A6C34878D82A}">
                    <a16:rowId xmlns:a16="http://schemas.microsoft.com/office/drawing/2014/main" val="1951877497"/>
                  </a:ext>
                </a:extLst>
              </a:tr>
              <a:tr h="60992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900"/>
                        <a:t>The IT and Security Infrastructure team implement the Darktrace NDR into the Cloud Services network to identify suspicious outbound and internal network connections.</a:t>
                      </a:r>
                    </a:p>
                  </a:txBody>
                  <a:tcPr>
                    <a:solidFill>
                      <a:srgbClr val="CBCBCB"/>
                    </a:solidFill>
                  </a:tcPr>
                </a:tc>
                <a:tc>
                  <a:txBody>
                    <a:bodyPr/>
                    <a:lstStyle/>
                    <a:p>
                      <a:r>
                        <a:rPr lang="en-US" sz="900"/>
                        <a:t>Head of Infrastructure</a:t>
                      </a:r>
                    </a:p>
                  </a:txBody>
                  <a:tcPr>
                    <a:solidFill>
                      <a:srgbClr val="CBCBC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noProof="0">
                          <a:solidFill>
                            <a:srgbClr val="FFC000"/>
                          </a:solidFill>
                          <a:latin typeface="+mn-lt"/>
                        </a:rPr>
                        <a:t>Partial Mitigation</a:t>
                      </a:r>
                      <a:endParaRPr lang="en-US" sz="900" b="0">
                        <a:solidFill>
                          <a:srgbClr val="FFC000"/>
                        </a:solidFill>
                      </a:endParaRPr>
                    </a:p>
                  </a:txBody>
                  <a:tcPr marL="90000" anchor="ctr">
                    <a:solidFill>
                      <a:srgbClr val="CBCBCB"/>
                    </a:solidFill>
                  </a:tcPr>
                </a:tc>
                <a:tc vMerge="1">
                  <a:txBody>
                    <a:bodyPr/>
                    <a:lstStyle/>
                    <a:p>
                      <a:endParaRPr lang="en-US"/>
                    </a:p>
                  </a:txBody>
                  <a:tcPr/>
                </a:tc>
                <a:extLst>
                  <a:ext uri="{0D108BD9-81ED-4DB2-BD59-A6C34878D82A}">
                    <a16:rowId xmlns:a16="http://schemas.microsoft.com/office/drawing/2014/main" val="3667165292"/>
                  </a:ext>
                </a:extLst>
              </a:tr>
              <a:tr h="487937">
                <a:tc vMerge="1">
                  <a:txBody>
                    <a:bodyPr/>
                    <a:lstStyle/>
                    <a:p>
                      <a:pPr algn="ctr"/>
                      <a:endParaRPr lang="en-US" sz="1000"/>
                    </a:p>
                  </a:txBody>
                  <a:tcPr/>
                </a:tc>
                <a:tc vMerge="1">
                  <a:txBody>
                    <a:bodyPr/>
                    <a:lstStyle/>
                    <a:p>
                      <a:endParaRPr lang="en-US" sz="1000"/>
                    </a:p>
                  </a:txBody>
                  <a:tcPr/>
                </a:tc>
                <a:tc vMerge="1">
                  <a:txBody>
                    <a:bodyPr/>
                    <a:lstStyle/>
                    <a:p>
                      <a:pPr algn="ctr"/>
                      <a:endParaRPr lang="en-US" sz="900"/>
                    </a:p>
                  </a:txBody>
                  <a:tcPr>
                    <a:solidFill>
                      <a:srgbClr val="CBCBCB"/>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kumimoji="0" lang="en-US" sz="900" b="0" i="0" u="none" strike="noStrike" kern="1200" cap="none" spc="0" normalizeH="0" baseline="0" noProof="0">
                          <a:ln>
                            <a:noFill/>
                          </a:ln>
                          <a:solidFill>
                            <a:prstClr val="black"/>
                          </a:solidFill>
                          <a:effectLst/>
                          <a:uLnTx/>
                          <a:uFillTx/>
                          <a:latin typeface="Aptos" panose="020B0004020202020204"/>
                          <a:ea typeface="+mn-ea"/>
                          <a:cs typeface="+mn-cs"/>
                        </a:rPr>
                        <a:t>The IT and Security Infrastructure team configure the Cloud Services perimeter firewall to block unapproved outbound network services from the server.</a:t>
                      </a:r>
                    </a:p>
                  </a:txBody>
                  <a:tcPr>
                    <a:solidFill>
                      <a:srgbClr val="CBCBCB"/>
                    </a:solidFill>
                  </a:tcPr>
                </a:tc>
                <a:tc>
                  <a:txBody>
                    <a:bodyPr/>
                    <a:lstStyle/>
                    <a:p>
                      <a:r>
                        <a:rPr lang="en-US" sz="900"/>
                        <a:t>Head of Infrastructure</a:t>
                      </a:r>
                    </a:p>
                  </a:txBody>
                  <a:tcPr>
                    <a:solidFill>
                      <a:srgbClr val="CBCBC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noProof="0">
                          <a:solidFill>
                            <a:srgbClr val="FFC000"/>
                          </a:solidFill>
                          <a:latin typeface="+mn-lt"/>
                        </a:rPr>
                        <a:t>Partial Mitigation</a:t>
                      </a:r>
                      <a:endParaRPr lang="en-US" sz="900" b="0">
                        <a:solidFill>
                          <a:srgbClr val="FFC000"/>
                        </a:solidFill>
                      </a:endParaRPr>
                    </a:p>
                  </a:txBody>
                  <a:tcPr marL="90000" anchor="ctr">
                    <a:solidFill>
                      <a:srgbClr val="CBCBCB"/>
                    </a:solidFill>
                  </a:tcPr>
                </a:tc>
                <a:tc vMerge="1">
                  <a:txBody>
                    <a:bodyPr/>
                    <a:lstStyle/>
                    <a:p>
                      <a:endParaRPr lang="en-US" sz="1000"/>
                    </a:p>
                  </a:txBody>
                  <a:tcPr/>
                </a:tc>
                <a:extLst>
                  <a:ext uri="{0D108BD9-81ED-4DB2-BD59-A6C34878D82A}">
                    <a16:rowId xmlns:a16="http://schemas.microsoft.com/office/drawing/2014/main" val="3007643411"/>
                  </a:ext>
                </a:extLst>
              </a:tr>
              <a:tr h="487937">
                <a:tc>
                  <a:txBody>
                    <a:bodyPr/>
                    <a:lstStyle/>
                    <a:p>
                      <a:pPr algn="ctr"/>
                      <a:r>
                        <a:rPr lang="en-US" sz="900"/>
                        <a:t>T02</a:t>
                      </a: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baseline="0" noProof="0">
                          <a:solidFill>
                            <a:srgbClr val="000000"/>
                          </a:solidFill>
                          <a:latin typeface="Aptos"/>
                        </a:rPr>
                        <a:t>A malicious actor that has compromised the Cloud Services network exploits a vulnerability in the Hopp application.</a:t>
                      </a:r>
                    </a:p>
                  </a:txBody>
                  <a:tcPr>
                    <a:solidFill>
                      <a:srgbClr val="E7E7E7"/>
                    </a:solidFill>
                  </a:tcPr>
                </a:tc>
                <a:tc>
                  <a:txBody>
                    <a:bodyPr/>
                    <a:lstStyle/>
                    <a:p>
                      <a:pPr algn="ctr"/>
                      <a:r>
                        <a:rPr lang="en-US" sz="900"/>
                        <a:t>Lateral Movement</a:t>
                      </a:r>
                    </a:p>
                  </a:txBody>
                  <a:tcPr>
                    <a:solidFill>
                      <a:srgbClr val="E7E7E7"/>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kumimoji="0" lang="en-US" sz="900" b="0" i="0" u="none" strike="noStrike" kern="1200" cap="none" spc="0" normalizeH="0" baseline="0" noProof="0">
                          <a:ln>
                            <a:noFill/>
                          </a:ln>
                          <a:solidFill>
                            <a:prstClr val="black"/>
                          </a:solidFill>
                          <a:effectLst/>
                          <a:uLnTx/>
                          <a:uFillTx/>
                          <a:latin typeface="Aptos" panose="020B0004020202020204"/>
                          <a:ea typeface="+mn-ea"/>
                          <a:cs typeface="+mn-cs"/>
                        </a:rPr>
                        <a:t>No mitigating controls.</a:t>
                      </a:r>
                    </a:p>
                  </a:txBody>
                  <a:tcPr>
                    <a:solidFill>
                      <a:srgbClr val="E7E7E7"/>
                    </a:solidFill>
                  </a:tcPr>
                </a:tc>
                <a:tc>
                  <a:txBody>
                    <a:bodyPr/>
                    <a:lstStyle/>
                    <a:p>
                      <a:r>
                        <a:rPr lang="en-US" sz="900">
                          <a:solidFill>
                            <a:schemeClr val="tx1"/>
                          </a:solidFill>
                        </a:rPr>
                        <a:t>N/A</a:t>
                      </a:r>
                    </a:p>
                  </a:txBody>
                  <a:tcPr>
                    <a:solidFill>
                      <a:srgbClr val="E7E7E7"/>
                    </a:solidFill>
                  </a:tcPr>
                </a:tc>
                <a:tc>
                  <a:txBody>
                    <a:bodyPr/>
                    <a:lstStyle/>
                    <a:p>
                      <a:pPr lvl="0" algn="ctr">
                        <a:buNone/>
                      </a:pPr>
                      <a:r>
                        <a:rPr lang="en-US" sz="900" b="0">
                          <a:solidFill>
                            <a:schemeClr val="tx1"/>
                          </a:solidFill>
                        </a:rPr>
                        <a:t>N/A</a:t>
                      </a:r>
                    </a:p>
                  </a:txBody>
                  <a:tcPr marL="90000" anchor="ctr">
                    <a:solidFill>
                      <a:srgbClr val="E7E7E7"/>
                    </a:solidFill>
                  </a:tcPr>
                </a:tc>
                <a:tc>
                  <a:txBody>
                    <a:bodyPr/>
                    <a:lstStyle/>
                    <a:p>
                      <a:pPr algn="ctr"/>
                      <a:r>
                        <a:rPr lang="en-US" sz="900" b="1">
                          <a:solidFill>
                            <a:schemeClr val="bg1"/>
                          </a:solidFill>
                        </a:rPr>
                        <a:t>Insufficient Mitigation</a:t>
                      </a:r>
                    </a:p>
                  </a:txBody>
                  <a:tcPr marL="90000" anchor="ctr">
                    <a:solidFill>
                      <a:srgbClr val="FF0000"/>
                    </a:solidFill>
                  </a:tcPr>
                </a:tc>
                <a:extLst>
                  <a:ext uri="{0D108BD9-81ED-4DB2-BD59-A6C34878D82A}">
                    <a16:rowId xmlns:a16="http://schemas.microsoft.com/office/drawing/2014/main" val="1060839612"/>
                  </a:ext>
                </a:extLst>
              </a:tr>
              <a:tr h="487937">
                <a:tc>
                  <a:txBody>
                    <a:bodyPr/>
                    <a:lstStyle/>
                    <a:p>
                      <a:pPr algn="ctr"/>
                      <a:r>
                        <a:rPr lang="en-US" sz="900"/>
                        <a:t>T03</a:t>
                      </a: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baseline="0" noProof="0">
                          <a:solidFill>
                            <a:srgbClr val="000000"/>
                          </a:solidFill>
                          <a:latin typeface="Aptos"/>
                        </a:rPr>
                        <a:t>A malicious actor that has compromised the Cloud Services network gains unauthorised access to the file share.</a:t>
                      </a:r>
                    </a:p>
                  </a:txBody>
                  <a:tcPr>
                    <a:solidFill>
                      <a:srgbClr val="E7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t>Lateral Movement</a:t>
                      </a:r>
                    </a:p>
                  </a:txBody>
                  <a:tcPr>
                    <a:solidFill>
                      <a:srgbClr val="E7E7E7"/>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kumimoji="0" lang="en-US" sz="900" b="0" i="0" u="none" strike="noStrike" kern="1200" cap="none" spc="0" normalizeH="0" baseline="0" noProof="0">
                          <a:ln>
                            <a:noFill/>
                          </a:ln>
                          <a:solidFill>
                            <a:prstClr val="black"/>
                          </a:solidFill>
                          <a:effectLst/>
                          <a:uLnTx/>
                          <a:uFillTx/>
                          <a:latin typeface="Aptos" panose="020B0004020202020204"/>
                          <a:ea typeface="+mn-ea"/>
                          <a:cs typeface="+mn-cs"/>
                        </a:rPr>
                        <a:t>The Cloud Services team have configured access control son file share so that is only accessible to the PS Consultants and Hopp service account.</a:t>
                      </a:r>
                    </a:p>
                  </a:txBody>
                  <a:tcPr>
                    <a:solidFill>
                      <a:srgbClr val="E7E7E7"/>
                    </a:solidFill>
                  </a:tcPr>
                </a:tc>
                <a:tc>
                  <a:txBody>
                    <a:bodyPr/>
                    <a:lstStyle/>
                    <a:p>
                      <a:r>
                        <a:rPr lang="en-US" sz="900">
                          <a:solidFill>
                            <a:schemeClr val="tx1"/>
                          </a:solidFill>
                        </a:rPr>
                        <a:t>Head of Cloud Services</a:t>
                      </a:r>
                    </a:p>
                  </a:txBody>
                  <a:tcPr>
                    <a:solidFill>
                      <a:srgbClr val="E7E7E7"/>
                    </a:solidFill>
                  </a:tcPr>
                </a:tc>
                <a:tc>
                  <a:txBody>
                    <a:bodyPr/>
                    <a:lstStyle/>
                    <a:p>
                      <a:pPr lvl="0" algn="ctr">
                        <a:buNone/>
                      </a:pPr>
                      <a:r>
                        <a:rPr lang="en-US" sz="900" b="0">
                          <a:solidFill>
                            <a:srgbClr val="FFC000"/>
                          </a:solidFill>
                        </a:rPr>
                        <a:t>Partial Mitigation</a:t>
                      </a:r>
                    </a:p>
                  </a:txBody>
                  <a:tcPr marL="90000" anchor="ctr">
                    <a:solidFill>
                      <a:srgbClr val="E7E7E7"/>
                    </a:solidFill>
                  </a:tcPr>
                </a:tc>
                <a:tc>
                  <a:txBody>
                    <a:bodyPr/>
                    <a:lstStyle/>
                    <a:p>
                      <a:pPr algn="ctr"/>
                      <a:r>
                        <a:rPr lang="en-US" sz="900" b="1">
                          <a:solidFill>
                            <a:schemeClr val="bg1"/>
                          </a:solidFill>
                        </a:rPr>
                        <a:t>Partially Mitigated</a:t>
                      </a:r>
                    </a:p>
                  </a:txBody>
                  <a:tcPr marL="90000" anchor="ctr">
                    <a:solidFill>
                      <a:srgbClr val="FFC000"/>
                    </a:solidFill>
                  </a:tcPr>
                </a:tc>
                <a:extLst>
                  <a:ext uri="{0D108BD9-81ED-4DB2-BD59-A6C34878D82A}">
                    <a16:rowId xmlns:a16="http://schemas.microsoft.com/office/drawing/2014/main" val="2265128369"/>
                  </a:ext>
                </a:extLst>
              </a:tr>
              <a:tr h="365953">
                <a:tc>
                  <a:txBody>
                    <a:bodyPr/>
                    <a:lstStyle/>
                    <a:p>
                      <a:pPr algn="ctr"/>
                      <a:r>
                        <a:rPr lang="en-US" sz="900"/>
                        <a:t>T04</a:t>
                      </a: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baseline="0" noProof="0">
                          <a:solidFill>
                            <a:srgbClr val="000000"/>
                          </a:solidFill>
                          <a:latin typeface="Aptos"/>
                        </a:rPr>
                        <a:t>A malicious actor that has compromised the Hopp applications uses it as a foothold to compromise other systems within MSMAS network.</a:t>
                      </a:r>
                    </a:p>
                  </a:txBody>
                  <a:tcPr>
                    <a:solidFill>
                      <a:srgbClr val="E7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t>Lateral Movement</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Aptos" panose="020B0004020202020204"/>
                          <a:ea typeface="+mn-ea"/>
                          <a:cs typeface="+mn-cs"/>
                        </a:rPr>
                        <a:t>No mitigating controls.</a:t>
                      </a:r>
                    </a:p>
                  </a:txBody>
                  <a:tcPr>
                    <a:solidFill>
                      <a:srgbClr val="E7E7E7"/>
                    </a:solidFill>
                  </a:tcPr>
                </a:tc>
                <a:tc>
                  <a:txBody>
                    <a:bodyPr/>
                    <a:lstStyle/>
                    <a:p>
                      <a:r>
                        <a:rPr lang="en-US" sz="900">
                          <a:solidFill>
                            <a:schemeClr val="tx1"/>
                          </a:solidFill>
                        </a:rPr>
                        <a:t>N/A</a:t>
                      </a:r>
                    </a:p>
                  </a:txBody>
                  <a:tcPr>
                    <a:solidFill>
                      <a:srgbClr val="E7E7E7"/>
                    </a:solidFill>
                  </a:tcPr>
                </a:tc>
                <a:tc>
                  <a:txBody>
                    <a:bodyPr/>
                    <a:lstStyle/>
                    <a:p>
                      <a:pPr lvl="0" algn="ctr">
                        <a:buNone/>
                      </a:pPr>
                      <a:r>
                        <a:rPr lang="en-US" sz="900" b="0">
                          <a:solidFill>
                            <a:schemeClr val="tx1"/>
                          </a:solidFill>
                        </a:rPr>
                        <a:t>N/A</a:t>
                      </a:r>
                    </a:p>
                  </a:txBody>
                  <a:tcPr marL="90000" anchor="ctr">
                    <a:solidFill>
                      <a:srgbClr val="E7E7E7"/>
                    </a:solidFill>
                  </a:tcPr>
                </a:tc>
                <a:tc>
                  <a:txBody>
                    <a:bodyPr/>
                    <a:lstStyle/>
                    <a:p>
                      <a:pPr algn="ctr"/>
                      <a:r>
                        <a:rPr lang="en-US" sz="900" b="1">
                          <a:solidFill>
                            <a:schemeClr val="bg1"/>
                          </a:solidFill>
                        </a:rPr>
                        <a:t>Insufficient Mitigation</a:t>
                      </a:r>
                    </a:p>
                  </a:txBody>
                  <a:tcPr marL="90000" anchor="ctr">
                    <a:solidFill>
                      <a:srgbClr val="FF0000"/>
                    </a:solidFill>
                  </a:tcPr>
                </a:tc>
                <a:extLst>
                  <a:ext uri="{0D108BD9-81ED-4DB2-BD59-A6C34878D82A}">
                    <a16:rowId xmlns:a16="http://schemas.microsoft.com/office/drawing/2014/main" val="3560029162"/>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2654437031"/>
              </p:ext>
            </p:extLst>
          </p:nvPr>
        </p:nvGraphicFramePr>
        <p:xfrm>
          <a:off x="141960" y="1115086"/>
          <a:ext cx="11726386" cy="4079240"/>
        </p:xfrm>
        <a:graphic>
          <a:graphicData uri="http://schemas.openxmlformats.org/drawingml/2006/table">
            <a:tbl>
              <a:tblPr firstRow="1" bandRow="1">
                <a:tableStyleId>{073A0DAA-6AF3-43AB-8588-CEC1D06C72B9}</a:tableStyleId>
              </a:tblPr>
              <a:tblGrid>
                <a:gridCol w="704369">
                  <a:extLst>
                    <a:ext uri="{9D8B030D-6E8A-4147-A177-3AD203B41FA5}">
                      <a16:colId xmlns:a16="http://schemas.microsoft.com/office/drawing/2014/main" val="2702742516"/>
                    </a:ext>
                  </a:extLst>
                </a:gridCol>
                <a:gridCol w="3225248">
                  <a:extLst>
                    <a:ext uri="{9D8B030D-6E8A-4147-A177-3AD203B41FA5}">
                      <a16:colId xmlns:a16="http://schemas.microsoft.com/office/drawing/2014/main" val="3437026051"/>
                    </a:ext>
                  </a:extLst>
                </a:gridCol>
                <a:gridCol w="3225248">
                  <a:extLst>
                    <a:ext uri="{9D8B030D-6E8A-4147-A177-3AD203B41FA5}">
                      <a16:colId xmlns:a16="http://schemas.microsoft.com/office/drawing/2014/main" val="358841587"/>
                    </a:ext>
                  </a:extLst>
                </a:gridCol>
                <a:gridCol w="4571521">
                  <a:extLst>
                    <a:ext uri="{9D8B030D-6E8A-4147-A177-3AD203B41FA5}">
                      <a16:colId xmlns:a16="http://schemas.microsoft.com/office/drawing/2014/main" val="1235015917"/>
                    </a:ext>
                  </a:extLst>
                </a:gridCol>
              </a:tblGrid>
              <a:tr h="370840">
                <a:tc>
                  <a:txBody>
                    <a:bodyPr/>
                    <a:lstStyle/>
                    <a:p>
                      <a:pPr algn="ctr"/>
                      <a:r>
                        <a:rPr lang="en-US" sz="900"/>
                        <a:t>Action Ref.</a:t>
                      </a:r>
                    </a:p>
                  </a:txBody>
                  <a:tcPr marL="90000" anchor="ctr">
                    <a:solidFill>
                      <a:srgbClr val="0070C0"/>
                    </a:solidFill>
                  </a:tcPr>
                </a:tc>
                <a:tc>
                  <a:txBody>
                    <a:bodyPr/>
                    <a:lstStyle/>
                    <a:p>
                      <a:r>
                        <a:rPr lang="en-US" sz="900"/>
                        <a:t>Control Weakness</a:t>
                      </a:r>
                    </a:p>
                  </a:txBody>
                  <a:tcPr marL="90000" anchor="ctr">
                    <a:solidFill>
                      <a:srgbClr val="0070C0"/>
                    </a:solidFill>
                  </a:tcPr>
                </a:tc>
                <a:tc>
                  <a:txBody>
                    <a:bodyPr/>
                    <a:lstStyle/>
                    <a:p>
                      <a:r>
                        <a:rPr lang="en-US" sz="900"/>
                        <a:t>Threat</a:t>
                      </a:r>
                    </a:p>
                  </a:txBody>
                  <a:tcPr marL="90000" anchor="ctr">
                    <a:solidFill>
                      <a:srgbClr val="0070C0"/>
                    </a:solidFill>
                  </a:tcPr>
                </a:tc>
                <a:tc>
                  <a:txBody>
                    <a:bodyPr/>
                    <a:lstStyle/>
                    <a:p>
                      <a:pPr algn="l"/>
                      <a:r>
                        <a:rPr lang="en-US" sz="90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a:t>A01</a:t>
                      </a:r>
                    </a:p>
                  </a:txBody>
                  <a:tcPr>
                    <a:solidFill>
                      <a:srgbClr val="CBCBCB"/>
                    </a:solidFill>
                  </a:tcPr>
                </a:tc>
                <a:tc>
                  <a:txBody>
                    <a:bodyPr/>
                    <a:lstStyle/>
                    <a:p>
                      <a:r>
                        <a:rPr lang="en-US" sz="900"/>
                        <a:t>A process has not been defined to test newly created executables for malware before they are deployed into the Cloud Services network.</a:t>
                      </a:r>
                    </a:p>
                  </a:txBody>
                  <a:tcPr>
                    <a:solidFill>
                      <a:srgbClr val="CBCB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noProof="0">
                          <a:solidFill>
                            <a:srgbClr val="000000"/>
                          </a:solidFill>
                          <a:latin typeface="+mn-lt"/>
                        </a:rPr>
                        <a:t>A malicious package is downloaded that provides a remote, unauthenticated attacker with access to the Hopp server.</a:t>
                      </a:r>
                    </a:p>
                  </a:txBody>
                  <a:tcPr>
                    <a:solidFill>
                      <a:srgbClr val="CBCBCB"/>
                    </a:solidFill>
                  </a:tcPr>
                </a:tc>
                <a:tc>
                  <a:txBody>
                    <a:bodyPr/>
                    <a:lstStyle/>
                    <a:p>
                      <a:pPr algn="l"/>
                      <a:r>
                        <a:rPr lang="en-US" sz="900"/>
                        <a:t>A process should be defined to test newly created executables for malware before they are deployed into the Cloud Services network.</a:t>
                      </a:r>
                    </a:p>
                  </a:txBody>
                  <a:tcPr>
                    <a:solidFill>
                      <a:srgbClr val="CBCBCB"/>
                    </a:solidFill>
                  </a:tcPr>
                </a:tc>
                <a:extLst>
                  <a:ext uri="{0D108BD9-81ED-4DB2-BD59-A6C34878D82A}">
                    <a16:rowId xmlns:a16="http://schemas.microsoft.com/office/drawing/2014/main" val="1951877497"/>
                  </a:ext>
                </a:extLst>
              </a:tr>
              <a:tr h="741680">
                <a:tc>
                  <a:txBody>
                    <a:bodyPr/>
                    <a:lstStyle/>
                    <a:p>
                      <a:pPr algn="ctr"/>
                      <a:r>
                        <a:rPr lang="en-US" sz="900"/>
                        <a:t>A02</a:t>
                      </a:r>
                    </a:p>
                  </a:txBody>
                  <a:tcPr>
                    <a:solidFill>
                      <a:srgbClr val="CBCBCB"/>
                    </a:solidFill>
                  </a:tcPr>
                </a:tc>
                <a:tc>
                  <a:txBody>
                    <a:bodyPr/>
                    <a:lstStyle/>
                    <a:p>
                      <a:r>
                        <a:rPr lang="en-US" sz="900" dirty="0"/>
                        <a:t>Outbound network connections are being opened up to Azure DevOps and NuGet as the Hopp Engine is developed and built within the Cloud Services network.</a:t>
                      </a:r>
                    </a:p>
                  </a:txBody>
                  <a:tcPr>
                    <a:solidFill>
                      <a:srgbClr val="CBCB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noProof="0">
                          <a:solidFill>
                            <a:srgbClr val="000000"/>
                          </a:solidFill>
                          <a:latin typeface="+mn-lt"/>
                        </a:rPr>
                        <a:t>A malicious package is downloaded that provides a remote, unauthenticated attacker with access to the Hopp server.</a:t>
                      </a:r>
                    </a:p>
                  </a:txBody>
                  <a:tcPr>
                    <a:solidFill>
                      <a:srgbClr val="CBCBCB"/>
                    </a:solidFill>
                  </a:tcPr>
                </a:tc>
                <a:tc>
                  <a:txBody>
                    <a:bodyPr/>
                    <a:lstStyle/>
                    <a:p>
                      <a:pPr algn="l"/>
                      <a:r>
                        <a:rPr lang="en-US" sz="900"/>
                        <a:t>Develop and build the Hopp Engine outside of the Cloud Services network so that additional outbound firewall rules are not required.</a:t>
                      </a:r>
                    </a:p>
                  </a:txBody>
                  <a:tcPr>
                    <a:solidFill>
                      <a:srgbClr val="CBCBCB"/>
                    </a:solidFill>
                  </a:tcPr>
                </a:tc>
                <a:extLst>
                  <a:ext uri="{0D108BD9-81ED-4DB2-BD59-A6C34878D82A}">
                    <a16:rowId xmlns:a16="http://schemas.microsoft.com/office/drawing/2014/main" val="2730270144"/>
                  </a:ext>
                </a:extLst>
              </a:tr>
              <a:tr h="7416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t>A03</a:t>
                      </a:r>
                    </a:p>
                  </a:txBody>
                  <a:tcPr>
                    <a:solidFill>
                      <a:schemeClr val="bg1">
                        <a:lumMod val="95000"/>
                      </a:schemeClr>
                    </a:solidFill>
                  </a:tcPr>
                </a:tc>
                <a:tc>
                  <a:txBody>
                    <a:bodyPr/>
                    <a:lstStyle/>
                    <a:p>
                      <a:r>
                        <a:rPr lang="en-US" sz="900"/>
                        <a:t>A process has not been defined to scan third-party packages for vulnerabilities before they are deployed into the production environment, and regularly while in production.</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baseline="0" noProof="0">
                          <a:solidFill>
                            <a:srgbClr val="000000"/>
                          </a:solidFill>
                          <a:latin typeface="+mn-lt"/>
                        </a:rPr>
                        <a:t>A malicious actor that has compromised the Cloud Services network exploits a vulnerability in the Hopp application.</a:t>
                      </a:r>
                    </a:p>
                  </a:txBody>
                  <a:tcPr>
                    <a:solidFill>
                      <a:schemeClr val="bg1">
                        <a:lumMod val="95000"/>
                      </a:schemeClr>
                    </a:solidFill>
                  </a:tcPr>
                </a:tc>
                <a:tc>
                  <a:txBody>
                    <a:bodyPr/>
                    <a:lstStyle/>
                    <a:p>
                      <a:pPr algn="l"/>
                      <a:r>
                        <a:rPr lang="en-US" sz="900"/>
                        <a:t>A process should be defined to scan Engine packages using a Software Composition Analysis (SCA) tool before they are deployed into production and regularly while in production.</a:t>
                      </a:r>
                    </a:p>
                  </a:txBody>
                  <a:tcPr>
                    <a:solidFill>
                      <a:schemeClr val="bg1">
                        <a:lumMod val="95000"/>
                      </a:schemeClr>
                    </a:solidFill>
                  </a:tcPr>
                </a:tc>
                <a:extLst>
                  <a:ext uri="{0D108BD9-81ED-4DB2-BD59-A6C34878D82A}">
                    <a16:rowId xmlns:a16="http://schemas.microsoft.com/office/drawing/2014/main" val="3632824233"/>
                  </a:ext>
                </a:extLst>
              </a:tr>
              <a:tr h="741680">
                <a:tc>
                  <a:txBody>
                    <a:bodyPr/>
                    <a:lstStyle/>
                    <a:p>
                      <a:pPr algn="ctr"/>
                      <a:r>
                        <a:rPr lang="en-US" sz="900"/>
                        <a:t>A04</a:t>
                      </a:r>
                    </a:p>
                  </a:txBody>
                  <a:tcPr>
                    <a:solidFill>
                      <a:srgbClr val="CBCBCB"/>
                    </a:solidFill>
                  </a:tcPr>
                </a:tc>
                <a:tc>
                  <a:txBody>
                    <a:bodyPr/>
                    <a:lstStyle/>
                    <a:p>
                      <a:r>
                        <a:rPr lang="en-US" sz="900"/>
                        <a:t>A process has not been defined to identify, risk assess and mitigate vulnerabilities in the Hopp application published by the vendor.</a:t>
                      </a:r>
                    </a:p>
                  </a:txBody>
                  <a:tcPr>
                    <a:solidFill>
                      <a:srgbClr val="CBCB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baseline="0" noProof="0">
                          <a:solidFill>
                            <a:srgbClr val="000000"/>
                          </a:solidFill>
                          <a:latin typeface="+mn-lt"/>
                        </a:rPr>
                        <a:t>A malicious actor that has compromised the Cloud Services network exploits a vulnerability in the Hopp application.</a:t>
                      </a:r>
                    </a:p>
                  </a:txBody>
                  <a:tcPr>
                    <a:solidFill>
                      <a:srgbClr val="CBCBCB"/>
                    </a:solidFill>
                  </a:tcPr>
                </a:tc>
                <a:tc>
                  <a:txBody>
                    <a:bodyPr/>
                    <a:lstStyle/>
                    <a:p>
                      <a:pPr algn="l"/>
                      <a:r>
                        <a:rPr lang="en-US" sz="900"/>
                        <a:t>A process should be defined to identify new vulnerabilities in the Hopp application through regular review of vendor release notes and signing up to vendor advisory notifications.</a:t>
                      </a:r>
                    </a:p>
                  </a:txBody>
                  <a:tcPr>
                    <a:solidFill>
                      <a:srgbClr val="CBCBCB"/>
                    </a:solidFill>
                  </a:tcPr>
                </a:tc>
                <a:extLst>
                  <a:ext uri="{0D108BD9-81ED-4DB2-BD59-A6C34878D82A}">
                    <a16:rowId xmlns:a16="http://schemas.microsoft.com/office/drawing/2014/main" val="4183479047"/>
                  </a:ext>
                </a:extLst>
              </a:tr>
              <a:tr h="741680">
                <a:tc>
                  <a:txBody>
                    <a:bodyPr/>
                    <a:lstStyle/>
                    <a:p>
                      <a:pPr algn="ctr"/>
                      <a:r>
                        <a:rPr lang="en-US" sz="900"/>
                        <a:t>A05</a:t>
                      </a:r>
                    </a:p>
                  </a:txBody>
                  <a:tcPr>
                    <a:solidFill>
                      <a:schemeClr val="bg1">
                        <a:lumMod val="95000"/>
                      </a:schemeClr>
                    </a:solidFill>
                  </a:tcPr>
                </a:tc>
                <a:tc>
                  <a:txBody>
                    <a:bodyPr/>
                    <a:lstStyle/>
                    <a:p>
                      <a:r>
                        <a:rPr lang="en-US" sz="900"/>
                        <a:t>There is no network restrictions between the Hopp infrastructure and the rest of the Cloud Services network.</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baseline="0" noProof="0">
                          <a:solidFill>
                            <a:srgbClr val="000000"/>
                          </a:solidFill>
                          <a:latin typeface="+mn-lt"/>
                        </a:rPr>
                        <a:t>A malicious actor that has compromised the Hopp application uses it as a foothold to compromise other systems within MSMAS network.</a:t>
                      </a:r>
                    </a:p>
                  </a:txBody>
                  <a:tcPr>
                    <a:solidFill>
                      <a:schemeClr val="bg1">
                        <a:lumMod val="95000"/>
                      </a:schemeClr>
                    </a:solidFill>
                  </a:tcPr>
                </a:tc>
                <a:tc>
                  <a:txBody>
                    <a:bodyPr/>
                    <a:lstStyle/>
                    <a:p>
                      <a:pPr algn="l"/>
                      <a:r>
                        <a:rPr lang="en-US" sz="900"/>
                        <a:t>Implement network segregation so that the Hopp infrastructure has no network access to the rest of the Cloud Services systems, such as iTrent application and database servers.</a:t>
                      </a:r>
                    </a:p>
                  </a:txBody>
                  <a:tcPr>
                    <a:solidFill>
                      <a:schemeClr val="bg1">
                        <a:lumMod val="95000"/>
                      </a:schemeClr>
                    </a:solidFill>
                  </a:tcPr>
                </a:tc>
                <a:extLst>
                  <a:ext uri="{0D108BD9-81ED-4DB2-BD59-A6C34878D82A}">
                    <a16:rowId xmlns:a16="http://schemas.microsoft.com/office/drawing/2014/main" val="1857901648"/>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579e37e5-6ca9-4914-9869-0a44eb770c83" ContentTypeId="0x0101" PreviousValue="false"/>
</file>

<file path=customXml/itemProps1.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2.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0AFF6D4-7C59-4E87-8E83-BDA9DB95A94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1</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cp:revision>
  <dcterms:created xsi:type="dcterms:W3CDTF">2024-07-23T08:25:53Z</dcterms:created>
  <dcterms:modified xsi:type="dcterms:W3CDTF">2025-08-11T12:06:00Z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2024-07-23T08:26:20Z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5a445927-48ac-49b9-8fec-bba60e75f686</vt:lpwstr>
  </property>
  <property fmtid="{D5CDD505-2E9C-101B-9397-08002B2CF9AE}" pid="8" name="MSIP_Label_15091220-ffb5-410a-8fef-e0ac67fe4ab3_ContentBits">
    <vt:lpwstr>0</vt:lpwstr>
  </property>
</Properties>
</file>