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C_E13E6442.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62" r:id="rId5"/>
    <p:sldId id="263" r:id="rId6"/>
    <p:sldId id="264" r:id="rId7"/>
    <p:sldId id="266" r:id="rId8"/>
    <p:sldId id="258" r:id="rId9"/>
    <p:sldId id="268"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5C740-B3A4-1631-39C6-A468EE8F68B4}" name="David Biayna Neal" initials="DN" userId="S::david.biaynaneal@mhr.co.uk::f4d86e95-9b71-49ba-9385-78f333512306" providerId="AD"/>
  <p188:author id="{75E3F081-D263-0A36-E80C-388ED687E18E}" name="Trefor Walters" initials="TW" userId="S::Trefor.Walters@mhr.co.uk::385071c8-beff-42c3-bf88-64b537bb7bdf" providerId="AD"/>
  <p188:author id="{A468CF8F-8E3C-F560-4547-F8293B00AA7B}" name="Will North" initials="" userId="S::William.North@mhr.co.uk::c7b1bcd7-f4d2-4df5-a1d9-707caba598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E7E7E7"/>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1DC93A-7A80-7B44-B2E9-77875C693AB7}" v="232" dt="2025-01-22T16:29:49.815"/>
    <p1510:client id="{BAD83B83-F67D-FF28-6797-4EE38F213742}" v="107" dt="2025-01-23T16:27:07.9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5"/>
    <p:restoredTop sz="94689"/>
  </p:normalViewPr>
  <p:slideViewPr>
    <p:cSldViewPr snapToGrid="0">
      <p:cViewPr varScale="1">
        <p:scale>
          <a:sx n="129" d="100"/>
          <a:sy n="129" d="100"/>
        </p:scale>
        <p:origin x="1832"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omments/modernComment_10C_E13E6442.xml><?xml version="1.0" encoding="utf-8"?>
<p188:cmLst xmlns:a="http://schemas.openxmlformats.org/drawingml/2006/main" xmlns:r="http://schemas.openxmlformats.org/officeDocument/2006/relationships" xmlns:p188="http://schemas.microsoft.com/office/powerpoint/2018/8/main">
  <p188:cm id="{5AC3ADEB-C02D-F141-94DA-B35B1572D152}" authorId="{A468CF8F-8E3C-F560-4547-F8293B00AA7B}" created="2025-01-17T11:28:11.824">
    <ac:txMkLst xmlns:ac="http://schemas.microsoft.com/office/drawing/2013/main/command">
      <pc:docMk xmlns:pc="http://schemas.microsoft.com/office/powerpoint/2013/main/command"/>
      <pc:sldMk xmlns:pc="http://schemas.microsoft.com/office/powerpoint/2013/main/command" cId="3506935397" sldId="258"/>
      <ac:spMk id="5" creationId="{3FCDFCE5-2418-489D-A21B-A4955689F7E7}"/>
      <ac:txMk cp="0">
        <ac:context len="1" hash="13"/>
      </ac:txMk>
    </ac:txMkLst>
    <p188:replyLst>
      <p188:reply id="{95D2FE83-C3DB-4709-BB9E-709CED14C5F3}" authorId="{24D5C740-B3A4-1631-39C6-A468EE8F68B4}" created="2025-01-17T12:19:27.298">
        <p188:txBody>
          <a:bodyPr/>
          <a:lstStyle/>
          <a:p>
            <a:r>
              <a:rPr lang="en-GB"/>
              <a:t>Ammended</a:t>
            </a:r>
          </a:p>
        </p188:txBody>
      </p188:reply>
    </p188:replyLst>
    <p188:txBody>
      <a:bodyPr/>
      <a:lstStyle/>
      <a:p>
        <a:r>
          <a:rPr lang="en-US"/>
          <a:t>Surely not :o)</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A6D7C-0246-AF48-99A7-4FDF4978067E}"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E1F09-160C-7443-909F-6612CF3A63AD}" type="slidenum">
              <a:rPr lang="en-US" smtClean="0"/>
              <a:t>‹#›</a:t>
            </a:fld>
            <a:endParaRPr lang="en-US"/>
          </a:p>
        </p:txBody>
      </p:sp>
    </p:spTree>
    <p:extLst>
      <p:ext uri="{BB962C8B-B14F-4D97-AF65-F5344CB8AC3E}">
        <p14:creationId xmlns:p14="http://schemas.microsoft.com/office/powerpoint/2010/main" val="35231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E1F09-160C-7443-909F-6612CF3A63AD}" type="slidenum">
              <a:rPr lang="en-US" smtClean="0"/>
              <a:t>4</a:t>
            </a:fld>
            <a:endParaRPr lang="en-US"/>
          </a:p>
        </p:txBody>
      </p:sp>
    </p:spTree>
    <p:extLst>
      <p:ext uri="{BB962C8B-B14F-4D97-AF65-F5344CB8AC3E}">
        <p14:creationId xmlns:p14="http://schemas.microsoft.com/office/powerpoint/2010/main" val="207040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C_E13E64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F22060-864B-42AF-4F72-6E1DFB2B76C3}"/>
              </a:ext>
            </a:extLst>
          </p:cNvPr>
          <p:cNvSpPr/>
          <p:nvPr/>
        </p:nvSpPr>
        <p:spPr>
          <a:xfrm>
            <a:off x="0" y="0"/>
            <a:ext cx="3707934"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marL="90170"/>
            <a:endParaRPr lang="en-US" sz="3600" b="1" dirty="0"/>
          </a:p>
          <a:p>
            <a:pPr marL="90170"/>
            <a:endParaRPr lang="en-US" sz="3600" b="1" dirty="0"/>
          </a:p>
          <a:p>
            <a:pPr marL="90170">
              <a:spcAft>
                <a:spcPts val="1200"/>
              </a:spcAft>
            </a:pPr>
            <a:r>
              <a:rPr lang="en-US" sz="4000" b="1" dirty="0"/>
              <a:t>Cyber Security Threat Model</a:t>
            </a:r>
          </a:p>
          <a:p>
            <a:pPr marL="90170"/>
            <a:r>
              <a:rPr lang="en-US" sz="2400" dirty="0">
                <a:solidFill>
                  <a:srgbClr val="C00000"/>
                </a:solidFill>
              </a:rPr>
              <a:t>iTrent Integrations</a:t>
            </a:r>
          </a:p>
          <a:p>
            <a:pPr marL="90170"/>
            <a:r>
              <a:rPr lang="en-US" sz="2400" dirty="0">
                <a:solidFill>
                  <a:srgbClr val="C00000"/>
                </a:solidFill>
              </a:rPr>
              <a:t>(SFTP Replacement)</a:t>
            </a:r>
          </a:p>
          <a:p>
            <a:pPr marL="90170"/>
            <a:endParaRPr lang="en-US" sz="2400" b="1" dirty="0"/>
          </a:p>
          <a:p>
            <a:pPr marL="90170"/>
            <a:r>
              <a:rPr lang="en-US" sz="1400" dirty="0"/>
              <a:t>January 2025</a:t>
            </a:r>
          </a:p>
        </p:txBody>
      </p:sp>
      <p:pic>
        <p:nvPicPr>
          <p:cNvPr id="1030" name="Picture 6" descr="Portrayal of AI robot hacker surrounded by a network of glowing data  27613279 Stock Photo at Vecteezy">
            <a:extLst>
              <a:ext uri="{FF2B5EF4-FFF2-40B4-BE49-F238E27FC236}">
                <a16:creationId xmlns:a16="http://schemas.microsoft.com/office/drawing/2014/main" id="{49BE900C-EBAF-4829-D5CB-6C7555A2EF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527" r="5717"/>
          <a:stretch/>
        </p:blipFill>
        <p:spPr bwMode="auto">
          <a:xfrm>
            <a:off x="3707934" y="0"/>
            <a:ext cx="87187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Executive Summary</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11" name="Rectangle 10">
            <a:extLst>
              <a:ext uri="{FF2B5EF4-FFF2-40B4-BE49-F238E27FC236}">
                <a16:creationId xmlns:a16="http://schemas.microsoft.com/office/drawing/2014/main" id="{70C0A216-D7AB-093A-C59B-82FE2883F5B4}"/>
              </a:ext>
            </a:extLst>
          </p:cNvPr>
          <p:cNvSpPr/>
          <p:nvPr/>
        </p:nvSpPr>
        <p:spPr>
          <a:xfrm>
            <a:off x="2966720" y="1025415"/>
            <a:ext cx="8981531" cy="541309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endParaRPr lang="en-GB" sz="1100" dirty="0">
              <a:solidFill>
                <a:srgbClr val="242424"/>
              </a:solidFill>
              <a:ea typeface="+mn-lt"/>
              <a:cs typeface="+mn-lt"/>
            </a:endParaRPr>
          </a:p>
          <a:p>
            <a:r>
              <a:rPr lang="en-GB" sz="1200">
                <a:solidFill>
                  <a:srgbClr val="242424"/>
                </a:solidFill>
                <a:ea typeface="+mn-lt"/>
                <a:cs typeface="+mn-lt"/>
              </a:rPr>
              <a:t>This report assessed the threats introduced into the Customer Integrations service by replacing the Azure SFTP solution with the on-premise SFTP solution.</a:t>
            </a:r>
            <a:endParaRPr lang="en-GB">
              <a:ea typeface="+mn-lt"/>
              <a:cs typeface="+mn-lt"/>
            </a:endParaRPr>
          </a:p>
          <a:p>
            <a:endParaRPr lang="en-GB"/>
          </a:p>
          <a:p>
            <a:r>
              <a:rPr lang="en-GB" sz="1200">
                <a:solidFill>
                  <a:srgbClr val="242424"/>
                </a:solidFill>
                <a:ea typeface="+mn-lt"/>
                <a:cs typeface="+mn-lt"/>
              </a:rPr>
              <a:t>No security control weaknesses were identified within the design of the solution, meaning that all identified threats are considered to be sufficiently mitigated.</a:t>
            </a:r>
            <a:endParaRPr lang="en-GB">
              <a:ea typeface="+mn-lt"/>
              <a:cs typeface="+mn-lt"/>
            </a:endParaRPr>
          </a:p>
          <a:p>
            <a:endParaRPr lang="en-GB"/>
          </a:p>
          <a:p>
            <a:r>
              <a:rPr lang="en-GB" sz="1200">
                <a:solidFill>
                  <a:srgbClr val="242424"/>
                </a:solidFill>
                <a:ea typeface="+mn-lt"/>
                <a:cs typeface="+mn-lt"/>
              </a:rPr>
              <a:t>The solution design is approved for implemented without any modifications required.</a:t>
            </a:r>
            <a:endParaRPr lang="en-GB">
              <a:ea typeface="+mn-lt"/>
              <a:cs typeface="+mn-lt"/>
            </a:endParaRPr>
          </a:p>
          <a:p>
            <a:endParaRPr lang="en-GB" sz="1200" dirty="0">
              <a:solidFill>
                <a:srgbClr val="242424"/>
              </a:solidFill>
            </a:endParaRPr>
          </a:p>
          <a:p>
            <a:endParaRPr lang="en-GB" sz="1200" dirty="0">
              <a:solidFill>
                <a:srgbClr val="242424"/>
              </a:solidFill>
            </a:endParaRPr>
          </a:p>
          <a:p>
            <a:endParaRPr lang="en-GB" sz="1100" dirty="0">
              <a:solidFill>
                <a:srgbClr val="242424"/>
              </a:solidFill>
              <a:ea typeface="+mn-lt"/>
              <a:cs typeface="+mn-lt"/>
            </a:endParaRPr>
          </a:p>
          <a:p>
            <a:endParaRPr lang="en-GB" sz="1100" dirty="0">
              <a:solidFill>
                <a:srgbClr val="242424"/>
              </a:solidFill>
            </a:endParaRPr>
          </a:p>
          <a:p>
            <a:endParaRPr lang="en-GB" sz="1100" dirty="0">
              <a:solidFill>
                <a:srgbClr val="242424"/>
              </a:solidFill>
              <a:cs typeface="Arial"/>
            </a:endParaRPr>
          </a:p>
        </p:txBody>
      </p:sp>
      <p:sp>
        <p:nvSpPr>
          <p:cNvPr id="17" name="Rectangle 16">
            <a:extLst>
              <a:ext uri="{FF2B5EF4-FFF2-40B4-BE49-F238E27FC236}">
                <a16:creationId xmlns:a16="http://schemas.microsoft.com/office/drawing/2014/main" id="{22E46C8E-55C0-D00E-4827-85E270F21BEA}"/>
              </a:ext>
            </a:extLst>
          </p:cNvPr>
          <p:cNvSpPr/>
          <p:nvPr/>
        </p:nvSpPr>
        <p:spPr>
          <a:xfrm>
            <a:off x="142149" y="1025414"/>
            <a:ext cx="2701254" cy="541309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pPr algn="ctr"/>
            <a:endParaRPr lang="en-US" sz="1200" b="1">
              <a:solidFill>
                <a:schemeClr val="tx1"/>
              </a:solidFill>
            </a:endParaRPr>
          </a:p>
        </p:txBody>
      </p:sp>
      <p:sp>
        <p:nvSpPr>
          <p:cNvPr id="29" name="Rectangle 28">
            <a:extLst>
              <a:ext uri="{FF2B5EF4-FFF2-40B4-BE49-F238E27FC236}">
                <a16:creationId xmlns:a16="http://schemas.microsoft.com/office/drawing/2014/main" id="{A6CAE859-0F6B-3E01-0E2E-630AF61AAFCC}"/>
              </a:ext>
            </a:extLst>
          </p:cNvPr>
          <p:cNvSpPr/>
          <p:nvPr/>
        </p:nvSpPr>
        <p:spPr>
          <a:xfrm>
            <a:off x="340631" y="1152085"/>
            <a:ext cx="2304289" cy="5097886"/>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Low</a:t>
            </a:r>
            <a:endParaRPr lang="en-US" dirty="0"/>
          </a:p>
          <a:p>
            <a:pPr algn="ctr"/>
            <a:r>
              <a:rPr lang="en-US" sz="1600" b="1" dirty="0"/>
              <a:t>Risk</a:t>
            </a:r>
          </a:p>
        </p:txBody>
      </p:sp>
    </p:spTree>
    <p:extLst>
      <p:ext uri="{BB962C8B-B14F-4D97-AF65-F5344CB8AC3E}">
        <p14:creationId xmlns:p14="http://schemas.microsoft.com/office/powerpoint/2010/main" val="100187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 Details</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9" name="Rectangle 8">
            <a:extLst>
              <a:ext uri="{FF2B5EF4-FFF2-40B4-BE49-F238E27FC236}">
                <a16:creationId xmlns:a16="http://schemas.microsoft.com/office/drawing/2014/main" id="{C1A2F43A-9091-F8BC-E527-272C6AF25A46}"/>
              </a:ext>
            </a:extLst>
          </p:cNvPr>
          <p:cNvSpPr/>
          <p:nvPr/>
        </p:nvSpPr>
        <p:spPr>
          <a:xfrm>
            <a:off x="2331720" y="1467907"/>
            <a:ext cx="966733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iTrent Integrations (SFTP Replacement)</a:t>
            </a:r>
          </a:p>
        </p:txBody>
      </p:sp>
      <p:sp>
        <p:nvSpPr>
          <p:cNvPr id="15" name="Rectangle 14">
            <a:extLst>
              <a:ext uri="{FF2B5EF4-FFF2-40B4-BE49-F238E27FC236}">
                <a16:creationId xmlns:a16="http://schemas.microsoft.com/office/drawing/2014/main" id="{BBC55F23-17D3-02E0-F9F0-B1A06B896FBC}"/>
              </a:ext>
            </a:extLst>
          </p:cNvPr>
          <p:cNvSpPr/>
          <p:nvPr/>
        </p:nvSpPr>
        <p:spPr>
          <a:xfrm>
            <a:off x="192949" y="1467907"/>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Name</a:t>
            </a:r>
          </a:p>
        </p:txBody>
      </p:sp>
      <p:sp>
        <p:nvSpPr>
          <p:cNvPr id="41" name="Rectangle 40">
            <a:extLst>
              <a:ext uri="{FF2B5EF4-FFF2-40B4-BE49-F238E27FC236}">
                <a16:creationId xmlns:a16="http://schemas.microsoft.com/office/drawing/2014/main" id="{A3A137BA-0E46-F9D5-926D-2D02EE34B099}"/>
              </a:ext>
            </a:extLst>
          </p:cNvPr>
          <p:cNvSpPr/>
          <p:nvPr/>
        </p:nvSpPr>
        <p:spPr>
          <a:xfrm>
            <a:off x="192949" y="1041187"/>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 Entity Under Review</a:t>
            </a:r>
          </a:p>
        </p:txBody>
      </p:sp>
      <p:sp>
        <p:nvSpPr>
          <p:cNvPr id="42" name="Rectangle 41">
            <a:extLst>
              <a:ext uri="{FF2B5EF4-FFF2-40B4-BE49-F238E27FC236}">
                <a16:creationId xmlns:a16="http://schemas.microsoft.com/office/drawing/2014/main" id="{2F3F38B8-2682-FC8A-D255-B362038A01A1}"/>
              </a:ext>
            </a:extLst>
          </p:cNvPr>
          <p:cNvSpPr/>
          <p:nvPr/>
        </p:nvSpPr>
        <p:spPr>
          <a:xfrm>
            <a:off x="192949" y="4981475"/>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Quality Assurance</a:t>
            </a:r>
          </a:p>
        </p:txBody>
      </p:sp>
      <p:sp>
        <p:nvSpPr>
          <p:cNvPr id="20" name="Rectangle 19">
            <a:extLst>
              <a:ext uri="{FF2B5EF4-FFF2-40B4-BE49-F238E27FC236}">
                <a16:creationId xmlns:a16="http://schemas.microsoft.com/office/drawing/2014/main" id="{7F1F38FE-7C82-F29A-E7C0-85BAB80CE8AF}"/>
              </a:ext>
            </a:extLst>
          </p:cNvPr>
          <p:cNvSpPr/>
          <p:nvPr/>
        </p:nvSpPr>
        <p:spPr>
          <a:xfrm>
            <a:off x="2331721" y="5407026"/>
            <a:ext cx="7353818"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David Biayna Neal</a:t>
            </a:r>
            <a:endParaRPr lang="en-US" dirty="0">
              <a:solidFill>
                <a:schemeClr val="tx1"/>
              </a:solidFill>
            </a:endParaRPr>
          </a:p>
        </p:txBody>
      </p:sp>
      <p:sp>
        <p:nvSpPr>
          <p:cNvPr id="21" name="Rectangle 20">
            <a:extLst>
              <a:ext uri="{FF2B5EF4-FFF2-40B4-BE49-F238E27FC236}">
                <a16:creationId xmlns:a16="http://schemas.microsoft.com/office/drawing/2014/main" id="{85BB5CDC-F7FC-B1FB-729A-B3C11BC37BE4}"/>
              </a:ext>
            </a:extLst>
          </p:cNvPr>
          <p:cNvSpPr/>
          <p:nvPr/>
        </p:nvSpPr>
        <p:spPr>
          <a:xfrm>
            <a:off x="192949" y="5407026"/>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Consultant</a:t>
            </a:r>
          </a:p>
        </p:txBody>
      </p:sp>
      <p:sp>
        <p:nvSpPr>
          <p:cNvPr id="43" name="Rectangle 42">
            <a:extLst>
              <a:ext uri="{FF2B5EF4-FFF2-40B4-BE49-F238E27FC236}">
                <a16:creationId xmlns:a16="http://schemas.microsoft.com/office/drawing/2014/main" id="{685793A3-0E74-A877-9D4F-209992D9F71A}"/>
              </a:ext>
            </a:extLst>
          </p:cNvPr>
          <p:cNvSpPr/>
          <p:nvPr/>
        </p:nvSpPr>
        <p:spPr>
          <a:xfrm>
            <a:off x="2331721" y="5682079"/>
            <a:ext cx="7353818"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err="1">
                <a:solidFill>
                  <a:schemeClr val="tx1"/>
                </a:solidFill>
              </a:rPr>
              <a:t>Trefor</a:t>
            </a:r>
            <a:r>
              <a:rPr lang="en-US" sz="1000">
                <a:solidFill>
                  <a:schemeClr val="tx1"/>
                </a:solidFill>
              </a:rPr>
              <a:t> Walters, Will North</a:t>
            </a:r>
          </a:p>
        </p:txBody>
      </p:sp>
      <p:sp>
        <p:nvSpPr>
          <p:cNvPr id="44" name="Rectangle 43">
            <a:extLst>
              <a:ext uri="{FF2B5EF4-FFF2-40B4-BE49-F238E27FC236}">
                <a16:creationId xmlns:a16="http://schemas.microsoft.com/office/drawing/2014/main" id="{196ABA3F-9C17-81B1-82B3-7A6BE15B9C2E}"/>
              </a:ext>
            </a:extLst>
          </p:cNvPr>
          <p:cNvSpPr/>
          <p:nvPr/>
        </p:nvSpPr>
        <p:spPr>
          <a:xfrm>
            <a:off x="192949" y="5682079"/>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Review Meeting</a:t>
            </a:r>
          </a:p>
        </p:txBody>
      </p:sp>
      <p:sp>
        <p:nvSpPr>
          <p:cNvPr id="10" name="Rectangle 9">
            <a:extLst>
              <a:ext uri="{FF2B5EF4-FFF2-40B4-BE49-F238E27FC236}">
                <a16:creationId xmlns:a16="http://schemas.microsoft.com/office/drawing/2014/main" id="{DDBE1188-EC8F-9D81-BB7B-8A5689097724}"/>
              </a:ext>
            </a:extLst>
          </p:cNvPr>
          <p:cNvSpPr/>
          <p:nvPr/>
        </p:nvSpPr>
        <p:spPr>
          <a:xfrm>
            <a:off x="192949" y="3622749"/>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Key Stakeholders</a:t>
            </a:r>
          </a:p>
        </p:txBody>
      </p:sp>
      <p:sp>
        <p:nvSpPr>
          <p:cNvPr id="13" name="Rectangle 12">
            <a:extLst>
              <a:ext uri="{FF2B5EF4-FFF2-40B4-BE49-F238E27FC236}">
                <a16:creationId xmlns:a16="http://schemas.microsoft.com/office/drawing/2014/main" id="{4A291A2B-E72C-EDCD-2D64-543DE85B99B4}"/>
              </a:ext>
            </a:extLst>
          </p:cNvPr>
          <p:cNvSpPr/>
          <p:nvPr/>
        </p:nvSpPr>
        <p:spPr>
          <a:xfrm>
            <a:off x="2331720" y="4324522"/>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Windows System Specialist – Cloud Services</a:t>
            </a:r>
          </a:p>
        </p:txBody>
      </p:sp>
      <p:sp>
        <p:nvSpPr>
          <p:cNvPr id="14" name="Rectangle 13">
            <a:extLst>
              <a:ext uri="{FF2B5EF4-FFF2-40B4-BE49-F238E27FC236}">
                <a16:creationId xmlns:a16="http://schemas.microsoft.com/office/drawing/2014/main" id="{32233C7C-FA58-77A3-D2E8-57254E8AFCAF}"/>
              </a:ext>
            </a:extLst>
          </p:cNvPr>
          <p:cNvSpPr/>
          <p:nvPr/>
        </p:nvSpPr>
        <p:spPr>
          <a:xfrm>
            <a:off x="192949" y="4324522"/>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a:solidFill>
                  <a:schemeClr val="tx1"/>
                </a:solidFill>
              </a:rPr>
              <a:t>Duncan Waite</a:t>
            </a:r>
          </a:p>
        </p:txBody>
      </p:sp>
      <p:sp>
        <p:nvSpPr>
          <p:cNvPr id="16" name="Rectangle 15">
            <a:extLst>
              <a:ext uri="{FF2B5EF4-FFF2-40B4-BE49-F238E27FC236}">
                <a16:creationId xmlns:a16="http://schemas.microsoft.com/office/drawing/2014/main" id="{65530EA0-D430-425F-71A1-8370D734359D}"/>
              </a:ext>
            </a:extLst>
          </p:cNvPr>
          <p:cNvSpPr/>
          <p:nvPr/>
        </p:nvSpPr>
        <p:spPr>
          <a:xfrm>
            <a:off x="2331720" y="4049469"/>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Solutions Architect</a:t>
            </a:r>
          </a:p>
        </p:txBody>
      </p:sp>
      <p:sp>
        <p:nvSpPr>
          <p:cNvPr id="17" name="Rectangle 16">
            <a:extLst>
              <a:ext uri="{FF2B5EF4-FFF2-40B4-BE49-F238E27FC236}">
                <a16:creationId xmlns:a16="http://schemas.microsoft.com/office/drawing/2014/main" id="{36E4D16F-C834-D93A-17D6-70197EFBAD0B}"/>
              </a:ext>
            </a:extLst>
          </p:cNvPr>
          <p:cNvSpPr/>
          <p:nvPr/>
        </p:nvSpPr>
        <p:spPr>
          <a:xfrm>
            <a:off x="192949" y="4049469"/>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a:solidFill>
                  <a:schemeClr val="tx1"/>
                </a:solidFill>
              </a:rPr>
              <a:t>Jamie Barron</a:t>
            </a:r>
            <a:endParaRPr lang="en-US"/>
          </a:p>
        </p:txBody>
      </p:sp>
      <p:sp>
        <p:nvSpPr>
          <p:cNvPr id="18" name="Rectangle 17">
            <a:extLst>
              <a:ext uri="{FF2B5EF4-FFF2-40B4-BE49-F238E27FC236}">
                <a16:creationId xmlns:a16="http://schemas.microsoft.com/office/drawing/2014/main" id="{F0DFAA99-56E1-62C3-47B5-88F2F436CC62}"/>
              </a:ext>
            </a:extLst>
          </p:cNvPr>
          <p:cNvSpPr/>
          <p:nvPr/>
        </p:nvSpPr>
        <p:spPr>
          <a:xfrm>
            <a:off x="2331720" y="4599575"/>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endParaRPr lang="en-US" sz="1000">
              <a:solidFill>
                <a:schemeClr val="tx1"/>
              </a:solidFill>
            </a:endParaRPr>
          </a:p>
        </p:txBody>
      </p:sp>
      <p:sp>
        <p:nvSpPr>
          <p:cNvPr id="19" name="Rectangle 18">
            <a:extLst>
              <a:ext uri="{FF2B5EF4-FFF2-40B4-BE49-F238E27FC236}">
                <a16:creationId xmlns:a16="http://schemas.microsoft.com/office/drawing/2014/main" id="{D1F28CA6-6450-8C46-1C91-82DDFADF2A26}"/>
              </a:ext>
            </a:extLst>
          </p:cNvPr>
          <p:cNvSpPr/>
          <p:nvPr/>
        </p:nvSpPr>
        <p:spPr>
          <a:xfrm>
            <a:off x="192949" y="4599575"/>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endParaRPr lang="en-US">
              <a:solidFill>
                <a:schemeClr val="tx1"/>
              </a:solidFill>
            </a:endParaRPr>
          </a:p>
        </p:txBody>
      </p:sp>
      <p:sp>
        <p:nvSpPr>
          <p:cNvPr id="6" name="Rectangle 5">
            <a:extLst>
              <a:ext uri="{FF2B5EF4-FFF2-40B4-BE49-F238E27FC236}">
                <a16:creationId xmlns:a16="http://schemas.microsoft.com/office/drawing/2014/main" id="{9C19672B-DE6B-8AE8-4EF7-0FFBD9AD676F}"/>
              </a:ext>
            </a:extLst>
          </p:cNvPr>
          <p:cNvSpPr/>
          <p:nvPr/>
        </p:nvSpPr>
        <p:spPr>
          <a:xfrm>
            <a:off x="2331721" y="5952402"/>
            <a:ext cx="7353818"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Will North</a:t>
            </a:r>
            <a:endParaRPr lang="en-US" dirty="0"/>
          </a:p>
        </p:txBody>
      </p:sp>
      <p:sp>
        <p:nvSpPr>
          <p:cNvPr id="7" name="Rectangle 6">
            <a:extLst>
              <a:ext uri="{FF2B5EF4-FFF2-40B4-BE49-F238E27FC236}">
                <a16:creationId xmlns:a16="http://schemas.microsoft.com/office/drawing/2014/main" id="{38AAD265-5554-9B20-4535-FFD97FE68971}"/>
              </a:ext>
            </a:extLst>
          </p:cNvPr>
          <p:cNvSpPr/>
          <p:nvPr/>
        </p:nvSpPr>
        <p:spPr>
          <a:xfrm>
            <a:off x="192949" y="5952402"/>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dirty="0">
                <a:solidFill>
                  <a:schemeClr val="tx1"/>
                </a:solidFill>
              </a:rPr>
              <a:t>Approved by</a:t>
            </a:r>
          </a:p>
        </p:txBody>
      </p:sp>
      <p:sp>
        <p:nvSpPr>
          <p:cNvPr id="8" name="Rectangle 7">
            <a:extLst>
              <a:ext uri="{FF2B5EF4-FFF2-40B4-BE49-F238E27FC236}">
                <a16:creationId xmlns:a16="http://schemas.microsoft.com/office/drawing/2014/main" id="{636558C0-45F3-DEED-0578-22B6663646FC}"/>
              </a:ext>
            </a:extLst>
          </p:cNvPr>
          <p:cNvSpPr/>
          <p:nvPr/>
        </p:nvSpPr>
        <p:spPr>
          <a:xfrm>
            <a:off x="2331720" y="18233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dirty="0">
                <a:solidFill>
                  <a:schemeClr val="tx1"/>
                </a:solidFill>
              </a:rPr>
              <a:t>The proposed architecture streamlines data transfer between MHR and customers by removing Azure-based SFTP services. Customer data is uploaded to MHR’s SFTP server, processed via logic apps, and transferred to MHR Data Services, which outputs directly to customer SFTP servers. This replacement reduces costs and enhances efficiency.</a:t>
            </a:r>
            <a:endParaRPr lang="en-US" sz="1000" dirty="0">
              <a:solidFill>
                <a:schemeClr val="tx1"/>
              </a:solidFill>
            </a:endParaRPr>
          </a:p>
        </p:txBody>
      </p:sp>
      <p:sp>
        <p:nvSpPr>
          <p:cNvPr id="12" name="Rectangle 11">
            <a:extLst>
              <a:ext uri="{FF2B5EF4-FFF2-40B4-BE49-F238E27FC236}">
                <a16:creationId xmlns:a16="http://schemas.microsoft.com/office/drawing/2014/main" id="{CC153CAC-7921-108F-CD50-D9B589288CAD}"/>
              </a:ext>
            </a:extLst>
          </p:cNvPr>
          <p:cNvSpPr/>
          <p:nvPr/>
        </p:nvSpPr>
        <p:spPr>
          <a:xfrm>
            <a:off x="192949" y="18233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Description</a:t>
            </a:r>
          </a:p>
        </p:txBody>
      </p:sp>
      <p:sp>
        <p:nvSpPr>
          <p:cNvPr id="11" name="Rectangle 10">
            <a:extLst>
              <a:ext uri="{FF2B5EF4-FFF2-40B4-BE49-F238E27FC236}">
                <a16:creationId xmlns:a16="http://schemas.microsoft.com/office/drawing/2014/main" id="{FA18B26A-9961-40CE-434B-93A0CF1E256B}"/>
              </a:ext>
            </a:extLst>
          </p:cNvPr>
          <p:cNvSpPr/>
          <p:nvPr/>
        </p:nvSpPr>
        <p:spPr>
          <a:xfrm>
            <a:off x="2331720" y="28827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US" sz="1000" dirty="0">
                <a:solidFill>
                  <a:schemeClr val="tx1"/>
                </a:solidFill>
                <a:ea typeface="+mn-lt"/>
                <a:cs typeface="+mn-lt"/>
              </a:rPr>
              <a:t>This threat model reviewed the new threats introduced by swapping the Azure SFTP service for the MHR SFTP within the </a:t>
            </a:r>
            <a:r>
              <a:rPr lang="en-US" sz="1000" dirty="0" err="1">
                <a:solidFill>
                  <a:schemeClr val="tx1"/>
                </a:solidFill>
                <a:ea typeface="+mn-lt"/>
                <a:cs typeface="+mn-lt"/>
              </a:rPr>
              <a:t>iTrent</a:t>
            </a:r>
            <a:r>
              <a:rPr lang="en-US" sz="1000" dirty="0">
                <a:solidFill>
                  <a:schemeClr val="tx1"/>
                </a:solidFill>
                <a:ea typeface="+mn-lt"/>
                <a:cs typeface="+mn-lt"/>
              </a:rPr>
              <a:t> integrations services. No threats were considered to the systems that are not being changed.</a:t>
            </a:r>
            <a:endParaRPr lang="en-US" dirty="0">
              <a:solidFill>
                <a:schemeClr val="tx1"/>
              </a:solidFill>
            </a:endParaRPr>
          </a:p>
        </p:txBody>
      </p:sp>
      <p:sp>
        <p:nvSpPr>
          <p:cNvPr id="24" name="Rectangle 23">
            <a:extLst>
              <a:ext uri="{FF2B5EF4-FFF2-40B4-BE49-F238E27FC236}">
                <a16:creationId xmlns:a16="http://schemas.microsoft.com/office/drawing/2014/main" id="{49E520D7-F3BD-1091-CA65-C85480742EC5}"/>
              </a:ext>
            </a:extLst>
          </p:cNvPr>
          <p:cNvSpPr/>
          <p:nvPr/>
        </p:nvSpPr>
        <p:spPr>
          <a:xfrm>
            <a:off x="192949" y="28827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Scope</a:t>
            </a:r>
          </a:p>
        </p:txBody>
      </p:sp>
      <p:sp>
        <p:nvSpPr>
          <p:cNvPr id="26" name="Rectangle 25">
            <a:extLst>
              <a:ext uri="{FF2B5EF4-FFF2-40B4-BE49-F238E27FC236}">
                <a16:creationId xmlns:a16="http://schemas.microsoft.com/office/drawing/2014/main" id="{11C8C9B5-2E90-5EA0-6A00-6676255320E1}"/>
              </a:ext>
            </a:extLst>
          </p:cNvPr>
          <p:cNvSpPr/>
          <p:nvPr/>
        </p:nvSpPr>
        <p:spPr>
          <a:xfrm>
            <a:off x="3487930" y="2535428"/>
            <a:ext cx="851112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Highly-sensitive data is processed, and security configurations are changing, but internet access is not being introduced and there is no new technology.</a:t>
            </a:r>
          </a:p>
        </p:txBody>
      </p:sp>
      <p:sp>
        <p:nvSpPr>
          <p:cNvPr id="27" name="Rectangle 26">
            <a:extLst>
              <a:ext uri="{FF2B5EF4-FFF2-40B4-BE49-F238E27FC236}">
                <a16:creationId xmlns:a16="http://schemas.microsoft.com/office/drawing/2014/main" id="{1975F463-3C73-B339-8B92-803FBC8ABC45}"/>
              </a:ext>
            </a:extLst>
          </p:cNvPr>
          <p:cNvSpPr/>
          <p:nvPr/>
        </p:nvSpPr>
        <p:spPr>
          <a:xfrm>
            <a:off x="192949" y="2535428"/>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Risk Impact</a:t>
            </a:r>
          </a:p>
        </p:txBody>
      </p:sp>
      <p:sp>
        <p:nvSpPr>
          <p:cNvPr id="28" name="Rectangle 27">
            <a:extLst>
              <a:ext uri="{FF2B5EF4-FFF2-40B4-BE49-F238E27FC236}">
                <a16:creationId xmlns:a16="http://schemas.microsoft.com/office/drawing/2014/main" id="{5BF6D31C-2539-9E92-077A-75AE775B80EC}"/>
              </a:ext>
            </a:extLst>
          </p:cNvPr>
          <p:cNvSpPr/>
          <p:nvPr/>
        </p:nvSpPr>
        <p:spPr>
          <a:xfrm>
            <a:off x="2331721" y="2534665"/>
            <a:ext cx="1046480"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algn="ctr"/>
            <a:r>
              <a:rPr lang="en-US" sz="1000" b="1" dirty="0">
                <a:solidFill>
                  <a:srgbClr val="FFC000"/>
                </a:solidFill>
              </a:rPr>
              <a:t>Moderate</a:t>
            </a:r>
          </a:p>
        </p:txBody>
      </p:sp>
      <p:sp>
        <p:nvSpPr>
          <p:cNvPr id="4" name="Rectangle 3">
            <a:extLst>
              <a:ext uri="{FF2B5EF4-FFF2-40B4-BE49-F238E27FC236}">
                <a16:creationId xmlns:a16="http://schemas.microsoft.com/office/drawing/2014/main" id="{7B204320-C33C-CD87-DA8C-877CBEE680F1}"/>
              </a:ext>
            </a:extLst>
          </p:cNvPr>
          <p:cNvSpPr/>
          <p:nvPr/>
        </p:nvSpPr>
        <p:spPr>
          <a:xfrm>
            <a:off x="9795268" y="5954036"/>
            <a:ext cx="220378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23/01/2025</a:t>
            </a:r>
          </a:p>
        </p:txBody>
      </p:sp>
      <p:sp>
        <p:nvSpPr>
          <p:cNvPr id="5" name="Rectangle 4">
            <a:extLst>
              <a:ext uri="{FF2B5EF4-FFF2-40B4-BE49-F238E27FC236}">
                <a16:creationId xmlns:a16="http://schemas.microsoft.com/office/drawing/2014/main" id="{B8218645-EA19-6749-2E06-5DEB3F416D08}"/>
              </a:ext>
            </a:extLst>
          </p:cNvPr>
          <p:cNvSpPr/>
          <p:nvPr/>
        </p:nvSpPr>
        <p:spPr>
          <a:xfrm>
            <a:off x="9795267" y="5682079"/>
            <a:ext cx="220378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20/01/2025</a:t>
            </a:r>
          </a:p>
        </p:txBody>
      </p:sp>
      <p:sp>
        <p:nvSpPr>
          <p:cNvPr id="29" name="Rectangle 28">
            <a:extLst>
              <a:ext uri="{FF2B5EF4-FFF2-40B4-BE49-F238E27FC236}">
                <a16:creationId xmlns:a16="http://schemas.microsoft.com/office/drawing/2014/main" id="{2D65C2E0-515D-42E2-C443-7BE92160DA62}"/>
              </a:ext>
            </a:extLst>
          </p:cNvPr>
          <p:cNvSpPr/>
          <p:nvPr/>
        </p:nvSpPr>
        <p:spPr>
          <a:xfrm>
            <a:off x="9795266" y="5399861"/>
            <a:ext cx="220378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18/01/2025</a:t>
            </a:r>
          </a:p>
        </p:txBody>
      </p:sp>
    </p:spTree>
    <p:extLst>
      <p:ext uri="{BB962C8B-B14F-4D97-AF65-F5344CB8AC3E}">
        <p14:creationId xmlns:p14="http://schemas.microsoft.com/office/powerpoint/2010/main" val="377039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BB5FCC-6C75-54AB-85C4-FB068EEC1C91}"/>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a:t>
            </a:r>
          </a:p>
        </p:txBody>
      </p:sp>
      <p:sp>
        <p:nvSpPr>
          <p:cNvPr id="37" name="Rectangle 36">
            <a:extLst>
              <a:ext uri="{FF2B5EF4-FFF2-40B4-BE49-F238E27FC236}">
                <a16:creationId xmlns:a16="http://schemas.microsoft.com/office/drawing/2014/main" id="{D8A40DEC-2A52-BE86-9275-123404FF2A14}"/>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dirty="0">
                <a:solidFill>
                  <a:schemeClr val="tx1"/>
                </a:solidFill>
              </a:rPr>
              <a:t>Cyber Security Threat Model	Sensitive</a:t>
            </a:r>
          </a:p>
        </p:txBody>
      </p:sp>
      <p:sp>
        <p:nvSpPr>
          <p:cNvPr id="13" name="Rectangle 12">
            <a:extLst>
              <a:ext uri="{FF2B5EF4-FFF2-40B4-BE49-F238E27FC236}">
                <a16:creationId xmlns:a16="http://schemas.microsoft.com/office/drawing/2014/main" id="{F83CE79E-A2DA-E2E3-2B60-131E24BBBCCA}"/>
              </a:ext>
            </a:extLst>
          </p:cNvPr>
          <p:cNvSpPr/>
          <p:nvPr/>
        </p:nvSpPr>
        <p:spPr>
          <a:xfrm>
            <a:off x="5830238" y="4233120"/>
            <a:ext cx="6081525" cy="2504605"/>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rPr>
              <a:t>MHR Azure Environment</a:t>
            </a:r>
          </a:p>
        </p:txBody>
      </p:sp>
      <p:sp>
        <p:nvSpPr>
          <p:cNvPr id="40" name="Rectangle 39">
            <a:extLst>
              <a:ext uri="{FF2B5EF4-FFF2-40B4-BE49-F238E27FC236}">
                <a16:creationId xmlns:a16="http://schemas.microsoft.com/office/drawing/2014/main" id="{9078C6DC-A451-1D90-0B4A-A9ED3C910E93}"/>
              </a:ext>
            </a:extLst>
          </p:cNvPr>
          <p:cNvSpPr/>
          <p:nvPr/>
        </p:nvSpPr>
        <p:spPr>
          <a:xfrm>
            <a:off x="5833199" y="1042245"/>
            <a:ext cx="6078700" cy="2685580"/>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1000" dirty="0">
                <a:solidFill>
                  <a:schemeClr val="tx1"/>
                </a:solidFill>
              </a:rPr>
              <a:t>MHR Cloud Services</a:t>
            </a:r>
          </a:p>
        </p:txBody>
      </p:sp>
      <p:sp>
        <p:nvSpPr>
          <p:cNvPr id="49" name="Rectangle 48">
            <a:extLst>
              <a:ext uri="{FF2B5EF4-FFF2-40B4-BE49-F238E27FC236}">
                <a16:creationId xmlns:a16="http://schemas.microsoft.com/office/drawing/2014/main" id="{B7B72807-1074-AAA5-F09F-D341B0A75BAF}"/>
              </a:ext>
            </a:extLst>
          </p:cNvPr>
          <p:cNvSpPr/>
          <p:nvPr/>
        </p:nvSpPr>
        <p:spPr>
          <a:xfrm>
            <a:off x="218410" y="1910900"/>
            <a:ext cx="4473404" cy="3170639"/>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1000" dirty="0">
                <a:solidFill>
                  <a:schemeClr val="tx1"/>
                </a:solidFill>
              </a:rPr>
              <a:t>Customer environment</a:t>
            </a:r>
          </a:p>
        </p:txBody>
      </p:sp>
      <p:pic>
        <p:nvPicPr>
          <p:cNvPr id="51" name="Graphic 50" descr="User outline">
            <a:extLst>
              <a:ext uri="{FF2B5EF4-FFF2-40B4-BE49-F238E27FC236}">
                <a16:creationId xmlns:a16="http://schemas.microsoft.com/office/drawing/2014/main" id="{3D9A9219-91B7-9106-311C-44FBCA59DE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4183" y="2733002"/>
            <a:ext cx="914400" cy="914400"/>
          </a:xfrm>
          <a:prstGeom prst="rect">
            <a:avLst/>
          </a:prstGeom>
        </p:spPr>
      </p:pic>
      <p:sp>
        <p:nvSpPr>
          <p:cNvPr id="55" name="Rectangle 54">
            <a:extLst>
              <a:ext uri="{FF2B5EF4-FFF2-40B4-BE49-F238E27FC236}">
                <a16:creationId xmlns:a16="http://schemas.microsoft.com/office/drawing/2014/main" id="{69A3F5A9-E30C-7DB2-341E-9A83A6B448EE}"/>
              </a:ext>
            </a:extLst>
          </p:cNvPr>
          <p:cNvSpPr/>
          <p:nvPr/>
        </p:nvSpPr>
        <p:spPr>
          <a:xfrm>
            <a:off x="2245784" y="2880261"/>
            <a:ext cx="1300353" cy="842498"/>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endParaRPr lang="en-US" sz="1000">
              <a:solidFill>
                <a:schemeClr val="tx1"/>
              </a:solidFill>
            </a:endParaRPr>
          </a:p>
        </p:txBody>
      </p:sp>
      <p:sp>
        <p:nvSpPr>
          <p:cNvPr id="80" name="Rectangle 79">
            <a:extLst>
              <a:ext uri="{FF2B5EF4-FFF2-40B4-BE49-F238E27FC236}">
                <a16:creationId xmlns:a16="http://schemas.microsoft.com/office/drawing/2014/main" id="{28F2A1BF-26C3-E510-A532-3922AFAEB758}"/>
              </a:ext>
            </a:extLst>
          </p:cNvPr>
          <p:cNvSpPr/>
          <p:nvPr/>
        </p:nvSpPr>
        <p:spPr>
          <a:xfrm>
            <a:off x="10739310" y="1493767"/>
            <a:ext cx="912773" cy="991322"/>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5" name="Rectangle 94">
            <a:extLst>
              <a:ext uri="{FF2B5EF4-FFF2-40B4-BE49-F238E27FC236}">
                <a16:creationId xmlns:a16="http://schemas.microsoft.com/office/drawing/2014/main" id="{55A96A12-9884-531D-8FD2-32923E28C387}"/>
              </a:ext>
            </a:extLst>
          </p:cNvPr>
          <p:cNvSpPr/>
          <p:nvPr/>
        </p:nvSpPr>
        <p:spPr>
          <a:xfrm>
            <a:off x="9799947" y="2278236"/>
            <a:ext cx="956022" cy="1028246"/>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pic>
        <p:nvPicPr>
          <p:cNvPr id="7" name="Picture 6">
            <a:extLst>
              <a:ext uri="{FF2B5EF4-FFF2-40B4-BE49-F238E27FC236}">
                <a16:creationId xmlns:a16="http://schemas.microsoft.com/office/drawing/2014/main" id="{58DEAE6B-D27D-ECB3-24C8-E3FB480F1343}"/>
              </a:ext>
            </a:extLst>
          </p:cNvPr>
          <p:cNvPicPr>
            <a:picLocks noChangeAspect="1"/>
          </p:cNvPicPr>
          <p:nvPr/>
        </p:nvPicPr>
        <p:blipFill>
          <a:blip r:embed="rId5"/>
          <a:stretch>
            <a:fillRect/>
          </a:stretch>
        </p:blipFill>
        <p:spPr>
          <a:xfrm>
            <a:off x="7886104" y="5005864"/>
            <a:ext cx="1554615" cy="815335"/>
          </a:xfrm>
          <a:prstGeom prst="rect">
            <a:avLst/>
          </a:prstGeom>
        </p:spPr>
      </p:pic>
      <p:sp>
        <p:nvSpPr>
          <p:cNvPr id="14" name="TextBox 13">
            <a:extLst>
              <a:ext uri="{FF2B5EF4-FFF2-40B4-BE49-F238E27FC236}">
                <a16:creationId xmlns:a16="http://schemas.microsoft.com/office/drawing/2014/main" id="{93F2FF28-1C02-E672-74E9-5BBD8E043C1F}"/>
              </a:ext>
            </a:extLst>
          </p:cNvPr>
          <p:cNvSpPr txBox="1"/>
          <p:nvPr/>
        </p:nvSpPr>
        <p:spPr>
          <a:xfrm>
            <a:off x="8296623" y="5288575"/>
            <a:ext cx="724878" cy="246221"/>
          </a:xfrm>
          <a:prstGeom prst="rect">
            <a:avLst/>
          </a:prstGeom>
          <a:noFill/>
        </p:spPr>
        <p:txBody>
          <a:bodyPr wrap="none" rtlCol="0">
            <a:spAutoFit/>
          </a:bodyPr>
          <a:lstStyle/>
          <a:p>
            <a:r>
              <a:rPr lang="en-GB" sz="1000"/>
              <a:t>Logic App</a:t>
            </a:r>
          </a:p>
        </p:txBody>
      </p:sp>
      <p:sp>
        <p:nvSpPr>
          <p:cNvPr id="18" name="Rectangle 17">
            <a:extLst>
              <a:ext uri="{FF2B5EF4-FFF2-40B4-BE49-F238E27FC236}">
                <a16:creationId xmlns:a16="http://schemas.microsoft.com/office/drawing/2014/main" id="{53AACD66-B399-284C-7655-36F2B8C336F3}"/>
              </a:ext>
            </a:extLst>
          </p:cNvPr>
          <p:cNvSpPr/>
          <p:nvPr/>
        </p:nvSpPr>
        <p:spPr>
          <a:xfrm>
            <a:off x="7883191" y="1213861"/>
            <a:ext cx="1409837" cy="989739"/>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endParaRPr lang="en-US" sz="1000">
              <a:solidFill>
                <a:schemeClr val="tx1"/>
              </a:solidFill>
            </a:endParaRPr>
          </a:p>
        </p:txBody>
      </p:sp>
      <p:sp>
        <p:nvSpPr>
          <p:cNvPr id="21" name="Rectangle 20">
            <a:extLst>
              <a:ext uri="{FF2B5EF4-FFF2-40B4-BE49-F238E27FC236}">
                <a16:creationId xmlns:a16="http://schemas.microsoft.com/office/drawing/2014/main" id="{0BF2420C-E8E7-AAD9-DD91-3B2603B2519E}"/>
              </a:ext>
            </a:extLst>
          </p:cNvPr>
          <p:cNvSpPr/>
          <p:nvPr/>
        </p:nvSpPr>
        <p:spPr>
          <a:xfrm>
            <a:off x="6219039" y="2388976"/>
            <a:ext cx="1533662" cy="993821"/>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endParaRPr lang="en-US" sz="1000">
              <a:solidFill>
                <a:schemeClr val="tx1"/>
              </a:solidFill>
            </a:endParaRPr>
          </a:p>
        </p:txBody>
      </p:sp>
      <p:sp>
        <p:nvSpPr>
          <p:cNvPr id="23" name="TextBox 22">
            <a:extLst>
              <a:ext uri="{FF2B5EF4-FFF2-40B4-BE49-F238E27FC236}">
                <a16:creationId xmlns:a16="http://schemas.microsoft.com/office/drawing/2014/main" id="{F7651440-90C8-4671-111C-C40A0CF506E1}"/>
              </a:ext>
            </a:extLst>
          </p:cNvPr>
          <p:cNvSpPr txBox="1"/>
          <p:nvPr/>
        </p:nvSpPr>
        <p:spPr>
          <a:xfrm>
            <a:off x="2410353" y="3102267"/>
            <a:ext cx="964312" cy="400110"/>
          </a:xfrm>
          <a:prstGeom prst="rect">
            <a:avLst/>
          </a:prstGeom>
          <a:noFill/>
        </p:spPr>
        <p:txBody>
          <a:bodyPr wrap="square" rtlCol="0">
            <a:spAutoFit/>
          </a:bodyPr>
          <a:lstStyle/>
          <a:p>
            <a:pPr algn="ctr"/>
            <a:r>
              <a:rPr lang="en-GB" sz="1000"/>
              <a:t>Customer SFTP</a:t>
            </a:r>
          </a:p>
        </p:txBody>
      </p:sp>
      <p:sp>
        <p:nvSpPr>
          <p:cNvPr id="28" name="TextBox 27">
            <a:extLst>
              <a:ext uri="{FF2B5EF4-FFF2-40B4-BE49-F238E27FC236}">
                <a16:creationId xmlns:a16="http://schemas.microsoft.com/office/drawing/2014/main" id="{F579622C-2841-A12B-09A4-C4F0FEF959B5}"/>
              </a:ext>
            </a:extLst>
          </p:cNvPr>
          <p:cNvSpPr txBox="1"/>
          <p:nvPr/>
        </p:nvSpPr>
        <p:spPr>
          <a:xfrm>
            <a:off x="3109061" y="2359027"/>
            <a:ext cx="1740310" cy="400110"/>
          </a:xfrm>
          <a:prstGeom prst="rect">
            <a:avLst/>
          </a:prstGeom>
          <a:noFill/>
        </p:spPr>
        <p:txBody>
          <a:bodyPr wrap="square" lIns="91440" tIns="45720" rIns="91440" bIns="45720" rtlCol="0" anchor="t">
            <a:spAutoFit/>
          </a:bodyPr>
          <a:lstStyle/>
          <a:p>
            <a:pPr algn="ctr"/>
            <a:r>
              <a:rPr lang="en-GB" sz="1000" dirty="0"/>
              <a:t>1. Customer uploads data to MHR SFTP server </a:t>
            </a:r>
          </a:p>
        </p:txBody>
      </p:sp>
      <p:sp>
        <p:nvSpPr>
          <p:cNvPr id="38" name="TextBox 37">
            <a:extLst>
              <a:ext uri="{FF2B5EF4-FFF2-40B4-BE49-F238E27FC236}">
                <a16:creationId xmlns:a16="http://schemas.microsoft.com/office/drawing/2014/main" id="{8614D4F1-00ED-00C5-825E-EF6454B5948A}"/>
              </a:ext>
            </a:extLst>
          </p:cNvPr>
          <p:cNvSpPr txBox="1"/>
          <p:nvPr/>
        </p:nvSpPr>
        <p:spPr>
          <a:xfrm>
            <a:off x="9530443" y="5439233"/>
            <a:ext cx="1569619" cy="553998"/>
          </a:xfrm>
          <a:prstGeom prst="rect">
            <a:avLst/>
          </a:prstGeom>
          <a:noFill/>
        </p:spPr>
        <p:txBody>
          <a:bodyPr wrap="square" lIns="91440" tIns="45720" rIns="91440" bIns="45720" rtlCol="0" anchor="t">
            <a:spAutoFit/>
          </a:bodyPr>
          <a:lstStyle/>
          <a:p>
            <a:pPr algn="ctr"/>
            <a:r>
              <a:rPr lang="en-GB" sz="1000" dirty="0"/>
              <a:t>2b. Data is collected from the MHR SFTP for processing</a:t>
            </a:r>
            <a:r>
              <a:rPr lang="en-GB" sz="1000" dirty="0">
                <a:ea typeface="+mn-lt"/>
                <a:cs typeface="+mn-lt"/>
              </a:rPr>
              <a:t>.</a:t>
            </a:r>
          </a:p>
        </p:txBody>
      </p:sp>
      <p:sp>
        <p:nvSpPr>
          <p:cNvPr id="47" name="TextBox 46">
            <a:extLst>
              <a:ext uri="{FF2B5EF4-FFF2-40B4-BE49-F238E27FC236}">
                <a16:creationId xmlns:a16="http://schemas.microsoft.com/office/drawing/2014/main" id="{15A3DAD2-C98D-5B42-8ED7-D190FB5AF15C}"/>
              </a:ext>
            </a:extLst>
          </p:cNvPr>
          <p:cNvSpPr txBox="1"/>
          <p:nvPr/>
        </p:nvSpPr>
        <p:spPr>
          <a:xfrm>
            <a:off x="7963398" y="2646425"/>
            <a:ext cx="1691049" cy="707886"/>
          </a:xfrm>
          <a:prstGeom prst="rect">
            <a:avLst/>
          </a:prstGeom>
          <a:noFill/>
        </p:spPr>
        <p:txBody>
          <a:bodyPr wrap="square" lIns="91440" tIns="45720" rIns="91440" bIns="45720" rtlCol="0" anchor="t">
            <a:spAutoFit/>
          </a:bodyPr>
          <a:lstStyle/>
          <a:p>
            <a:pPr algn="ctr"/>
            <a:r>
              <a:rPr lang="en-GB" sz="1000" dirty="0"/>
              <a:t>3a. Data is sent to the customer’s SFTP server or to the MHR SFTP server for collection by the customer.</a:t>
            </a:r>
          </a:p>
        </p:txBody>
      </p:sp>
      <p:sp>
        <p:nvSpPr>
          <p:cNvPr id="3" name="TextBox 2">
            <a:extLst>
              <a:ext uri="{FF2B5EF4-FFF2-40B4-BE49-F238E27FC236}">
                <a16:creationId xmlns:a16="http://schemas.microsoft.com/office/drawing/2014/main" id="{88C3E1C5-4398-CF32-368E-BF0DD5FCF662}"/>
              </a:ext>
            </a:extLst>
          </p:cNvPr>
          <p:cNvSpPr txBox="1"/>
          <p:nvPr/>
        </p:nvSpPr>
        <p:spPr>
          <a:xfrm>
            <a:off x="4915338" y="3047071"/>
            <a:ext cx="544349" cy="246221"/>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dirty="0">
                <a:solidFill>
                  <a:srgbClr val="FFFFFF"/>
                </a:solidFill>
              </a:rPr>
              <a:t>T01</a:t>
            </a:r>
            <a:endParaRPr lang="en-US" dirty="0"/>
          </a:p>
        </p:txBody>
      </p:sp>
      <p:sp>
        <p:nvSpPr>
          <p:cNvPr id="4" name="TextBox 3">
            <a:extLst>
              <a:ext uri="{FF2B5EF4-FFF2-40B4-BE49-F238E27FC236}">
                <a16:creationId xmlns:a16="http://schemas.microsoft.com/office/drawing/2014/main" id="{A8B22C62-62D6-B871-2713-ECEE7F51AADA}"/>
              </a:ext>
            </a:extLst>
          </p:cNvPr>
          <p:cNvSpPr txBox="1"/>
          <p:nvPr/>
        </p:nvSpPr>
        <p:spPr>
          <a:xfrm>
            <a:off x="7950154" y="1267727"/>
            <a:ext cx="544349" cy="246221"/>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dirty="0">
                <a:solidFill>
                  <a:srgbClr val="FFFFFF"/>
                </a:solidFill>
              </a:rPr>
              <a:t>T02</a:t>
            </a:r>
            <a:endParaRPr lang="en-US" dirty="0"/>
          </a:p>
        </p:txBody>
      </p:sp>
      <p:sp>
        <p:nvSpPr>
          <p:cNvPr id="20" name="TextBox 19">
            <a:extLst>
              <a:ext uri="{FF2B5EF4-FFF2-40B4-BE49-F238E27FC236}">
                <a16:creationId xmlns:a16="http://schemas.microsoft.com/office/drawing/2014/main" id="{A40D6CD7-293E-89BC-B60C-3945D89F53A9}"/>
              </a:ext>
            </a:extLst>
          </p:cNvPr>
          <p:cNvSpPr txBox="1"/>
          <p:nvPr/>
        </p:nvSpPr>
        <p:spPr>
          <a:xfrm>
            <a:off x="7963399" y="3771526"/>
            <a:ext cx="10577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200"/>
              <a:t>Palo / VPN Tunnel</a:t>
            </a:r>
            <a:endParaRPr lang="en-US"/>
          </a:p>
        </p:txBody>
      </p:sp>
      <p:sp>
        <p:nvSpPr>
          <p:cNvPr id="35" name="TextBox 34">
            <a:extLst>
              <a:ext uri="{FF2B5EF4-FFF2-40B4-BE49-F238E27FC236}">
                <a16:creationId xmlns:a16="http://schemas.microsoft.com/office/drawing/2014/main" id="{4D268C93-5A99-CDDC-21DC-8272D2955998}"/>
              </a:ext>
            </a:extLst>
          </p:cNvPr>
          <p:cNvSpPr txBox="1"/>
          <p:nvPr/>
        </p:nvSpPr>
        <p:spPr>
          <a:xfrm>
            <a:off x="6446385" y="2677898"/>
            <a:ext cx="10870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dirty="0"/>
              <a:t>MHR SFTP</a:t>
            </a:r>
            <a:endParaRPr lang="en-US" sz="1000" dirty="0"/>
          </a:p>
          <a:p>
            <a:pPr algn="ctr"/>
            <a:r>
              <a:rPr lang="en-GB" sz="1000" dirty="0"/>
              <a:t>MS-SVR3974</a:t>
            </a:r>
          </a:p>
        </p:txBody>
      </p:sp>
      <p:sp>
        <p:nvSpPr>
          <p:cNvPr id="54" name="TextBox 53">
            <a:extLst>
              <a:ext uri="{FF2B5EF4-FFF2-40B4-BE49-F238E27FC236}">
                <a16:creationId xmlns:a16="http://schemas.microsoft.com/office/drawing/2014/main" id="{8874A0CD-E1EE-F40A-0CCB-81FD07C6C6F9}"/>
              </a:ext>
            </a:extLst>
          </p:cNvPr>
          <p:cNvSpPr txBox="1"/>
          <p:nvPr/>
        </p:nvSpPr>
        <p:spPr>
          <a:xfrm>
            <a:off x="7987303" y="1511112"/>
            <a:ext cx="120031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SAP Data Services / MS-SVR6455</a:t>
            </a:r>
          </a:p>
        </p:txBody>
      </p:sp>
      <p:sp>
        <p:nvSpPr>
          <p:cNvPr id="59" name="TextBox 58">
            <a:extLst>
              <a:ext uri="{FF2B5EF4-FFF2-40B4-BE49-F238E27FC236}">
                <a16:creationId xmlns:a16="http://schemas.microsoft.com/office/drawing/2014/main" id="{29A8C8F3-8466-16BE-0360-57F84AC7B5C5}"/>
              </a:ext>
            </a:extLst>
          </p:cNvPr>
          <p:cNvSpPr txBox="1"/>
          <p:nvPr/>
        </p:nvSpPr>
        <p:spPr>
          <a:xfrm>
            <a:off x="9414184" y="1663529"/>
            <a:ext cx="1314246"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dirty="0"/>
              <a:t>2a. Data is collected from the MHR SFTP for processing</a:t>
            </a:r>
            <a:r>
              <a:rPr lang="en-GB" sz="1000" dirty="0">
                <a:ea typeface="+mn-lt"/>
                <a:cs typeface="+mn-lt"/>
              </a:rPr>
              <a:t>.</a:t>
            </a:r>
          </a:p>
        </p:txBody>
      </p:sp>
      <p:sp>
        <p:nvSpPr>
          <p:cNvPr id="2" name="TextBox 1">
            <a:extLst>
              <a:ext uri="{FF2B5EF4-FFF2-40B4-BE49-F238E27FC236}">
                <a16:creationId xmlns:a16="http://schemas.microsoft.com/office/drawing/2014/main" id="{A5498178-CAFC-56B3-5825-48ED31207F53}"/>
              </a:ext>
            </a:extLst>
          </p:cNvPr>
          <p:cNvSpPr txBox="1"/>
          <p:nvPr/>
        </p:nvSpPr>
        <p:spPr>
          <a:xfrm>
            <a:off x="7950153" y="5056452"/>
            <a:ext cx="544349" cy="246221"/>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dirty="0">
                <a:solidFill>
                  <a:srgbClr val="FFFFFF"/>
                </a:solidFill>
              </a:rPr>
              <a:t>T03</a:t>
            </a:r>
            <a:endParaRPr lang="en-US" dirty="0"/>
          </a:p>
        </p:txBody>
      </p:sp>
      <p:cxnSp>
        <p:nvCxnSpPr>
          <p:cNvPr id="27" name="Connector: Curved 26">
            <a:extLst>
              <a:ext uri="{FF2B5EF4-FFF2-40B4-BE49-F238E27FC236}">
                <a16:creationId xmlns:a16="http://schemas.microsoft.com/office/drawing/2014/main" id="{A0D06780-8489-8455-141B-7A530D75E666}"/>
              </a:ext>
            </a:extLst>
          </p:cNvPr>
          <p:cNvCxnSpPr/>
          <p:nvPr/>
        </p:nvCxnSpPr>
        <p:spPr>
          <a:xfrm flipV="1">
            <a:off x="3545030" y="2853587"/>
            <a:ext cx="2673933" cy="34207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Curved 28">
            <a:extLst>
              <a:ext uri="{FF2B5EF4-FFF2-40B4-BE49-F238E27FC236}">
                <a16:creationId xmlns:a16="http://schemas.microsoft.com/office/drawing/2014/main" id="{AA148FA9-8610-8BD4-0AC1-E50792EF201D}"/>
              </a:ext>
            </a:extLst>
          </p:cNvPr>
          <p:cNvCxnSpPr/>
          <p:nvPr/>
        </p:nvCxnSpPr>
        <p:spPr>
          <a:xfrm>
            <a:off x="6908011" y="3379343"/>
            <a:ext cx="1576776" cy="161595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D5654E9-6C23-EE6C-DFE2-617D609B6CF7}"/>
              </a:ext>
            </a:extLst>
          </p:cNvPr>
          <p:cNvSpPr txBox="1"/>
          <p:nvPr/>
        </p:nvSpPr>
        <p:spPr>
          <a:xfrm>
            <a:off x="6989130" y="3879213"/>
            <a:ext cx="544349" cy="246221"/>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dirty="0">
                <a:solidFill>
                  <a:srgbClr val="FFFFFF"/>
                </a:solidFill>
              </a:rPr>
              <a:t>T04</a:t>
            </a:r>
            <a:endParaRPr lang="en-US" dirty="0"/>
          </a:p>
        </p:txBody>
      </p:sp>
      <p:cxnSp>
        <p:nvCxnSpPr>
          <p:cNvPr id="32" name="Connector: Curved 31">
            <a:extLst>
              <a:ext uri="{FF2B5EF4-FFF2-40B4-BE49-F238E27FC236}">
                <a16:creationId xmlns:a16="http://schemas.microsoft.com/office/drawing/2014/main" id="{2C374C53-8C83-533B-B0A4-6E15BFFF271B}"/>
              </a:ext>
            </a:extLst>
          </p:cNvPr>
          <p:cNvCxnSpPr/>
          <p:nvPr/>
        </p:nvCxnSpPr>
        <p:spPr>
          <a:xfrm flipH="1">
            <a:off x="7750556" y="2203301"/>
            <a:ext cx="739434" cy="64611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1983E45E-33F5-7359-2F70-D21D0744F4BE}"/>
              </a:ext>
            </a:extLst>
          </p:cNvPr>
          <p:cNvCxnSpPr/>
          <p:nvPr/>
        </p:nvCxnSpPr>
        <p:spPr>
          <a:xfrm flipH="1" flipV="1">
            <a:off x="3531226" y="3437907"/>
            <a:ext cx="4366974" cy="199790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8FF887FF-31CA-225B-3425-A13534C55725}"/>
              </a:ext>
            </a:extLst>
          </p:cNvPr>
          <p:cNvSpPr txBox="1"/>
          <p:nvPr/>
        </p:nvSpPr>
        <p:spPr>
          <a:xfrm>
            <a:off x="5946788" y="1428586"/>
            <a:ext cx="544349" cy="246221"/>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dirty="0">
                <a:solidFill>
                  <a:srgbClr val="FFFFFF"/>
                </a:solidFill>
              </a:rPr>
              <a:t>T05</a:t>
            </a:r>
            <a:endParaRPr lang="en-US" dirty="0"/>
          </a:p>
        </p:txBody>
      </p:sp>
      <p:cxnSp>
        <p:nvCxnSpPr>
          <p:cNvPr id="39" name="Connector: Curved 38">
            <a:extLst>
              <a:ext uri="{FF2B5EF4-FFF2-40B4-BE49-F238E27FC236}">
                <a16:creationId xmlns:a16="http://schemas.microsoft.com/office/drawing/2014/main" id="{7D5AC5B7-75F8-1CEE-BD7F-345B422FED3E}"/>
              </a:ext>
            </a:extLst>
          </p:cNvPr>
          <p:cNvCxnSpPr>
            <a:cxnSpLocks/>
          </p:cNvCxnSpPr>
          <p:nvPr/>
        </p:nvCxnSpPr>
        <p:spPr>
          <a:xfrm flipH="1">
            <a:off x="3550276" y="1606765"/>
            <a:ext cx="4347924" cy="142156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88C5DB80-688B-D444-AA9B-6D02B163B7CD}"/>
              </a:ext>
            </a:extLst>
          </p:cNvPr>
          <p:cNvSpPr txBox="1"/>
          <p:nvPr/>
        </p:nvSpPr>
        <p:spPr>
          <a:xfrm>
            <a:off x="6325276" y="4712773"/>
            <a:ext cx="544349" cy="246221"/>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dirty="0">
                <a:solidFill>
                  <a:srgbClr val="FFFFFF"/>
                </a:solidFill>
              </a:rPr>
              <a:t>T06</a:t>
            </a:r>
            <a:endParaRPr lang="en-US" dirty="0"/>
          </a:p>
        </p:txBody>
      </p:sp>
      <p:sp>
        <p:nvSpPr>
          <p:cNvPr id="12" name="TextBox 11">
            <a:extLst>
              <a:ext uri="{FF2B5EF4-FFF2-40B4-BE49-F238E27FC236}">
                <a16:creationId xmlns:a16="http://schemas.microsoft.com/office/drawing/2014/main" id="{D17EB543-C8FD-ED06-2900-A393A4CB06FC}"/>
              </a:ext>
            </a:extLst>
          </p:cNvPr>
          <p:cNvSpPr txBox="1"/>
          <p:nvPr/>
        </p:nvSpPr>
        <p:spPr>
          <a:xfrm>
            <a:off x="6124315" y="5719514"/>
            <a:ext cx="1758876" cy="707886"/>
          </a:xfrm>
          <a:prstGeom prst="rect">
            <a:avLst/>
          </a:prstGeom>
          <a:noFill/>
        </p:spPr>
        <p:txBody>
          <a:bodyPr wrap="square" lIns="91440" tIns="45720" rIns="91440" bIns="45720" rtlCol="0" anchor="t">
            <a:spAutoFit/>
          </a:bodyPr>
          <a:lstStyle/>
          <a:p>
            <a:pPr algn="ctr"/>
            <a:r>
              <a:rPr lang="en-GB" sz="1000" dirty="0"/>
              <a:t>3b. Data is sent to the customer’s SFTP server or to the MHR SFTP server for collection by the customer..</a:t>
            </a:r>
          </a:p>
        </p:txBody>
      </p:sp>
      <p:sp>
        <p:nvSpPr>
          <p:cNvPr id="6" name="TextBox 5">
            <a:extLst>
              <a:ext uri="{FF2B5EF4-FFF2-40B4-BE49-F238E27FC236}">
                <a16:creationId xmlns:a16="http://schemas.microsoft.com/office/drawing/2014/main" id="{39B54EA3-31DB-FB34-14D4-A239155A9DE8}"/>
              </a:ext>
            </a:extLst>
          </p:cNvPr>
          <p:cNvSpPr txBox="1"/>
          <p:nvPr/>
        </p:nvSpPr>
        <p:spPr>
          <a:xfrm>
            <a:off x="6343150" y="5362311"/>
            <a:ext cx="544349" cy="246221"/>
          </a:xfrm>
          <a:prstGeom prst="rect">
            <a:avLst/>
          </a:prstGeom>
          <a:solidFill>
            <a:srgbClr val="FF0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dirty="0">
                <a:solidFill>
                  <a:srgbClr val="FFFFFF"/>
                </a:solidFill>
              </a:rPr>
              <a:t>T07</a:t>
            </a:r>
            <a:endParaRPr lang="en-US" dirty="0"/>
          </a:p>
        </p:txBody>
      </p:sp>
    </p:spTree>
    <p:extLst>
      <p:ext uri="{BB962C8B-B14F-4D97-AF65-F5344CB8AC3E}">
        <p14:creationId xmlns:p14="http://schemas.microsoft.com/office/powerpoint/2010/main" val="239264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F3E44-4639-971E-B6FA-4CCDF6D646DD}"/>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Mitigating Controls</a:t>
            </a:r>
          </a:p>
        </p:txBody>
      </p:sp>
      <p:sp>
        <p:nvSpPr>
          <p:cNvPr id="3" name="Rectangle 2">
            <a:extLst>
              <a:ext uri="{FF2B5EF4-FFF2-40B4-BE49-F238E27FC236}">
                <a16:creationId xmlns:a16="http://schemas.microsoft.com/office/drawing/2014/main" id="{EA53FBC4-CF26-E42C-BF6D-8D00DF4AB528}"/>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graphicFrame>
        <p:nvGraphicFramePr>
          <p:cNvPr id="4" name="Table 3">
            <a:extLst>
              <a:ext uri="{FF2B5EF4-FFF2-40B4-BE49-F238E27FC236}">
                <a16:creationId xmlns:a16="http://schemas.microsoft.com/office/drawing/2014/main" id="{E519F015-AE8F-6551-8E12-D6AD984542B1}"/>
              </a:ext>
            </a:extLst>
          </p:cNvPr>
          <p:cNvGraphicFramePr>
            <a:graphicFrameLocks noGrp="1"/>
          </p:cNvGraphicFramePr>
          <p:nvPr>
            <p:extLst>
              <p:ext uri="{D42A27DB-BD31-4B8C-83A1-F6EECF244321}">
                <p14:modId xmlns:p14="http://schemas.microsoft.com/office/powerpoint/2010/main" val="4186421636"/>
              </p:ext>
            </p:extLst>
          </p:nvPr>
        </p:nvGraphicFramePr>
        <p:xfrm>
          <a:off x="187857" y="935285"/>
          <a:ext cx="11816286" cy="4987430"/>
        </p:xfrm>
        <a:graphic>
          <a:graphicData uri="http://schemas.openxmlformats.org/drawingml/2006/table">
            <a:tbl>
              <a:tblPr firstRow="1" bandRow="1">
                <a:tableStyleId>{5C22544A-7EE6-4342-B048-85BDC9FD1C3A}</a:tableStyleId>
              </a:tblPr>
              <a:tblGrid>
                <a:gridCol w="838146">
                  <a:extLst>
                    <a:ext uri="{9D8B030D-6E8A-4147-A177-3AD203B41FA5}">
                      <a16:colId xmlns:a16="http://schemas.microsoft.com/office/drawing/2014/main" val="2942893934"/>
                    </a:ext>
                  </a:extLst>
                </a:gridCol>
                <a:gridCol w="2435562">
                  <a:extLst>
                    <a:ext uri="{9D8B030D-6E8A-4147-A177-3AD203B41FA5}">
                      <a16:colId xmlns:a16="http://schemas.microsoft.com/office/drawing/2014/main" val="3807674727"/>
                    </a:ext>
                  </a:extLst>
                </a:gridCol>
                <a:gridCol w="4068000">
                  <a:extLst>
                    <a:ext uri="{9D8B030D-6E8A-4147-A177-3AD203B41FA5}">
                      <a16:colId xmlns:a16="http://schemas.microsoft.com/office/drawing/2014/main" val="1297715775"/>
                    </a:ext>
                  </a:extLst>
                </a:gridCol>
                <a:gridCol w="1326274">
                  <a:extLst>
                    <a:ext uri="{9D8B030D-6E8A-4147-A177-3AD203B41FA5}">
                      <a16:colId xmlns:a16="http://schemas.microsoft.com/office/drawing/2014/main" val="2596598205"/>
                    </a:ext>
                  </a:extLst>
                </a:gridCol>
                <a:gridCol w="1407196">
                  <a:extLst>
                    <a:ext uri="{9D8B030D-6E8A-4147-A177-3AD203B41FA5}">
                      <a16:colId xmlns:a16="http://schemas.microsoft.com/office/drawing/2014/main" val="2623180008"/>
                    </a:ext>
                  </a:extLst>
                </a:gridCol>
                <a:gridCol w="1741108">
                  <a:extLst>
                    <a:ext uri="{9D8B030D-6E8A-4147-A177-3AD203B41FA5}">
                      <a16:colId xmlns:a16="http://schemas.microsoft.com/office/drawing/2014/main" val="2662662489"/>
                    </a:ext>
                  </a:extLst>
                </a:gridCol>
              </a:tblGrid>
              <a:tr h="402250">
                <a:tc>
                  <a:txBody>
                    <a:bodyPr/>
                    <a:lstStyle/>
                    <a:p>
                      <a:r>
                        <a:rPr lang="en-GB" sz="1000" b="1" dirty="0">
                          <a:latin typeface="Aptos"/>
                        </a:rPr>
                        <a:t>Threat Ref.</a:t>
                      </a:r>
                    </a:p>
                  </a:txBody>
                  <a:tcPr>
                    <a:solidFill>
                      <a:srgbClr val="0070C0"/>
                    </a:solidFill>
                  </a:tcPr>
                </a:tc>
                <a:tc>
                  <a:txBody>
                    <a:bodyPr/>
                    <a:lstStyle/>
                    <a:p>
                      <a:r>
                        <a:rPr lang="en-GB" sz="1000" b="1" dirty="0">
                          <a:latin typeface="Aptos"/>
                        </a:rPr>
                        <a:t>Threat Description</a:t>
                      </a:r>
                    </a:p>
                  </a:txBody>
                  <a:tcPr>
                    <a:solidFill>
                      <a:srgbClr val="0070C0"/>
                    </a:solidFill>
                  </a:tcPr>
                </a:tc>
                <a:tc>
                  <a:txBody>
                    <a:bodyPr/>
                    <a:lstStyle/>
                    <a:p>
                      <a:r>
                        <a:rPr lang="en-GB" sz="1000" b="1" dirty="0">
                          <a:latin typeface="Aptos"/>
                        </a:rPr>
                        <a:t>Control Design</a:t>
                      </a:r>
                    </a:p>
                  </a:txBody>
                  <a:tcPr>
                    <a:solidFill>
                      <a:srgbClr val="0070C0"/>
                    </a:solidFill>
                  </a:tcPr>
                </a:tc>
                <a:tc>
                  <a:txBody>
                    <a:bodyPr/>
                    <a:lstStyle/>
                    <a:p>
                      <a:r>
                        <a:rPr lang="en-GB" sz="1000" b="1" dirty="0">
                          <a:latin typeface="Aptos"/>
                        </a:rPr>
                        <a:t>Control Owner</a:t>
                      </a:r>
                    </a:p>
                  </a:txBody>
                  <a:tcPr>
                    <a:solidFill>
                      <a:srgbClr val="0070C0"/>
                    </a:solidFill>
                  </a:tcPr>
                </a:tc>
                <a:tc>
                  <a:txBody>
                    <a:bodyPr/>
                    <a:lstStyle/>
                    <a:p>
                      <a:pPr algn="ctr"/>
                      <a:r>
                        <a:rPr lang="en-GB" sz="1000" b="1" dirty="0">
                          <a:latin typeface="Aptos"/>
                        </a:rPr>
                        <a:t>Control Mitigation Effectiveness</a:t>
                      </a:r>
                    </a:p>
                  </a:txBody>
                  <a:tcPr>
                    <a:solidFill>
                      <a:srgbClr val="0070C0"/>
                    </a:solidFill>
                  </a:tcPr>
                </a:tc>
                <a:tc>
                  <a:txBody>
                    <a:bodyPr/>
                    <a:lstStyle/>
                    <a:p>
                      <a:pPr algn="ctr"/>
                      <a:r>
                        <a:rPr lang="en-GB" sz="1000" b="1" dirty="0">
                          <a:latin typeface="Aptos"/>
                        </a:rPr>
                        <a:t>Threat Mitigation</a:t>
                      </a:r>
                    </a:p>
                  </a:txBody>
                  <a:tcPr>
                    <a:solidFill>
                      <a:srgbClr val="0070C0"/>
                    </a:solidFill>
                  </a:tcPr>
                </a:tc>
                <a:extLst>
                  <a:ext uri="{0D108BD9-81ED-4DB2-BD59-A6C34878D82A}">
                    <a16:rowId xmlns:a16="http://schemas.microsoft.com/office/drawing/2014/main" val="2593388699"/>
                  </a:ext>
                </a:extLst>
              </a:tr>
              <a:tr h="1087482">
                <a:tc>
                  <a:txBody>
                    <a:bodyPr/>
                    <a:lstStyle/>
                    <a:p>
                      <a:r>
                        <a:rPr lang="en-GB" sz="1100" dirty="0"/>
                        <a:t>T01</a:t>
                      </a:r>
                    </a:p>
                  </a:txBody>
                  <a:tcPr/>
                </a:tc>
                <a:tc>
                  <a:txBody>
                    <a:bodyPr/>
                    <a:lstStyle/>
                    <a:p>
                      <a:pPr lvl="0">
                        <a:buNone/>
                      </a:pPr>
                      <a:r>
                        <a:rPr lang="en-GB" sz="1100" b="0" i="0" u="none" strike="noStrike" noProof="0" dirty="0">
                          <a:solidFill>
                            <a:srgbClr val="000000"/>
                          </a:solidFill>
                          <a:latin typeface="Aptos"/>
                        </a:rPr>
                        <a:t>A malicious actor intercepts sensitive customer data when sent over the internet.</a:t>
                      </a:r>
                      <a:endParaRPr lang="en-US" dirty="0"/>
                    </a:p>
                  </a:txBody>
                  <a:tcPr/>
                </a:tc>
                <a:tc>
                  <a:txBody>
                    <a:bodyPr/>
                    <a:lstStyle/>
                    <a:p>
                      <a:pPr lvl="0">
                        <a:buNone/>
                      </a:pPr>
                      <a:r>
                        <a:rPr lang="en-US" sz="1100" b="0" i="0" u="none" strike="noStrike" kern="1200" dirty="0">
                          <a:solidFill>
                            <a:schemeClr val="tx1"/>
                          </a:solidFill>
                          <a:latin typeface="Aptos"/>
                          <a:ea typeface="+mn-ea"/>
                          <a:cs typeface="+mn-cs"/>
                        </a:rPr>
                        <a:t>The Cloud Services team have configured the MHR SFTP server to only accept connections that are encrypted using SSH, to prevent this being intercepted and read.</a:t>
                      </a:r>
                    </a:p>
                  </a:txBody>
                  <a:tcPr/>
                </a:tc>
                <a:tc>
                  <a:txBody>
                    <a:bodyPr/>
                    <a:lstStyle/>
                    <a:p>
                      <a:r>
                        <a:rPr lang="en-GB" sz="1100" dirty="0"/>
                        <a:t>Cloud Services</a:t>
                      </a:r>
                    </a:p>
                  </a:txBody>
                  <a:tcPr/>
                </a:tc>
                <a:tc>
                  <a:txBody>
                    <a:bodyPr/>
                    <a:lstStyle/>
                    <a:p>
                      <a:pPr algn="ctr"/>
                      <a:r>
                        <a:rPr lang="en-GB" sz="1100" b="1" dirty="0">
                          <a:solidFill>
                            <a:srgbClr val="00B050"/>
                          </a:solidFill>
                        </a:rPr>
                        <a:t>Effective</a:t>
                      </a:r>
                    </a:p>
                  </a:txBody>
                  <a:tcPr/>
                </a:tc>
                <a:tc>
                  <a:txBody>
                    <a:bodyPr/>
                    <a:lstStyle/>
                    <a:p>
                      <a:pPr marL="0" lvl="0" indent="0" algn="ctr">
                        <a:lnSpc>
                          <a:spcPct val="100000"/>
                        </a:lnSpc>
                        <a:buNone/>
                      </a:pPr>
                      <a:r>
                        <a:rPr lang="en-GB" sz="1100" b="0" i="0" u="none" strike="noStrike" baseline="0" noProof="0" dirty="0">
                          <a:solidFill>
                            <a:schemeClr val="bg1"/>
                          </a:solidFill>
                          <a:latin typeface="Aptos"/>
                        </a:rPr>
                        <a:t>Sufficient Mitigation</a:t>
                      </a:r>
                    </a:p>
                    <a:p>
                      <a:pPr marL="0" lvl="0" indent="0" algn="ctr">
                        <a:lnSpc>
                          <a:spcPct val="100000"/>
                        </a:lnSpc>
                        <a:buNone/>
                      </a:pPr>
                      <a:endParaRPr lang="en-GB" sz="1100" b="0" i="0" u="none" strike="noStrike" baseline="0" noProof="0">
                        <a:solidFill>
                          <a:srgbClr val="000000"/>
                        </a:solidFill>
                        <a:latin typeface="Aptos"/>
                      </a:endParaRPr>
                    </a:p>
                    <a:p>
                      <a:pPr marL="0" lvl="0" indent="0" algn="ctr">
                        <a:lnSpc>
                          <a:spcPct val="100000"/>
                        </a:lnSpc>
                        <a:buNone/>
                      </a:pPr>
                      <a:endParaRPr lang="en-GB" sz="1100" b="0" i="0" u="none" strike="noStrike" baseline="0" noProof="0">
                        <a:solidFill>
                          <a:srgbClr val="000000"/>
                        </a:solidFill>
                        <a:latin typeface="Aptos"/>
                      </a:endParaRPr>
                    </a:p>
                    <a:p>
                      <a:pPr marL="0" lvl="0" indent="0" algn="ctr">
                        <a:lnSpc>
                          <a:spcPct val="100000"/>
                        </a:lnSpc>
                        <a:buNone/>
                      </a:pPr>
                      <a:endParaRPr lang="en-GB" sz="1100" b="0" i="0" u="none" strike="noStrike" baseline="0" noProof="0">
                        <a:solidFill>
                          <a:srgbClr val="000000"/>
                        </a:solidFill>
                        <a:latin typeface="Aptos"/>
                      </a:endParaRPr>
                    </a:p>
                    <a:p>
                      <a:pPr marL="0" lvl="0" indent="0" algn="ctr">
                        <a:lnSpc>
                          <a:spcPct val="100000"/>
                        </a:lnSpc>
                        <a:buNone/>
                      </a:pPr>
                      <a:endParaRPr lang="en-GB" sz="1100" b="0" i="0" u="none" strike="noStrike" baseline="0" noProof="0">
                        <a:solidFill>
                          <a:srgbClr val="000000"/>
                        </a:solidFill>
                        <a:latin typeface="Aptos"/>
                      </a:endParaRPr>
                    </a:p>
                    <a:p>
                      <a:pPr lvl="0" algn="ctr">
                        <a:buNone/>
                      </a:pPr>
                      <a:endParaRPr lang="en-GB" sz="1100"/>
                    </a:p>
                  </a:txBody>
                  <a:tcPr>
                    <a:solidFill>
                      <a:srgbClr val="92D050"/>
                    </a:solidFill>
                  </a:tcPr>
                </a:tc>
                <a:extLst>
                  <a:ext uri="{0D108BD9-81ED-4DB2-BD59-A6C34878D82A}">
                    <a16:rowId xmlns:a16="http://schemas.microsoft.com/office/drawing/2014/main" val="3061978959"/>
                  </a:ext>
                </a:extLst>
              </a:tr>
              <a:tr h="755444">
                <a:tc>
                  <a:txBody>
                    <a:bodyPr/>
                    <a:lstStyle/>
                    <a:p>
                      <a:pPr lvl="0">
                        <a:buNone/>
                      </a:pPr>
                      <a:r>
                        <a:rPr lang="en-GB" sz="1100" dirty="0"/>
                        <a:t>T02</a:t>
                      </a:r>
                    </a:p>
                  </a:txBody>
                  <a:tcPr/>
                </a:tc>
                <a:tc>
                  <a:txBody>
                    <a:bodyPr/>
                    <a:lstStyle/>
                    <a:p>
                      <a:pPr lvl="0">
                        <a:buNone/>
                      </a:pPr>
                      <a:r>
                        <a:rPr lang="en-GB" sz="1100" b="0" i="0" u="none" strike="noStrike" noProof="0" dirty="0">
                          <a:solidFill>
                            <a:srgbClr val="000000"/>
                          </a:solidFill>
                          <a:latin typeface="Aptos"/>
                        </a:rPr>
                        <a:t>A malicious actor that has compromised the network is able to find SFTP credentials to escalate privileges and move laterally.</a:t>
                      </a:r>
                      <a:endParaRPr lang="en-GB" sz="1100" dirty="0"/>
                    </a:p>
                  </a:txBody>
                  <a:tcPr/>
                </a:tc>
                <a:tc>
                  <a:txBody>
                    <a:bodyPr/>
                    <a:lstStyle/>
                    <a:p>
                      <a:pPr lvl="0">
                        <a:buNone/>
                      </a:pPr>
                      <a:r>
                        <a:rPr lang="en-GB" sz="1100" b="0" i="0" u="none" strike="noStrike" noProof="0" dirty="0">
                          <a:solidFill>
                            <a:schemeClr val="tx1"/>
                          </a:solidFill>
                          <a:latin typeface="Aptos"/>
                        </a:rPr>
                        <a:t>The Cloud Services team store the MHR SFTP credentials within the SAP Data Services repository database. These are encrypted and only accessible to SAP DS admins.</a:t>
                      </a:r>
                      <a:endParaRPr lang="en-US"/>
                    </a:p>
                  </a:txBody>
                  <a:tcPr/>
                </a:tc>
                <a:tc>
                  <a:txBody>
                    <a:bodyPr/>
                    <a:lstStyle/>
                    <a:p>
                      <a:pPr lvl="0">
                        <a:buNone/>
                      </a:pPr>
                      <a:r>
                        <a:rPr lang="en-GB" sz="1100" b="0" i="0" u="none" strike="noStrike" noProof="0" dirty="0">
                          <a:solidFill>
                            <a:srgbClr val="000000"/>
                          </a:solidFill>
                          <a:latin typeface="Aptos"/>
                        </a:rPr>
                        <a:t>Cloud Services</a:t>
                      </a:r>
                    </a:p>
                  </a:txBody>
                  <a:tcPr/>
                </a:tc>
                <a:tc>
                  <a:txBody>
                    <a:bodyPr/>
                    <a:lstStyle/>
                    <a:p>
                      <a:pPr lvl="0" algn="ctr">
                        <a:buNone/>
                      </a:pPr>
                      <a:r>
                        <a:rPr lang="en-GB" sz="1100" b="1" dirty="0">
                          <a:solidFill>
                            <a:srgbClr val="00B050"/>
                          </a:solidFill>
                        </a:rPr>
                        <a:t>Effective</a:t>
                      </a:r>
                    </a:p>
                  </a:txBody>
                  <a:tcPr/>
                </a:tc>
                <a:tc>
                  <a:txBody>
                    <a:bodyPr/>
                    <a:lstStyle/>
                    <a:p>
                      <a:pPr lvl="0" algn="ctr">
                        <a:buNone/>
                      </a:pPr>
                      <a:r>
                        <a:rPr lang="en-GB" sz="1100" b="0" i="0" u="none" strike="noStrike" noProof="0" dirty="0">
                          <a:solidFill>
                            <a:schemeClr val="bg1"/>
                          </a:solidFill>
                          <a:latin typeface="Aptos"/>
                        </a:rPr>
                        <a:t>Sufficient Mitigation</a:t>
                      </a:r>
                    </a:p>
                  </a:txBody>
                  <a:tcPr>
                    <a:solidFill>
                      <a:srgbClr val="92D050"/>
                    </a:solidFill>
                  </a:tcPr>
                </a:tc>
                <a:extLst>
                  <a:ext uri="{0D108BD9-81ED-4DB2-BD59-A6C34878D82A}">
                    <a16:rowId xmlns:a16="http://schemas.microsoft.com/office/drawing/2014/main" val="2432286437"/>
                  </a:ext>
                </a:extLst>
              </a:tr>
              <a:tr h="922231">
                <a:tc>
                  <a:txBody>
                    <a:bodyPr/>
                    <a:lstStyle/>
                    <a:p>
                      <a:pPr lvl="0">
                        <a:buNone/>
                      </a:pPr>
                      <a:r>
                        <a:rPr lang="en-GB" sz="1100" dirty="0"/>
                        <a:t>T03</a:t>
                      </a:r>
                    </a:p>
                  </a:txBody>
                  <a:tcPr/>
                </a:tc>
                <a:tc>
                  <a:txBody>
                    <a:bodyPr/>
                    <a:lstStyle/>
                    <a:p>
                      <a:pPr lvl="0">
                        <a:buNone/>
                      </a:pPr>
                      <a:r>
                        <a:rPr lang="en-GB" sz="1100" b="0" i="0" u="none" strike="noStrike" noProof="0" dirty="0">
                          <a:solidFill>
                            <a:srgbClr val="333333"/>
                          </a:solidFill>
                          <a:latin typeface="Aptos"/>
                        </a:rPr>
                        <a:t>A malicious actor that has compromised the Logic App is able to find SFTP Credentials </a:t>
                      </a:r>
                      <a:r>
                        <a:rPr lang="en-GB" sz="1100" b="0" i="0" u="none" strike="noStrike" noProof="0" dirty="0">
                          <a:solidFill>
                            <a:srgbClr val="000000"/>
                          </a:solidFill>
                          <a:latin typeface="+mn-lt"/>
                        </a:rPr>
                        <a:t>to escalate privileges and move laterally.</a:t>
                      </a:r>
                      <a:endParaRPr lang="en-GB" sz="1100" b="0" i="0" u="none" strike="noStrike" noProof="0" dirty="0">
                        <a:solidFill>
                          <a:srgbClr val="333333"/>
                        </a:solidFill>
                        <a:latin typeface="Aptos"/>
                      </a:endParaRPr>
                    </a:p>
                    <a:p>
                      <a:pPr lvl="0">
                        <a:buNone/>
                      </a:pPr>
                      <a:endParaRPr lang="en-GB" sz="1100" b="0" i="0" u="none" strike="noStrike" noProof="0" dirty="0">
                        <a:solidFill>
                          <a:srgbClr val="333333"/>
                        </a:solidFill>
                        <a:latin typeface="Aptos"/>
                      </a:endParaRPr>
                    </a:p>
                    <a:p>
                      <a:pPr lvl="0">
                        <a:buNone/>
                      </a:pPr>
                      <a:endParaRPr lang="en-GB" sz="1100" b="0" i="0" u="none" strike="noStrike" noProof="0" dirty="0">
                        <a:solidFill>
                          <a:srgbClr val="333333"/>
                        </a:solidFill>
                        <a:latin typeface="Aptos"/>
                      </a:endParaRPr>
                    </a:p>
                  </a:txBody>
                  <a:tcPr/>
                </a:tc>
                <a:tc>
                  <a:txBody>
                    <a:bodyPr/>
                    <a:lstStyle/>
                    <a:p>
                      <a:pPr lvl="0">
                        <a:buNone/>
                      </a:pPr>
                      <a:r>
                        <a:rPr lang="en-GB" sz="1100" b="0" i="0" u="none" strike="noStrike" noProof="0" dirty="0">
                          <a:solidFill>
                            <a:schemeClr val="tx1"/>
                          </a:solidFill>
                          <a:latin typeface="Aptos"/>
                        </a:rPr>
                        <a:t>The Professional Services team store the MHR and customer SFTP credentials in a customer-specific Azure Key Vault. These are encrypted and only accessible to X within professional services.</a:t>
                      </a:r>
                      <a:endParaRPr lang="en-US" sz="1100">
                        <a:solidFill>
                          <a:schemeClr val="tx1"/>
                        </a:solidFill>
                        <a:latin typeface="Aptos"/>
                      </a:endParaRPr>
                    </a:p>
                  </a:txBody>
                  <a:tcPr/>
                </a:tc>
                <a:tc>
                  <a:txBody>
                    <a:bodyPr/>
                    <a:lstStyle/>
                    <a:p>
                      <a:pPr lvl="0">
                        <a:buNone/>
                      </a:pPr>
                      <a:r>
                        <a:rPr lang="en-GB" sz="1100" b="0" i="0" u="none" strike="noStrike" noProof="0">
                          <a:solidFill>
                            <a:srgbClr val="000000"/>
                          </a:solidFill>
                          <a:latin typeface="Aptos"/>
                        </a:rPr>
                        <a:t>Professional Services</a:t>
                      </a:r>
                      <a:endParaRPr lang="en-GB" sz="1100" b="0" i="0" u="none" strike="noStrike" noProof="0" dirty="0">
                        <a:solidFill>
                          <a:srgbClr val="000000"/>
                        </a:solidFill>
                        <a:latin typeface="Aptos"/>
                      </a:endParaRPr>
                    </a:p>
                  </a:txBody>
                  <a:tcPr/>
                </a:tc>
                <a:tc>
                  <a:txBody>
                    <a:bodyPr/>
                    <a:lstStyle/>
                    <a:p>
                      <a:pPr lvl="0" algn="ctr">
                        <a:buNone/>
                      </a:pPr>
                      <a:r>
                        <a:rPr lang="en-GB" sz="1100" b="1" dirty="0">
                          <a:solidFill>
                            <a:srgbClr val="00B050"/>
                          </a:solidFill>
                        </a:rPr>
                        <a:t>Effective</a:t>
                      </a:r>
                    </a:p>
                  </a:txBody>
                  <a:tcPr/>
                </a:tc>
                <a:tc>
                  <a:txBody>
                    <a:bodyPr/>
                    <a:lstStyle/>
                    <a:p>
                      <a:pPr lvl="0" algn="ctr">
                        <a:buNone/>
                      </a:pPr>
                      <a:r>
                        <a:rPr lang="en-GB" sz="1100" b="0" i="0" u="none" strike="noStrike" noProof="0" dirty="0">
                          <a:solidFill>
                            <a:schemeClr val="bg1"/>
                          </a:solidFill>
                          <a:latin typeface="Aptos"/>
                        </a:rPr>
                        <a:t>Sufficient Mitigation</a:t>
                      </a:r>
                    </a:p>
                  </a:txBody>
                  <a:tcPr>
                    <a:solidFill>
                      <a:srgbClr val="92D050"/>
                    </a:solidFill>
                  </a:tcPr>
                </a:tc>
                <a:extLst>
                  <a:ext uri="{0D108BD9-81ED-4DB2-BD59-A6C34878D82A}">
                    <a16:rowId xmlns:a16="http://schemas.microsoft.com/office/drawing/2014/main" val="459790955"/>
                  </a:ext>
                </a:extLst>
              </a:tr>
              <a:tr h="814310">
                <a:tc>
                  <a:txBody>
                    <a:bodyPr/>
                    <a:lstStyle/>
                    <a:p>
                      <a:pPr lvl="0">
                        <a:buNone/>
                      </a:pPr>
                      <a:r>
                        <a:rPr lang="en-GB" sz="1100" dirty="0"/>
                        <a:t>T04</a:t>
                      </a:r>
                      <a:endParaRPr lang="en-US" dirty="0"/>
                    </a:p>
                  </a:txBody>
                  <a:tcPr/>
                </a:tc>
                <a:tc>
                  <a:txBody>
                    <a:bodyPr/>
                    <a:lstStyle/>
                    <a:p>
                      <a:pPr lvl="0">
                        <a:buNone/>
                      </a:pPr>
                      <a:r>
                        <a:rPr lang="en-GB" sz="1100" b="0" i="0" u="none" strike="noStrike" noProof="0" dirty="0">
                          <a:solidFill>
                            <a:srgbClr val="000000"/>
                          </a:solidFill>
                          <a:latin typeface="Aptos"/>
                        </a:rPr>
                        <a:t>A malicious actor intercepts sensitive customer data when sent over the internet between the MHR data centre and MHR Azure environment.</a:t>
                      </a:r>
                      <a:endParaRPr lang="en-GB" sz="1100" b="0" i="0" u="none" strike="noStrike" noProof="0" dirty="0">
                        <a:solidFill>
                          <a:srgbClr val="333333"/>
                        </a:solidFill>
                        <a:latin typeface="Aptos"/>
                      </a:endParaRPr>
                    </a:p>
                  </a:txBody>
                  <a:tcPr/>
                </a:tc>
                <a:tc>
                  <a:txBody>
                    <a:bodyPr/>
                    <a:lstStyle/>
                    <a:p>
                      <a:pPr lvl="0">
                        <a:buNone/>
                      </a:pPr>
                      <a:r>
                        <a:rPr lang="en-GB" sz="1100" b="0" i="0" u="none" strike="noStrike" noProof="0" dirty="0">
                          <a:solidFill>
                            <a:schemeClr val="tx1"/>
                          </a:solidFill>
                          <a:latin typeface="Aptos"/>
                        </a:rPr>
                        <a:t>The Cloud Services team have configured an IPSec VPN that encrypts data sent over the internet between the MHR data centre and MHR Azure environment.</a:t>
                      </a:r>
                    </a:p>
                  </a:txBody>
                  <a:tcPr/>
                </a:tc>
                <a:tc>
                  <a:txBody>
                    <a:bodyPr/>
                    <a:lstStyle/>
                    <a:p>
                      <a:pPr lvl="0">
                        <a:buNone/>
                      </a:pPr>
                      <a:r>
                        <a:rPr lang="en-GB" sz="1100" b="0" i="0" u="none" strike="noStrike" noProof="0" dirty="0">
                          <a:solidFill>
                            <a:srgbClr val="000000"/>
                          </a:solidFill>
                          <a:latin typeface="Aptos"/>
                        </a:rPr>
                        <a:t>Cloud Services</a:t>
                      </a:r>
                    </a:p>
                  </a:txBody>
                  <a:tcPr/>
                </a:tc>
                <a:tc>
                  <a:txBody>
                    <a:bodyPr/>
                    <a:lstStyle/>
                    <a:p>
                      <a:pPr lvl="0" algn="ctr">
                        <a:buNone/>
                      </a:pPr>
                      <a:r>
                        <a:rPr lang="en-GB" sz="1100" b="1" i="0" u="none" strike="noStrike" noProof="0" dirty="0">
                          <a:solidFill>
                            <a:srgbClr val="00B050"/>
                          </a:solidFill>
                          <a:latin typeface="Aptos"/>
                        </a:rPr>
                        <a:t>Effective</a:t>
                      </a:r>
                      <a:endParaRPr lang="en-US" b="1" dirty="0">
                        <a:solidFill>
                          <a:srgbClr val="00B050"/>
                        </a:solidFill>
                      </a:endParaRPr>
                    </a:p>
                  </a:txBody>
                  <a:tcPr/>
                </a:tc>
                <a:tc>
                  <a:txBody>
                    <a:bodyPr/>
                    <a:lstStyle/>
                    <a:p>
                      <a:pPr lvl="0" algn="ctr">
                        <a:buNone/>
                      </a:pPr>
                      <a:r>
                        <a:rPr lang="en-GB" sz="1100" b="0" i="0" u="none" strike="noStrike" noProof="0" dirty="0">
                          <a:solidFill>
                            <a:schemeClr val="bg1"/>
                          </a:solidFill>
                          <a:latin typeface="Aptos"/>
                        </a:rPr>
                        <a:t>Sufficient Mitigation</a:t>
                      </a:r>
                      <a:endParaRPr lang="en-US" dirty="0">
                        <a:solidFill>
                          <a:schemeClr val="bg1"/>
                        </a:solidFill>
                      </a:endParaRPr>
                    </a:p>
                  </a:txBody>
                  <a:tcPr>
                    <a:solidFill>
                      <a:srgbClr val="92D050"/>
                    </a:solidFill>
                  </a:tcPr>
                </a:tc>
                <a:extLst>
                  <a:ext uri="{0D108BD9-81ED-4DB2-BD59-A6C34878D82A}">
                    <a16:rowId xmlns:a16="http://schemas.microsoft.com/office/drawing/2014/main" val="2883167488"/>
                  </a:ext>
                </a:extLst>
              </a:tr>
              <a:tr h="814310">
                <a:tc>
                  <a:txBody>
                    <a:bodyPr/>
                    <a:lstStyle/>
                    <a:p>
                      <a:pPr lvl="0">
                        <a:buNone/>
                      </a:pPr>
                      <a:r>
                        <a:rPr lang="en-GB" sz="1100" dirty="0"/>
                        <a:t>T05</a:t>
                      </a:r>
                      <a:endParaRPr lang="en-US" dirty="0"/>
                    </a:p>
                  </a:txBody>
                  <a:tcPr/>
                </a:tc>
                <a:tc>
                  <a:txBody>
                    <a:bodyPr/>
                    <a:lstStyle/>
                    <a:p>
                      <a:pPr lvl="0">
                        <a:buNone/>
                      </a:pPr>
                      <a:r>
                        <a:rPr lang="en-GB" sz="1100" b="0" i="0" u="none" strike="noStrike" noProof="0" dirty="0">
                          <a:solidFill>
                            <a:srgbClr val="000000"/>
                          </a:solidFill>
                          <a:latin typeface="Aptos"/>
                        </a:rPr>
                        <a:t>A malicious actor intercepts sensitive customer data when sent over the internet.</a:t>
                      </a:r>
                      <a:endParaRPr lang="en-GB" sz="1100" b="0" i="0" u="none" strike="noStrike" noProof="0" dirty="0">
                        <a:solidFill>
                          <a:srgbClr val="333333"/>
                        </a:solidFill>
                        <a:latin typeface="Aptos"/>
                      </a:endParaRPr>
                    </a:p>
                  </a:txBody>
                  <a:tcPr/>
                </a:tc>
                <a:tc>
                  <a:txBody>
                    <a:bodyPr/>
                    <a:lstStyle/>
                    <a:p>
                      <a:pPr lvl="0">
                        <a:buNone/>
                      </a:pPr>
                      <a:r>
                        <a:rPr lang="en-GB" sz="1100" b="0" i="0" u="none" strike="noStrike" noProof="0" dirty="0">
                          <a:solidFill>
                            <a:schemeClr val="tx1"/>
                          </a:solidFill>
                          <a:latin typeface="+mn-lt"/>
                        </a:rPr>
                        <a:t>The Professional Services team configure SAP Data Services to send sent data to the customer’s SFTP server via SSH, which is encrypted to prevent it being read if intercepted.</a:t>
                      </a:r>
                    </a:p>
                  </a:txBody>
                  <a:tcPr/>
                </a:tc>
                <a:tc>
                  <a:txBody>
                    <a:bodyPr/>
                    <a:lstStyle/>
                    <a:p>
                      <a:pPr lvl="0">
                        <a:buNone/>
                      </a:pPr>
                      <a:r>
                        <a:rPr lang="en-GB" sz="1100" b="0" i="0" u="none" strike="noStrike" noProof="0" dirty="0">
                          <a:solidFill>
                            <a:srgbClr val="000000"/>
                          </a:solidFill>
                          <a:latin typeface="Aptos"/>
                        </a:rPr>
                        <a:t>Professional </a:t>
                      </a:r>
                      <a:r>
                        <a:rPr lang="en-GB" sz="1100" b="0" i="0" u="none" strike="noStrike" noProof="0">
                          <a:solidFill>
                            <a:srgbClr val="000000"/>
                          </a:solidFill>
                          <a:latin typeface="Aptos"/>
                        </a:rPr>
                        <a:t>Services</a:t>
                      </a:r>
                      <a:endParaRPr lang="en-GB" sz="1100" b="0" i="0" u="none" strike="noStrike" noProof="0" dirty="0">
                        <a:solidFill>
                          <a:srgbClr val="000000"/>
                        </a:solidFill>
                        <a:latin typeface="Aptos"/>
                      </a:endParaRPr>
                    </a:p>
                  </a:txBody>
                  <a:tcPr/>
                </a:tc>
                <a:tc>
                  <a:txBody>
                    <a:bodyPr/>
                    <a:lstStyle/>
                    <a:p>
                      <a:pPr lvl="0" algn="ctr">
                        <a:buNone/>
                      </a:pPr>
                      <a:r>
                        <a:rPr lang="en-GB" sz="1100" b="1" i="0" u="none" strike="noStrike" noProof="0" dirty="0">
                          <a:solidFill>
                            <a:srgbClr val="00B050"/>
                          </a:solidFill>
                          <a:latin typeface="Aptos"/>
                        </a:rPr>
                        <a:t>Effective</a:t>
                      </a:r>
                      <a:endParaRPr lang="en-US" b="1" dirty="0">
                        <a:solidFill>
                          <a:srgbClr val="00B050"/>
                        </a:solidFill>
                      </a:endParaRPr>
                    </a:p>
                  </a:txBody>
                  <a:tcPr/>
                </a:tc>
                <a:tc>
                  <a:txBody>
                    <a:bodyPr/>
                    <a:lstStyle/>
                    <a:p>
                      <a:pPr lvl="0" algn="ctr">
                        <a:buNone/>
                      </a:pPr>
                      <a:r>
                        <a:rPr lang="en-GB" sz="1100" b="0" i="0" u="none" strike="noStrike" noProof="0" dirty="0">
                          <a:solidFill>
                            <a:schemeClr val="bg1"/>
                          </a:solidFill>
                          <a:latin typeface="Aptos"/>
                        </a:rPr>
                        <a:t>Sufficient Mitigation</a:t>
                      </a:r>
                      <a:endParaRPr lang="en-US" dirty="0">
                        <a:solidFill>
                          <a:schemeClr val="bg1"/>
                        </a:solidFill>
                      </a:endParaRPr>
                    </a:p>
                  </a:txBody>
                  <a:tcPr>
                    <a:solidFill>
                      <a:srgbClr val="92D050"/>
                    </a:solidFill>
                  </a:tcPr>
                </a:tc>
                <a:extLst>
                  <a:ext uri="{0D108BD9-81ED-4DB2-BD59-A6C34878D82A}">
                    <a16:rowId xmlns:a16="http://schemas.microsoft.com/office/drawing/2014/main" val="1330655537"/>
                  </a:ext>
                </a:extLst>
              </a:tr>
            </a:tbl>
          </a:graphicData>
        </a:graphic>
      </p:graphicFrame>
    </p:spTree>
    <p:extLst>
      <p:ext uri="{BB962C8B-B14F-4D97-AF65-F5344CB8AC3E}">
        <p14:creationId xmlns:p14="http://schemas.microsoft.com/office/powerpoint/2010/main" val="350693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3A5E4-9D8B-F0C8-6FFD-E50B4905A20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8638CDC-6A7E-F4E6-C508-475349C97ED3}"/>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dirty="0"/>
              <a:t>Mitigating Controls (cont.)</a:t>
            </a:r>
          </a:p>
        </p:txBody>
      </p:sp>
      <p:sp>
        <p:nvSpPr>
          <p:cNvPr id="3" name="Rectangle 2">
            <a:extLst>
              <a:ext uri="{FF2B5EF4-FFF2-40B4-BE49-F238E27FC236}">
                <a16:creationId xmlns:a16="http://schemas.microsoft.com/office/drawing/2014/main" id="{B825A010-FB1C-D0BD-83DC-D0C7B362F4F0}"/>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graphicFrame>
        <p:nvGraphicFramePr>
          <p:cNvPr id="4" name="Table 3">
            <a:extLst>
              <a:ext uri="{FF2B5EF4-FFF2-40B4-BE49-F238E27FC236}">
                <a16:creationId xmlns:a16="http://schemas.microsoft.com/office/drawing/2014/main" id="{5D18C63F-C0FC-9343-1D52-104694E2B229}"/>
              </a:ext>
            </a:extLst>
          </p:cNvPr>
          <p:cNvGraphicFramePr>
            <a:graphicFrameLocks noGrp="1"/>
          </p:cNvGraphicFramePr>
          <p:nvPr>
            <p:extLst>
              <p:ext uri="{D42A27DB-BD31-4B8C-83A1-F6EECF244321}">
                <p14:modId xmlns:p14="http://schemas.microsoft.com/office/powerpoint/2010/main" val="2752678201"/>
              </p:ext>
            </p:extLst>
          </p:nvPr>
        </p:nvGraphicFramePr>
        <p:xfrm>
          <a:off x="168615" y="963268"/>
          <a:ext cx="11854770" cy="2030870"/>
        </p:xfrm>
        <a:graphic>
          <a:graphicData uri="http://schemas.openxmlformats.org/drawingml/2006/table">
            <a:tbl>
              <a:tblPr firstRow="1" bandRow="1">
                <a:tableStyleId>{5C22544A-7EE6-4342-B048-85BDC9FD1C3A}</a:tableStyleId>
              </a:tblPr>
              <a:tblGrid>
                <a:gridCol w="838146">
                  <a:extLst>
                    <a:ext uri="{9D8B030D-6E8A-4147-A177-3AD203B41FA5}">
                      <a16:colId xmlns:a16="http://schemas.microsoft.com/office/drawing/2014/main" val="2942893934"/>
                    </a:ext>
                  </a:extLst>
                </a:gridCol>
                <a:gridCol w="2435562">
                  <a:extLst>
                    <a:ext uri="{9D8B030D-6E8A-4147-A177-3AD203B41FA5}">
                      <a16:colId xmlns:a16="http://schemas.microsoft.com/office/drawing/2014/main" val="3807674727"/>
                    </a:ext>
                  </a:extLst>
                </a:gridCol>
                <a:gridCol w="3924000">
                  <a:extLst>
                    <a:ext uri="{9D8B030D-6E8A-4147-A177-3AD203B41FA5}">
                      <a16:colId xmlns:a16="http://schemas.microsoft.com/office/drawing/2014/main" val="1297715775"/>
                    </a:ext>
                  </a:extLst>
                </a:gridCol>
                <a:gridCol w="1508758">
                  <a:extLst>
                    <a:ext uri="{9D8B030D-6E8A-4147-A177-3AD203B41FA5}">
                      <a16:colId xmlns:a16="http://schemas.microsoft.com/office/drawing/2014/main" val="2596598205"/>
                    </a:ext>
                  </a:extLst>
                </a:gridCol>
                <a:gridCol w="1407196">
                  <a:extLst>
                    <a:ext uri="{9D8B030D-6E8A-4147-A177-3AD203B41FA5}">
                      <a16:colId xmlns:a16="http://schemas.microsoft.com/office/drawing/2014/main" val="2623180008"/>
                    </a:ext>
                  </a:extLst>
                </a:gridCol>
                <a:gridCol w="1741108">
                  <a:extLst>
                    <a:ext uri="{9D8B030D-6E8A-4147-A177-3AD203B41FA5}">
                      <a16:colId xmlns:a16="http://schemas.microsoft.com/office/drawing/2014/main" val="2662662489"/>
                    </a:ext>
                  </a:extLst>
                </a:gridCol>
              </a:tblGrid>
              <a:tr h="402250">
                <a:tc>
                  <a:txBody>
                    <a:bodyPr/>
                    <a:lstStyle/>
                    <a:p>
                      <a:r>
                        <a:rPr lang="en-GB" sz="1000" b="1">
                          <a:latin typeface="Aptos"/>
                        </a:rPr>
                        <a:t>Threat Ref.</a:t>
                      </a:r>
                    </a:p>
                  </a:txBody>
                  <a:tcPr>
                    <a:solidFill>
                      <a:srgbClr val="0070C0"/>
                    </a:solidFill>
                  </a:tcPr>
                </a:tc>
                <a:tc>
                  <a:txBody>
                    <a:bodyPr/>
                    <a:lstStyle/>
                    <a:p>
                      <a:r>
                        <a:rPr lang="en-GB" sz="1000" b="1">
                          <a:latin typeface="Aptos"/>
                        </a:rPr>
                        <a:t>Threat Description</a:t>
                      </a:r>
                    </a:p>
                  </a:txBody>
                  <a:tcPr>
                    <a:solidFill>
                      <a:srgbClr val="0070C0"/>
                    </a:solidFill>
                  </a:tcPr>
                </a:tc>
                <a:tc>
                  <a:txBody>
                    <a:bodyPr/>
                    <a:lstStyle/>
                    <a:p>
                      <a:r>
                        <a:rPr lang="en-GB" sz="1000" b="1">
                          <a:latin typeface="Aptos"/>
                        </a:rPr>
                        <a:t>Control Design</a:t>
                      </a:r>
                    </a:p>
                  </a:txBody>
                  <a:tcPr>
                    <a:solidFill>
                      <a:srgbClr val="0070C0"/>
                    </a:solidFill>
                  </a:tcPr>
                </a:tc>
                <a:tc>
                  <a:txBody>
                    <a:bodyPr/>
                    <a:lstStyle/>
                    <a:p>
                      <a:r>
                        <a:rPr lang="en-GB" sz="1000" b="1">
                          <a:latin typeface="Aptos"/>
                        </a:rPr>
                        <a:t>Control Owner</a:t>
                      </a:r>
                    </a:p>
                  </a:txBody>
                  <a:tcPr>
                    <a:solidFill>
                      <a:srgbClr val="0070C0"/>
                    </a:solidFill>
                  </a:tcPr>
                </a:tc>
                <a:tc>
                  <a:txBody>
                    <a:bodyPr/>
                    <a:lstStyle/>
                    <a:p>
                      <a:r>
                        <a:rPr lang="en-GB" sz="1000" b="1">
                          <a:latin typeface="Aptos"/>
                        </a:rPr>
                        <a:t>Control Mitigation Effectiveness</a:t>
                      </a:r>
                    </a:p>
                  </a:txBody>
                  <a:tcPr>
                    <a:solidFill>
                      <a:srgbClr val="0070C0"/>
                    </a:solidFill>
                  </a:tcPr>
                </a:tc>
                <a:tc>
                  <a:txBody>
                    <a:bodyPr/>
                    <a:lstStyle/>
                    <a:p>
                      <a:r>
                        <a:rPr lang="en-GB" sz="1000" b="1">
                          <a:latin typeface="Aptos"/>
                        </a:rPr>
                        <a:t>Threat Mitigation</a:t>
                      </a:r>
                    </a:p>
                  </a:txBody>
                  <a:tcPr>
                    <a:solidFill>
                      <a:srgbClr val="0070C0"/>
                    </a:solidFill>
                  </a:tcPr>
                </a:tc>
                <a:extLst>
                  <a:ext uri="{0D108BD9-81ED-4DB2-BD59-A6C34878D82A}">
                    <a16:rowId xmlns:a16="http://schemas.microsoft.com/office/drawing/2014/main" val="2593388699"/>
                  </a:ext>
                </a:extLst>
              </a:tr>
              <a:tr h="814310">
                <a:tc>
                  <a:txBody>
                    <a:bodyPr/>
                    <a:lstStyle/>
                    <a:p>
                      <a:pPr lvl="0">
                        <a:buNone/>
                      </a:pPr>
                      <a:r>
                        <a:rPr lang="en-GB" sz="1100"/>
                        <a:t>T06</a:t>
                      </a:r>
                      <a:endParaRPr lang="en-US"/>
                    </a:p>
                  </a:txBody>
                  <a:tcPr/>
                </a:tc>
                <a:tc>
                  <a:txBody>
                    <a:bodyPr/>
                    <a:lstStyle/>
                    <a:p>
                      <a:pPr lvl="0">
                        <a:buNone/>
                      </a:pPr>
                      <a:r>
                        <a:rPr lang="en-GB" sz="1100" b="0" i="0" u="none" strike="noStrike" noProof="0" dirty="0">
                          <a:solidFill>
                            <a:srgbClr val="333333"/>
                          </a:solidFill>
                          <a:latin typeface="Aptos"/>
                        </a:rPr>
                        <a:t>Malicious actor intercepts data going from Logic App to customer SFTP over the internet.</a:t>
                      </a:r>
                    </a:p>
                  </a:txBody>
                  <a:tcPr/>
                </a:tc>
                <a:tc>
                  <a:txBody>
                    <a:bodyPr/>
                    <a:lstStyle/>
                    <a:p>
                      <a:pPr lvl="0">
                        <a:buNone/>
                      </a:pPr>
                      <a:r>
                        <a:rPr lang="en-GB" sz="1100" b="0" i="0" u="none" strike="noStrike" noProof="0" dirty="0">
                          <a:solidFill>
                            <a:schemeClr val="tx1"/>
                          </a:solidFill>
                          <a:latin typeface="+mn-lt"/>
                        </a:rPr>
                        <a:t>The Professional Services team configure the Logic Apps to send sent data to the customer’s SFTP server via SSH, which is encrypted to prevent it being read if intercepted.</a:t>
                      </a:r>
                    </a:p>
                  </a:txBody>
                  <a:tcPr/>
                </a:tc>
                <a:tc>
                  <a:txBody>
                    <a:bodyPr/>
                    <a:lstStyle/>
                    <a:p>
                      <a:pPr lvl="0">
                        <a:buNone/>
                      </a:pPr>
                      <a:r>
                        <a:rPr lang="en-GB" sz="1100" b="0" i="0" u="none" strike="noStrike" noProof="0" dirty="0">
                          <a:solidFill>
                            <a:srgbClr val="000000"/>
                          </a:solidFill>
                          <a:latin typeface="Aptos"/>
                        </a:rPr>
                        <a:t>Professional Services</a:t>
                      </a:r>
                    </a:p>
                  </a:txBody>
                  <a:tcPr/>
                </a:tc>
                <a:tc>
                  <a:txBody>
                    <a:bodyPr/>
                    <a:lstStyle/>
                    <a:p>
                      <a:pPr lvl="0" algn="ctr">
                        <a:buNone/>
                      </a:pPr>
                      <a:r>
                        <a:rPr lang="en-GB" sz="1100" b="0" i="0" u="none" strike="noStrike" noProof="0">
                          <a:solidFill>
                            <a:srgbClr val="000000"/>
                          </a:solidFill>
                          <a:latin typeface="Aptos"/>
                        </a:rPr>
                        <a:t>Effective</a:t>
                      </a:r>
                    </a:p>
                  </a:txBody>
                  <a:tcPr/>
                </a:tc>
                <a:tc>
                  <a:txBody>
                    <a:bodyPr/>
                    <a:lstStyle/>
                    <a:p>
                      <a:pPr lvl="0" algn="ctr">
                        <a:buNone/>
                      </a:pPr>
                      <a:r>
                        <a:rPr lang="en-GB" sz="1100" b="0" i="0" u="none" strike="noStrike" noProof="0" dirty="0">
                          <a:solidFill>
                            <a:schemeClr val="bg1"/>
                          </a:solidFill>
                          <a:latin typeface="Aptos"/>
                        </a:rPr>
                        <a:t>Sufficient Mitigation</a:t>
                      </a:r>
                    </a:p>
                  </a:txBody>
                  <a:tcPr>
                    <a:solidFill>
                      <a:srgbClr val="92D050"/>
                    </a:solidFill>
                  </a:tcPr>
                </a:tc>
                <a:extLst>
                  <a:ext uri="{0D108BD9-81ED-4DB2-BD59-A6C34878D82A}">
                    <a16:rowId xmlns:a16="http://schemas.microsoft.com/office/drawing/2014/main" val="3193977673"/>
                  </a:ext>
                </a:extLst>
              </a:tr>
              <a:tr h="814310">
                <a:tc>
                  <a:txBody>
                    <a:bodyPr/>
                    <a:lstStyle/>
                    <a:p>
                      <a:pPr lvl="0">
                        <a:buNone/>
                      </a:pPr>
                      <a:r>
                        <a:rPr lang="en-GB" sz="1100"/>
                        <a:t>T07</a:t>
                      </a:r>
                    </a:p>
                  </a:txBody>
                  <a:tcPr/>
                </a:tc>
                <a:tc>
                  <a:txBody>
                    <a:bodyPr/>
                    <a:lstStyle/>
                    <a:p>
                      <a:pPr lvl="0">
                        <a:buNone/>
                      </a:pPr>
                      <a:r>
                        <a:rPr lang="en-GB" sz="1100" b="0" i="0" u="none" strike="noStrike" noProof="0" dirty="0">
                          <a:solidFill>
                            <a:srgbClr val="333333"/>
                          </a:solidFill>
                          <a:latin typeface="Aptos"/>
                        </a:rPr>
                        <a:t>A malicious actor that has compromised MSMAS is able to connect to arbitrary location outside of the network.</a:t>
                      </a:r>
                    </a:p>
                  </a:txBody>
                  <a:tcPr/>
                </a:tc>
                <a:tc>
                  <a:txBody>
                    <a:bodyPr/>
                    <a:lstStyle/>
                    <a:p>
                      <a:pPr lvl="0">
                        <a:buNone/>
                      </a:pPr>
                      <a:r>
                        <a:rPr lang="en-GB" sz="1100" b="0" i="0" u="none" strike="noStrike" noProof="0" dirty="0">
                          <a:solidFill>
                            <a:schemeClr val="tx1"/>
                          </a:solidFill>
                          <a:latin typeface="Aptos"/>
                        </a:rPr>
                        <a:t>The Cloud Services team have configured the perimeter firewall to only allow outbound connections locked to the customer IP address and the SSH protocol.</a:t>
                      </a:r>
                    </a:p>
                  </a:txBody>
                  <a:tcPr/>
                </a:tc>
                <a:tc>
                  <a:txBody>
                    <a:bodyPr/>
                    <a:lstStyle/>
                    <a:p>
                      <a:pPr lvl="0">
                        <a:buNone/>
                      </a:pPr>
                      <a:r>
                        <a:rPr lang="en-GB" sz="1100" b="0" i="0" u="none" strike="noStrike" noProof="0" dirty="0">
                          <a:solidFill>
                            <a:srgbClr val="000000"/>
                          </a:solidFill>
                          <a:latin typeface="Aptos"/>
                        </a:rPr>
                        <a:t>Cloud Services</a:t>
                      </a:r>
                    </a:p>
                  </a:txBody>
                  <a:tcPr/>
                </a:tc>
                <a:tc>
                  <a:txBody>
                    <a:bodyPr/>
                    <a:lstStyle/>
                    <a:p>
                      <a:pPr lvl="0" algn="ctr">
                        <a:buNone/>
                      </a:pPr>
                      <a:r>
                        <a:rPr lang="en-GB" sz="1100" b="0" i="0" u="none" strike="noStrike" noProof="0">
                          <a:solidFill>
                            <a:srgbClr val="000000"/>
                          </a:solidFill>
                          <a:latin typeface="Aptos"/>
                        </a:rPr>
                        <a:t>Effective</a:t>
                      </a:r>
                    </a:p>
                  </a:txBody>
                  <a:tcPr/>
                </a:tc>
                <a:tc>
                  <a:txBody>
                    <a:bodyPr/>
                    <a:lstStyle/>
                    <a:p>
                      <a:pPr lvl="0" algn="ctr">
                        <a:buNone/>
                      </a:pPr>
                      <a:r>
                        <a:rPr lang="en-GB" sz="1100" b="0" i="0" u="none" strike="noStrike" noProof="0" dirty="0">
                          <a:solidFill>
                            <a:schemeClr val="bg1"/>
                          </a:solidFill>
                          <a:latin typeface="Aptos"/>
                        </a:rPr>
                        <a:t>Sufficient Mitigation</a:t>
                      </a:r>
                    </a:p>
                  </a:txBody>
                  <a:tcPr>
                    <a:solidFill>
                      <a:srgbClr val="92D050"/>
                    </a:solidFill>
                  </a:tcPr>
                </a:tc>
                <a:extLst>
                  <a:ext uri="{0D108BD9-81ED-4DB2-BD59-A6C34878D82A}">
                    <a16:rowId xmlns:a16="http://schemas.microsoft.com/office/drawing/2014/main" val="538066663"/>
                  </a:ext>
                </a:extLst>
              </a:tr>
            </a:tbl>
          </a:graphicData>
        </a:graphic>
      </p:graphicFrame>
    </p:spTree>
    <p:extLst>
      <p:ext uri="{BB962C8B-B14F-4D97-AF65-F5344CB8AC3E}">
        <p14:creationId xmlns:p14="http://schemas.microsoft.com/office/powerpoint/2010/main" val="3778962498"/>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2E2AA-E1DD-2BA0-D489-A9275613496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29340A1-626A-CD48-9864-8ED5FDF9CFF2}"/>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Control Weaknesses</a:t>
            </a:r>
          </a:p>
        </p:txBody>
      </p:sp>
      <p:sp>
        <p:nvSpPr>
          <p:cNvPr id="3" name="Rectangle 2">
            <a:extLst>
              <a:ext uri="{FF2B5EF4-FFF2-40B4-BE49-F238E27FC236}">
                <a16:creationId xmlns:a16="http://schemas.microsoft.com/office/drawing/2014/main" id="{5FAA379E-CC0F-F217-5F34-9AFDEFF9D460}"/>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graphicFrame>
        <p:nvGraphicFramePr>
          <p:cNvPr id="6" name="Table 5">
            <a:extLst>
              <a:ext uri="{FF2B5EF4-FFF2-40B4-BE49-F238E27FC236}">
                <a16:creationId xmlns:a16="http://schemas.microsoft.com/office/drawing/2014/main" id="{40E31D3F-51A5-1C7B-0B9D-E242EA44BF6F}"/>
              </a:ext>
            </a:extLst>
          </p:cNvPr>
          <p:cNvGraphicFramePr>
            <a:graphicFrameLocks noGrp="1"/>
          </p:cNvGraphicFramePr>
          <p:nvPr>
            <p:extLst>
              <p:ext uri="{D42A27DB-BD31-4B8C-83A1-F6EECF244321}">
                <p14:modId xmlns:p14="http://schemas.microsoft.com/office/powerpoint/2010/main" val="905632099"/>
              </p:ext>
            </p:extLst>
          </p:nvPr>
        </p:nvGraphicFramePr>
        <p:xfrm>
          <a:off x="0" y="904875"/>
          <a:ext cx="12177387" cy="738975"/>
        </p:xfrm>
        <a:graphic>
          <a:graphicData uri="http://schemas.openxmlformats.org/drawingml/2006/table">
            <a:tbl>
              <a:tblPr firstRow="1" bandRow="1">
                <a:tableStyleId>{5C22544A-7EE6-4342-B048-85BDC9FD1C3A}</a:tableStyleId>
              </a:tblPr>
              <a:tblGrid>
                <a:gridCol w="969916">
                  <a:extLst>
                    <a:ext uri="{9D8B030D-6E8A-4147-A177-3AD203B41FA5}">
                      <a16:colId xmlns:a16="http://schemas.microsoft.com/office/drawing/2014/main" val="2942893934"/>
                    </a:ext>
                  </a:extLst>
                </a:gridCol>
                <a:gridCol w="2596241">
                  <a:extLst>
                    <a:ext uri="{9D8B030D-6E8A-4147-A177-3AD203B41FA5}">
                      <a16:colId xmlns:a16="http://schemas.microsoft.com/office/drawing/2014/main" val="3807674727"/>
                    </a:ext>
                  </a:extLst>
                </a:gridCol>
                <a:gridCol w="2723605">
                  <a:extLst>
                    <a:ext uri="{9D8B030D-6E8A-4147-A177-3AD203B41FA5}">
                      <a16:colId xmlns:a16="http://schemas.microsoft.com/office/drawing/2014/main" val="1312123039"/>
                    </a:ext>
                  </a:extLst>
                </a:gridCol>
                <a:gridCol w="5887625">
                  <a:extLst>
                    <a:ext uri="{9D8B030D-6E8A-4147-A177-3AD203B41FA5}">
                      <a16:colId xmlns:a16="http://schemas.microsoft.com/office/drawing/2014/main" val="1297715775"/>
                    </a:ext>
                  </a:extLst>
                </a:gridCol>
              </a:tblGrid>
              <a:tr h="356887">
                <a:tc>
                  <a:txBody>
                    <a:bodyPr/>
                    <a:lstStyle/>
                    <a:p>
                      <a:r>
                        <a:rPr lang="en-GB" sz="1100" b="1">
                          <a:latin typeface="Aptos"/>
                        </a:rPr>
                        <a:t>Action Ref.</a:t>
                      </a:r>
                    </a:p>
                  </a:txBody>
                  <a:tcPr>
                    <a:solidFill>
                      <a:srgbClr val="0070C0"/>
                    </a:solidFill>
                  </a:tcPr>
                </a:tc>
                <a:tc>
                  <a:txBody>
                    <a:bodyPr/>
                    <a:lstStyle/>
                    <a:p>
                      <a:r>
                        <a:rPr lang="en-GB" sz="1100" b="1">
                          <a:latin typeface="Aptos"/>
                        </a:rPr>
                        <a:t>Control Weakness</a:t>
                      </a:r>
                    </a:p>
                  </a:txBody>
                  <a:tcPr>
                    <a:solidFill>
                      <a:srgbClr val="0070C0"/>
                    </a:solidFill>
                  </a:tcPr>
                </a:tc>
                <a:tc>
                  <a:txBody>
                    <a:bodyPr/>
                    <a:lstStyle/>
                    <a:p>
                      <a:r>
                        <a:rPr lang="en-GB" sz="1100" b="1">
                          <a:latin typeface="Aptos"/>
                        </a:rPr>
                        <a:t>Threat</a:t>
                      </a:r>
                    </a:p>
                  </a:txBody>
                  <a:tcPr>
                    <a:solidFill>
                      <a:srgbClr val="0070C0"/>
                    </a:solidFill>
                  </a:tcPr>
                </a:tc>
                <a:tc>
                  <a:txBody>
                    <a:bodyPr/>
                    <a:lstStyle/>
                    <a:p>
                      <a:r>
                        <a:rPr lang="en-GB" sz="1100" b="1">
                          <a:latin typeface="Aptos"/>
                        </a:rPr>
                        <a:t>Recommendations</a:t>
                      </a:r>
                    </a:p>
                  </a:txBody>
                  <a:tcPr>
                    <a:solidFill>
                      <a:srgbClr val="0070C0"/>
                    </a:solidFill>
                  </a:tcPr>
                </a:tc>
                <a:extLst>
                  <a:ext uri="{0D108BD9-81ED-4DB2-BD59-A6C34878D82A}">
                    <a16:rowId xmlns:a16="http://schemas.microsoft.com/office/drawing/2014/main" val="2593388699"/>
                  </a:ext>
                </a:extLst>
              </a:tr>
              <a:tr h="382088">
                <a:tc>
                  <a:txBody>
                    <a:bodyPr/>
                    <a:lstStyle/>
                    <a:p>
                      <a:r>
                        <a:rPr lang="en-GB" sz="900" dirty="0"/>
                        <a:t>A01</a:t>
                      </a:r>
                    </a:p>
                  </a:txBody>
                  <a:tcPr/>
                </a:tc>
                <a:tc>
                  <a:txBody>
                    <a:bodyPr/>
                    <a:lstStyle/>
                    <a:p>
                      <a:pPr lvl="0">
                        <a:buNone/>
                      </a:pPr>
                      <a:r>
                        <a:rPr lang="en-GB" sz="1100" b="0" i="0" u="none" strike="noStrike" noProof="0" dirty="0">
                          <a:solidFill>
                            <a:schemeClr val="tx1"/>
                          </a:solidFill>
                          <a:latin typeface="Aptos"/>
                        </a:rPr>
                        <a:t>N/A</a:t>
                      </a:r>
                      <a:endParaRPr lang="en-US" dirty="0"/>
                    </a:p>
                  </a:txBody>
                  <a:tcPr/>
                </a:tc>
                <a:tc>
                  <a:txBody>
                    <a:bodyPr/>
                    <a:lstStyle/>
                    <a:p>
                      <a:pPr lvl="0">
                        <a:buNone/>
                      </a:pPr>
                      <a:r>
                        <a:rPr lang="en-GB" sz="1100" b="0" i="0" u="none" strike="noStrike" noProof="0" dirty="0">
                          <a:solidFill>
                            <a:srgbClr val="000000"/>
                          </a:solidFill>
                          <a:latin typeface="Aptos"/>
                        </a:rPr>
                        <a:t>N/A</a:t>
                      </a:r>
                      <a:endParaRPr lang="en-US" dirty="0"/>
                    </a:p>
                  </a:txBody>
                  <a:tcPr/>
                </a:tc>
                <a:tc>
                  <a:txBody>
                    <a:bodyPr/>
                    <a:lstStyle/>
                    <a:p>
                      <a:r>
                        <a:rPr lang="en-GB" sz="1100" dirty="0"/>
                        <a:t>N/A</a:t>
                      </a:r>
                    </a:p>
                  </a:txBody>
                  <a:tcPr/>
                </a:tc>
                <a:extLst>
                  <a:ext uri="{0D108BD9-81ED-4DB2-BD59-A6C34878D82A}">
                    <a16:rowId xmlns:a16="http://schemas.microsoft.com/office/drawing/2014/main" val="3061978959"/>
                  </a:ext>
                </a:extLst>
              </a:tr>
            </a:tbl>
          </a:graphicData>
        </a:graphic>
      </p:graphicFrame>
    </p:spTree>
    <p:extLst>
      <p:ext uri="{BB962C8B-B14F-4D97-AF65-F5344CB8AC3E}">
        <p14:creationId xmlns:p14="http://schemas.microsoft.com/office/powerpoint/2010/main" val="1573263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579e37e5-6ca9-4914-9869-0a44eb770c83"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C99C03BFF7509E4FB3CD2664D4BA4489" ma:contentTypeVersion="19" ma:contentTypeDescription="Create a new document." ma:contentTypeScope="" ma:versionID="8edd5ae8948cfe21bf26955f6b9915ea">
  <xsd:schema xmlns:xsd="http://www.w3.org/2001/XMLSchema" xmlns:xs="http://www.w3.org/2001/XMLSchema" xmlns:p="http://schemas.microsoft.com/office/2006/metadata/properties" xmlns:ns2="5db24b06-5d63-49eb-96fd-24a1302444f2" xmlns:ns3="92a9ea50-3060-45c6-84e7-d5b613fa8df9" targetNamespace="http://schemas.microsoft.com/office/2006/metadata/properties" ma:root="true" ma:fieldsID="8f535cd25b4e354b653f3039df7fe592" ns2:_="" ns3:_="">
    <xsd:import namespace="5db24b06-5d63-49eb-96fd-24a1302444f2"/>
    <xsd:import namespace="92a9ea50-3060-45c6-84e7-d5b613fa8d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24b06-5d63-49eb-96fd-24a130244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9e37e5-6ca9-4914-9869-0a44eb770c8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a9ea50-3060-45c6-84e7-d5b613fa8d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1230a92-955a-479b-8841-e67855ad7c2e}" ma:internalName="TaxCatchAll" ma:showField="CatchAllData" ma:web="92a9ea50-3060-45c6-84e7-d5b613fa8d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502170-62E5-48AC-A230-D5258CEF5F69}">
  <ds:schemaRefs>
    <ds:schemaRef ds:uri="http://schemas.microsoft.com/sharepoint/v3/contenttype/forms"/>
  </ds:schemaRefs>
</ds:datastoreItem>
</file>

<file path=customXml/itemProps2.xml><?xml version="1.0" encoding="utf-8"?>
<ds:datastoreItem xmlns:ds="http://schemas.openxmlformats.org/officeDocument/2006/customXml" ds:itemID="{60AFF6D4-7C59-4E87-8E83-BDA9DB95A942}">
  <ds:schemaRefs>
    <ds:schemaRef ds:uri="Microsoft.SharePoint.Taxonomy.ContentTypeSync"/>
  </ds:schemaRefs>
</ds:datastoreItem>
</file>

<file path=customXml/itemProps3.xml><?xml version="1.0" encoding="utf-8"?>
<ds:datastoreItem xmlns:ds="http://schemas.openxmlformats.org/officeDocument/2006/customXml" ds:itemID="{B7850C47-256C-4055-9353-08959E5028BA}">
  <ds:schemaRefs>
    <ds:schemaRef ds:uri="5db24b06-5d63-49eb-96fd-24a1302444f2"/>
    <ds:schemaRef ds:uri="92a9ea50-3060-45c6-84e7-d5b613fa8d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171</TotalTime>
  <Words>919</Words>
  <Application>Microsoft Office PowerPoint</Application>
  <PresentationFormat>Widescreen</PresentationFormat>
  <Paragraphs>149</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Will North</cp:lastModifiedBy>
  <cp:revision>42</cp:revision>
  <dcterms:created xsi:type="dcterms:W3CDTF">2024-07-23T08:25:53Z</dcterms:created>
  <dcterms:modified xsi:type="dcterms:W3CDTF">2025-08-11T12:07:14Z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091220-ffb5-410a-8fef-e0ac67fe4ab3_Enabled">
    <vt:lpwstr>true</vt:lpwstr>
  </property>
  <property fmtid="{D5CDD505-2E9C-101B-9397-08002B2CF9AE}" pid="3" name="MSIP_Label_15091220-ffb5-410a-8fef-e0ac67fe4ab3_SetDate">
    <vt:lpwstr>2024-07-23T08:26:20Z</vt:lpwstr>
  </property>
  <property fmtid="{D5CDD505-2E9C-101B-9397-08002B2CF9AE}" pid="4" name="MSIP_Label_15091220-ffb5-410a-8fef-e0ac67fe4ab3_Method">
    <vt:lpwstr>Privileged</vt:lpwstr>
  </property>
  <property fmtid="{D5CDD505-2E9C-101B-9397-08002B2CF9AE}" pid="5" name="MSIP_Label_15091220-ffb5-410a-8fef-e0ac67fe4ab3_Name">
    <vt:lpwstr>15091220-ffb5-410a-8fef-e0ac67fe4ab3</vt:lpwstr>
  </property>
  <property fmtid="{D5CDD505-2E9C-101B-9397-08002B2CF9AE}" pid="6" name="MSIP_Label_15091220-ffb5-410a-8fef-e0ac67fe4ab3_SiteId">
    <vt:lpwstr>75b02e0d-90d1-43e5-b5db-20eaaddbfac6</vt:lpwstr>
  </property>
  <property fmtid="{D5CDD505-2E9C-101B-9397-08002B2CF9AE}" pid="7" name="MSIP_Label_15091220-ffb5-410a-8fef-e0ac67fe4ab3_ActionId">
    <vt:lpwstr>5a445927-48ac-49b9-8fec-bba60e75f686</vt:lpwstr>
  </property>
  <property fmtid="{D5CDD505-2E9C-101B-9397-08002B2CF9AE}" pid="8" name="MSIP_Label_15091220-ffb5-410a-8fef-e0ac67fe4ab3_ContentBits">
    <vt:lpwstr>0</vt:lpwstr>
  </property>
</Properties>
</file>