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876ED-5B2C-F453-1BC3-BCEEBD3DA192}" v="47" dt="2025-06-06T12:09:56.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a:p>
          <a:p>
            <a:pPr marL="90170"/>
            <a:endParaRPr lang="en-US" sz="3600" b="1"/>
          </a:p>
          <a:p>
            <a:pPr marL="90170">
              <a:spcAft>
                <a:spcPts val="1200"/>
              </a:spcAft>
            </a:pPr>
            <a:r>
              <a:rPr lang="en-US" sz="4000" b="1"/>
              <a:t>Cyber Security Threat Model</a:t>
            </a:r>
          </a:p>
          <a:p>
            <a:pPr marL="90170"/>
            <a:r>
              <a:rPr lang="en-US" sz="2400" err="1">
                <a:solidFill>
                  <a:srgbClr val="C00000"/>
                </a:solidFill>
              </a:rPr>
              <a:t>Itrent</a:t>
            </a:r>
            <a:r>
              <a:rPr lang="en-US" sz="2400">
                <a:solidFill>
                  <a:srgbClr val="C00000"/>
                </a:solidFill>
              </a:rPr>
              <a:t> ROI </a:t>
            </a:r>
            <a:r>
              <a:rPr lang="en-US" sz="2400" err="1">
                <a:solidFill>
                  <a:srgbClr val="C00000"/>
                </a:solidFill>
              </a:rPr>
              <a:t>Autoenrolment</a:t>
            </a:r>
            <a:endParaRPr lang="en-US" sz="2400">
              <a:solidFill>
                <a:srgbClr val="C00000"/>
              </a:solidFill>
            </a:endParaRPr>
          </a:p>
          <a:p>
            <a:pPr marL="90170"/>
            <a:endParaRPr lang="en-US" sz="2400" b="1"/>
          </a:p>
          <a:p>
            <a:pPr marL="90170"/>
            <a:r>
              <a:rPr lang="en-US" sz="1400"/>
              <a:t>May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000">
              <a:solidFill>
                <a:srgbClr val="242424"/>
              </a:solidFill>
              <a:ea typeface="+mn-lt"/>
              <a:cs typeface="+mn-lt"/>
            </a:endParaRPr>
          </a:p>
          <a:p>
            <a:pPr marL="182245">
              <a:spcBef>
                <a:spcPts val="600"/>
              </a:spcBef>
              <a:spcAft>
                <a:spcPts val="600"/>
              </a:spcAft>
            </a:pPr>
            <a:r>
              <a:rPr lang="en-GB" sz="1100" dirty="0">
                <a:solidFill>
                  <a:schemeClr val="tx1"/>
                </a:solidFill>
              </a:rPr>
              <a:t>This document assesses a new pension auto-enrolment scheme is being introduced in the Republic of Ireland, requiring changes to the </a:t>
            </a:r>
            <a:r>
              <a:rPr lang="en-GB" sz="1100" dirty="0" err="1">
                <a:solidFill>
                  <a:schemeClr val="tx1"/>
                </a:solidFill>
              </a:rPr>
              <a:t>iTrent</a:t>
            </a:r>
            <a:r>
              <a:rPr lang="en-GB" sz="1100" dirty="0">
                <a:solidFill>
                  <a:schemeClr val="tx1"/>
                </a:solidFill>
              </a:rPr>
              <a:t> system by August 2025. This change will involve two main data exchanges with Tata Consultancy Services (TCS): one to request start/stop notifications for pension deductions, and another to report pension </a:t>
            </a:r>
            <a:r>
              <a:rPr lang="en-GB" sz="1100" dirty="0" err="1">
                <a:solidFill>
                  <a:schemeClr val="tx1"/>
                </a:solidFill>
              </a:rPr>
              <a:t>contributions.Even</a:t>
            </a:r>
            <a:r>
              <a:rPr lang="en-GB" sz="1100" dirty="0">
                <a:solidFill>
                  <a:schemeClr val="tx1"/>
                </a:solidFill>
              </a:rPr>
              <a:t> if there is </a:t>
            </a:r>
            <a:r>
              <a:rPr lang="en-GB" sz="1100" dirty="0" err="1">
                <a:solidFill>
                  <a:schemeClr val="tx1"/>
                </a:solidFill>
              </a:rPr>
              <a:t>sensitve</a:t>
            </a:r>
            <a:r>
              <a:rPr lang="en-GB" sz="1100" dirty="0">
                <a:solidFill>
                  <a:schemeClr val="tx1"/>
                </a:solidFill>
              </a:rPr>
              <a:t> data such as </a:t>
            </a:r>
            <a:r>
              <a:rPr lang="en-GB" sz="1100" dirty="0">
                <a:solidFill>
                  <a:schemeClr val="tx1"/>
                </a:solidFill>
                <a:ea typeface="+mn-lt"/>
                <a:cs typeface="+mn-lt"/>
              </a:rPr>
              <a:t>PPSN (the Irish equivalent of National Insurance number), the 6 API process is deemed to have sufficient controls around authentication, encryption , etc..</a:t>
            </a:r>
            <a:endParaRPr lang="en-GB" sz="1100" dirty="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t>Low</a:t>
            </a:r>
            <a:endParaRPr lang="en-US"/>
          </a:p>
          <a:p>
            <a:pPr algn="ctr"/>
            <a:r>
              <a:rPr lang="en-US" sz="1600" b="1"/>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900" err="1">
                <a:solidFill>
                  <a:schemeClr val="tx1"/>
                </a:solidFill>
              </a:rPr>
              <a:t>Itrent</a:t>
            </a:r>
            <a:r>
              <a:rPr lang="en-US" sz="900">
                <a:solidFill>
                  <a:schemeClr val="tx1"/>
                </a:solidFill>
              </a:rPr>
              <a:t> ROI </a:t>
            </a:r>
            <a:r>
              <a:rPr lang="en-US" sz="900" err="1">
                <a:solidFill>
                  <a:schemeClr val="tx1"/>
                </a:solidFill>
              </a:rPr>
              <a:t>Autoenrolment</a:t>
            </a:r>
            <a:endParaRPr lang="en-US" sz="900">
              <a:solidFill>
                <a:schemeClr val="tx1"/>
              </a:solidFill>
            </a:endParaRP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a:solidFill>
                <a:schemeClr val="tx1"/>
              </a:solidFill>
            </a:endParaRP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a:solidFill>
                <a:schemeClr val="tx1"/>
              </a:solidFill>
            </a:endParaRP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James Manning</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Product Managed /Design	</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a:solidFill>
                  <a:schemeClr val="tx1"/>
                </a:solidFill>
              </a:rPr>
              <a:t>A new pension auto-enrolment scheme is being introduced in the Republic of Ireland, requiring changes to the </a:t>
            </a:r>
            <a:r>
              <a:rPr lang="en-GB" sz="1000" err="1">
                <a:solidFill>
                  <a:schemeClr val="tx1"/>
                </a:solidFill>
              </a:rPr>
              <a:t>iTrent</a:t>
            </a:r>
            <a:r>
              <a:rPr lang="en-GB" sz="1000">
                <a:solidFill>
                  <a:schemeClr val="tx1"/>
                </a:solidFill>
              </a:rPr>
              <a:t> system by August 2025. This change will involve two main data exchanges with Tata Consultancy Services (TCS): one to request start/stop notifications for pension deductions, and another to report pension contributions.</a:t>
            </a:r>
            <a:endParaRPr lang="en-US" sz="100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a:solidFill>
                  <a:schemeClr val="tx1"/>
                </a:solidFill>
                <a:ea typeface="+mn-lt"/>
                <a:cs typeface="+mn-lt"/>
              </a:rPr>
              <a:t>The threat model will assess risks associated with data transmission, access control (e.g., IP whitelisting), handling of personal and financial data, and system integration points with TCS. It will also consider unknowns due to the lack of final specifications, ensuring the design is resilient to future updates and security requirements.</a:t>
            </a:r>
            <a:endParaRPr lang="en-US" sz="1000">
              <a:solidFill>
                <a:schemeClr val="tx1"/>
              </a:solidFill>
              <a:ea typeface="+mn-lt"/>
              <a:cs typeface="+mn-lt"/>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a:solidFill>
                  <a:schemeClr val="tx1"/>
                </a:solidFill>
              </a:rPr>
              <a:t>Sensitive data such as </a:t>
            </a:r>
            <a:r>
              <a:rPr lang="en-GB" sz="1000">
                <a:solidFill>
                  <a:schemeClr val="tx1"/>
                </a:solidFill>
                <a:ea typeface="+mn-lt"/>
                <a:cs typeface="+mn-lt"/>
              </a:rPr>
              <a:t>PPSN (the Irish equivalent of National Insurance number) could be obtained or leaked.</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00B050"/>
                </a:solidFill>
              </a:rPr>
              <a:t>Low</a:t>
            </a:r>
            <a:endParaRPr lang="en-US" dirty="0">
              <a:solidFill>
                <a:srgbClr val="92D050"/>
              </a:solidFill>
            </a:endParaRP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12/05/2025	</a:t>
            </a:r>
            <a:endParaRPr lang="en-US"/>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13/05/2025</a:t>
            </a:r>
            <a:endParaRPr lang="en-US" dirty="0"/>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13/05/2025</a:t>
            </a:r>
            <a:endParaRPr lang="en-US" dirty="0"/>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267884" y="987723"/>
            <a:ext cx="4897812" cy="551766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884" y="4383354"/>
            <a:ext cx="1266687" cy="1266687"/>
          </a:xfrm>
          <a:prstGeom prst="rect">
            <a:avLst/>
          </a:prstGeom>
        </p:spPr>
      </p:pic>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521441" y="1497765"/>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T01</a:t>
            </a:r>
          </a:p>
        </p:txBody>
      </p:sp>
      <p:pic>
        <p:nvPicPr>
          <p:cNvPr id="3"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4518" y="3285329"/>
            <a:ext cx="346590" cy="346590"/>
          </a:xfrm>
          <a:prstGeom prst="rect">
            <a:avLst/>
          </a:prstGeom>
        </p:spPr>
      </p:pic>
      <p:sp>
        <p:nvSpPr>
          <p:cNvPr id="8" name="Rectangle 7">
            <a:extLst>
              <a:ext uri="{FF2B5EF4-FFF2-40B4-BE49-F238E27FC236}">
                <a16:creationId xmlns:a16="http://schemas.microsoft.com/office/drawing/2014/main" id="{FE820797-CD9B-1AD8-9722-D3348B8A7D86}"/>
              </a:ext>
            </a:extLst>
          </p:cNvPr>
          <p:cNvSpPr/>
          <p:nvPr/>
        </p:nvSpPr>
        <p:spPr>
          <a:xfrm>
            <a:off x="1411003" y="1384190"/>
            <a:ext cx="1623670" cy="491729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err="1">
                <a:solidFill>
                  <a:schemeClr val="tx1"/>
                </a:solidFill>
              </a:rPr>
              <a:t>Itrent</a:t>
            </a:r>
            <a:endParaRPr lang="en-US" sz="1000">
              <a:solidFill>
                <a:schemeClr val="tx1"/>
              </a:solidFill>
            </a:endParaRPr>
          </a:p>
        </p:txBody>
      </p:sp>
      <p:sp>
        <p:nvSpPr>
          <p:cNvPr id="28" name="Rectangle 27">
            <a:extLst>
              <a:ext uri="{FF2B5EF4-FFF2-40B4-BE49-F238E27FC236}">
                <a16:creationId xmlns:a16="http://schemas.microsoft.com/office/drawing/2014/main" id="{0F0260D7-263D-27EA-0C04-C3C43A8EA347}"/>
              </a:ext>
            </a:extLst>
          </p:cNvPr>
          <p:cNvSpPr/>
          <p:nvPr/>
        </p:nvSpPr>
        <p:spPr>
          <a:xfrm>
            <a:off x="7549275" y="980084"/>
            <a:ext cx="4565478" cy="551897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algn="r"/>
            <a:endParaRPr lang="en-US"/>
          </a:p>
        </p:txBody>
      </p:sp>
      <p:sp>
        <p:nvSpPr>
          <p:cNvPr id="15" name="TextBox 14">
            <a:extLst>
              <a:ext uri="{FF2B5EF4-FFF2-40B4-BE49-F238E27FC236}">
                <a16:creationId xmlns:a16="http://schemas.microsoft.com/office/drawing/2014/main" id="{BCD73A84-ECDA-B4DF-6339-27997FD493CB}"/>
              </a:ext>
            </a:extLst>
          </p:cNvPr>
          <p:cNvSpPr txBox="1"/>
          <p:nvPr/>
        </p:nvSpPr>
        <p:spPr>
          <a:xfrm>
            <a:off x="300982" y="1081171"/>
            <a:ext cx="453970" cy="246221"/>
          </a:xfrm>
          <a:prstGeom prst="rect">
            <a:avLst/>
          </a:prstGeom>
          <a:noFill/>
        </p:spPr>
        <p:txBody>
          <a:bodyPr wrap="none" rtlCol="0">
            <a:spAutoFit/>
          </a:bodyPr>
          <a:lstStyle/>
          <a:p>
            <a:r>
              <a:rPr lang="en-GB" sz="1000"/>
              <a:t>MHR</a:t>
            </a:r>
          </a:p>
        </p:txBody>
      </p:sp>
      <p:sp>
        <p:nvSpPr>
          <p:cNvPr id="24" name="TextBox 23">
            <a:extLst>
              <a:ext uri="{FF2B5EF4-FFF2-40B4-BE49-F238E27FC236}">
                <a16:creationId xmlns:a16="http://schemas.microsoft.com/office/drawing/2014/main" id="{C370A684-C1D2-6819-AC38-DA5C09B3C006}"/>
              </a:ext>
            </a:extLst>
          </p:cNvPr>
          <p:cNvSpPr txBox="1"/>
          <p:nvPr/>
        </p:nvSpPr>
        <p:spPr>
          <a:xfrm>
            <a:off x="10592213" y="985300"/>
            <a:ext cx="1415772" cy="261610"/>
          </a:xfrm>
          <a:prstGeom prst="rect">
            <a:avLst/>
          </a:prstGeom>
          <a:noFill/>
        </p:spPr>
        <p:txBody>
          <a:bodyPr wrap="none" rtlCol="0">
            <a:spAutoFit/>
          </a:bodyPr>
          <a:lstStyle/>
          <a:p>
            <a:r>
              <a:rPr lang="en-GB" sz="1100" b="0" i="0" u="none" strike="noStrike" baseline="0">
                <a:solidFill>
                  <a:srgbClr val="000000"/>
                </a:solidFill>
                <a:latin typeface="Calibri" panose="020F0502020204030204" pitchFamily="34" charset="0"/>
              </a:rPr>
              <a:t>NAERSA (TCS </a:t>
            </a:r>
            <a:r>
              <a:rPr lang="en-GB" sz="1100" b="0" i="0" u="none" strike="noStrike" baseline="0" err="1">
                <a:solidFill>
                  <a:srgbClr val="000000"/>
                </a:solidFill>
                <a:latin typeface="Calibri" panose="020F0502020204030204" pitchFamily="34" charset="0"/>
              </a:rPr>
              <a:t>BaNCS</a:t>
            </a:r>
            <a:r>
              <a:rPr lang="en-GB" sz="1100" b="0" i="0" u="none" strike="noStrike" baseline="0">
                <a:solidFill>
                  <a:srgbClr val="000000"/>
                </a:solidFill>
                <a:latin typeface="Calibri" panose="020F0502020204030204" pitchFamily="34" charset="0"/>
              </a:rPr>
              <a:t>) </a:t>
            </a:r>
            <a:endParaRPr lang="en-GB" sz="1100"/>
          </a:p>
        </p:txBody>
      </p:sp>
      <p:sp>
        <p:nvSpPr>
          <p:cNvPr id="38" name="Rectangle 37">
            <a:extLst>
              <a:ext uri="{FF2B5EF4-FFF2-40B4-BE49-F238E27FC236}">
                <a16:creationId xmlns:a16="http://schemas.microsoft.com/office/drawing/2014/main" id="{058F74C6-19C1-4CA7-6754-8AAB309E1213}"/>
              </a:ext>
            </a:extLst>
          </p:cNvPr>
          <p:cNvSpPr/>
          <p:nvPr/>
        </p:nvSpPr>
        <p:spPr>
          <a:xfrm>
            <a:off x="8182141" y="2475843"/>
            <a:ext cx="2414978" cy="3813372"/>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TCS</a:t>
            </a:r>
          </a:p>
        </p:txBody>
      </p:sp>
      <p:cxnSp>
        <p:nvCxnSpPr>
          <p:cNvPr id="54" name="Connector: Curved 53">
            <a:extLst>
              <a:ext uri="{FF2B5EF4-FFF2-40B4-BE49-F238E27FC236}">
                <a16:creationId xmlns:a16="http://schemas.microsoft.com/office/drawing/2014/main" id="{602BDF3D-49CC-DE56-D537-DE310E8E5EB0}"/>
              </a:ext>
            </a:extLst>
          </p:cNvPr>
          <p:cNvCxnSpPr>
            <a:cxnSpLocks/>
          </p:cNvCxnSpPr>
          <p:nvPr/>
        </p:nvCxnSpPr>
        <p:spPr>
          <a:xfrm>
            <a:off x="3035726" y="3002859"/>
            <a:ext cx="5136644" cy="363673"/>
          </a:xfrm>
          <a:prstGeom prst="curved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 name="Connector: Curved 1">
            <a:extLst>
              <a:ext uri="{FF2B5EF4-FFF2-40B4-BE49-F238E27FC236}">
                <a16:creationId xmlns:a16="http://schemas.microsoft.com/office/drawing/2014/main" id="{B06453AE-AF31-98E8-308F-BE2594F32CAE}"/>
              </a:ext>
            </a:extLst>
          </p:cNvPr>
          <p:cNvCxnSpPr>
            <a:cxnSpLocks/>
          </p:cNvCxnSpPr>
          <p:nvPr/>
        </p:nvCxnSpPr>
        <p:spPr>
          <a:xfrm>
            <a:off x="3035726" y="1625396"/>
            <a:ext cx="5136645" cy="852133"/>
          </a:xfrm>
          <a:prstGeom prst="curved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121718B5-5821-0F1D-4537-F184E8D00465}"/>
              </a:ext>
            </a:extLst>
          </p:cNvPr>
          <p:cNvSpPr txBox="1"/>
          <p:nvPr/>
        </p:nvSpPr>
        <p:spPr>
          <a:xfrm>
            <a:off x="1546411" y="1389529"/>
            <a:ext cx="1580029" cy="705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D67C0667-6E7D-9B12-928F-8608C5CA09E3}"/>
              </a:ext>
            </a:extLst>
          </p:cNvPr>
          <p:cNvSpPr txBox="1"/>
          <p:nvPr/>
        </p:nvSpPr>
        <p:spPr>
          <a:xfrm>
            <a:off x="271239" y="2100097"/>
            <a:ext cx="114788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ea typeface="+mn-lt"/>
                <a:cs typeface="+mn-lt"/>
              </a:rPr>
              <a:t>1.The customer initiates the pension integration workflow either manually or as a scheduled job, triggering the outbound API interactions with NAERSA (TCS </a:t>
            </a:r>
            <a:r>
              <a:rPr lang="en-GB" sz="1000" err="1">
                <a:ea typeface="+mn-lt"/>
                <a:cs typeface="+mn-lt"/>
              </a:rPr>
              <a:t>BaNCS</a:t>
            </a:r>
            <a:r>
              <a:rPr lang="en-GB" sz="1000">
                <a:ea typeface="+mn-lt"/>
                <a:cs typeface="+mn-lt"/>
              </a:rPr>
              <a:t>).</a:t>
            </a:r>
            <a:endParaRPr lang="en-US" sz="1000"/>
          </a:p>
        </p:txBody>
      </p:sp>
      <p:sp>
        <p:nvSpPr>
          <p:cNvPr id="9" name="TextBox 8">
            <a:extLst>
              <a:ext uri="{FF2B5EF4-FFF2-40B4-BE49-F238E27FC236}">
                <a16:creationId xmlns:a16="http://schemas.microsoft.com/office/drawing/2014/main" id="{3A6BB2A7-8B7D-A6C4-7D2C-43CFC067D38A}"/>
              </a:ext>
            </a:extLst>
          </p:cNvPr>
          <p:cNvSpPr txBox="1"/>
          <p:nvPr/>
        </p:nvSpPr>
        <p:spPr>
          <a:xfrm>
            <a:off x="5301243" y="831820"/>
            <a:ext cx="225209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2.iTrent makes a secure call to TCS to retrieve auto-enrolment notifications for employees — such as who should start or stop contributions.  The request includes a </a:t>
            </a:r>
            <a:r>
              <a:rPr lang="en-US" sz="1000"/>
              <a:t>Digital signature authenticated via the employer's ROS digital certificate.</a:t>
            </a:r>
            <a:r>
              <a:rPr lang="en-US" sz="1000">
                <a:solidFill>
                  <a:srgbClr val="FF0000"/>
                </a:solidFill>
              </a:rPr>
              <a:t> (API  1)</a:t>
            </a:r>
            <a:endParaRPr lang="en-GB" sz="1000">
              <a:solidFill>
                <a:srgbClr val="FF0000"/>
              </a:solidFill>
            </a:endParaRPr>
          </a:p>
          <a:p>
            <a:endParaRPr lang="en-GB" sz="1000"/>
          </a:p>
        </p:txBody>
      </p:sp>
      <p:sp>
        <p:nvSpPr>
          <p:cNvPr id="12" name="Rectangle 11">
            <a:extLst>
              <a:ext uri="{FF2B5EF4-FFF2-40B4-BE49-F238E27FC236}">
                <a16:creationId xmlns:a16="http://schemas.microsoft.com/office/drawing/2014/main" id="{B8B759F8-6A0B-A096-5E48-993036868A77}"/>
              </a:ext>
            </a:extLst>
          </p:cNvPr>
          <p:cNvSpPr/>
          <p:nvPr/>
        </p:nvSpPr>
        <p:spPr>
          <a:xfrm>
            <a:off x="6891543" y="2097342"/>
            <a:ext cx="646745" cy="18898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API 1</a:t>
            </a:r>
          </a:p>
        </p:txBody>
      </p:sp>
      <p:sp>
        <p:nvSpPr>
          <p:cNvPr id="14" name="TextBox 13">
            <a:extLst>
              <a:ext uri="{FF2B5EF4-FFF2-40B4-BE49-F238E27FC236}">
                <a16:creationId xmlns:a16="http://schemas.microsoft.com/office/drawing/2014/main" id="{CE445940-3B5A-FD26-0570-236989B96999}"/>
              </a:ext>
            </a:extLst>
          </p:cNvPr>
          <p:cNvSpPr txBox="1"/>
          <p:nvPr/>
        </p:nvSpPr>
        <p:spPr>
          <a:xfrm>
            <a:off x="7912790" y="1037262"/>
            <a:ext cx="191879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3.</a:t>
            </a:r>
            <a:r>
              <a:rPr lang="en-GB" sz="1000">
                <a:ea typeface="+mn-lt"/>
                <a:cs typeface="+mn-lt"/>
              </a:rPr>
              <a:t>TCS validates the tha</a:t>
            </a:r>
            <a:r>
              <a:rPr lang="en-GB" sz="1000" b="1">
                <a:ea typeface="+mn-lt"/>
                <a:cs typeface="+mn-lt"/>
              </a:rPr>
              <a:t>t </a:t>
            </a:r>
            <a:r>
              <a:rPr lang="en-GB" sz="1000">
                <a:ea typeface="+mn-lt"/>
                <a:cs typeface="+mn-lt"/>
              </a:rPr>
              <a:t>electronic signature matches expected format, not expired/revoked and is tied to the correct Employer Registration Number and Agent TAIN .</a:t>
            </a:r>
            <a:endParaRPr lang="en-GB" sz="1000"/>
          </a:p>
          <a:p>
            <a:pPr algn="l"/>
            <a:endParaRPr lang="en-GB"/>
          </a:p>
        </p:txBody>
      </p:sp>
      <p:sp>
        <p:nvSpPr>
          <p:cNvPr id="16" name="TextBox 15">
            <a:extLst>
              <a:ext uri="{FF2B5EF4-FFF2-40B4-BE49-F238E27FC236}">
                <a16:creationId xmlns:a16="http://schemas.microsoft.com/office/drawing/2014/main" id="{47A1E5B0-8466-F7B3-3025-7E37ABEAD5CF}"/>
              </a:ext>
            </a:extLst>
          </p:cNvPr>
          <p:cNvSpPr txBox="1"/>
          <p:nvPr/>
        </p:nvSpPr>
        <p:spPr>
          <a:xfrm>
            <a:off x="10176089" y="1613358"/>
            <a:ext cx="184178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4.</a:t>
            </a:r>
            <a:r>
              <a:rPr lang="en-GB" sz="1000">
                <a:ea typeface="+mn-lt"/>
                <a:cs typeface="+mn-lt"/>
              </a:rPr>
              <a:t>TCS sends back a structured response (XML or JSON) listing employees and their enrolment status. </a:t>
            </a:r>
            <a:r>
              <a:rPr lang="en-GB" sz="1000">
                <a:solidFill>
                  <a:srgbClr val="FF0000"/>
                </a:solidFill>
                <a:ea typeface="+mn-lt"/>
                <a:cs typeface="+mn-lt"/>
              </a:rPr>
              <a:t>(API 1)</a:t>
            </a:r>
            <a:br>
              <a:rPr lang="en-GB" sz="1000">
                <a:ea typeface="+mn-lt"/>
                <a:cs typeface="+mn-lt"/>
              </a:rPr>
            </a:br>
            <a:r>
              <a:rPr lang="en-GB" sz="1000">
                <a:ea typeface="+mn-lt"/>
                <a:cs typeface="+mn-lt"/>
              </a:rPr>
              <a:t> </a:t>
            </a:r>
          </a:p>
          <a:p>
            <a:endParaRPr lang="en-GB" sz="1000"/>
          </a:p>
          <a:p>
            <a:endParaRPr lang="en-GB" sz="1000"/>
          </a:p>
        </p:txBody>
      </p:sp>
      <p:sp>
        <p:nvSpPr>
          <p:cNvPr id="17" name="Rectangle 16">
            <a:extLst>
              <a:ext uri="{FF2B5EF4-FFF2-40B4-BE49-F238E27FC236}">
                <a16:creationId xmlns:a16="http://schemas.microsoft.com/office/drawing/2014/main" id="{A8AB14C9-0D1E-702B-A1EF-A3B27C52DDAE}"/>
              </a:ext>
            </a:extLst>
          </p:cNvPr>
          <p:cNvSpPr/>
          <p:nvPr/>
        </p:nvSpPr>
        <p:spPr>
          <a:xfrm>
            <a:off x="6891543" y="3113341"/>
            <a:ext cx="646745" cy="15967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API 2</a:t>
            </a:r>
          </a:p>
        </p:txBody>
      </p:sp>
      <p:sp>
        <p:nvSpPr>
          <p:cNvPr id="18" name="TextBox 17">
            <a:extLst>
              <a:ext uri="{FF2B5EF4-FFF2-40B4-BE49-F238E27FC236}">
                <a16:creationId xmlns:a16="http://schemas.microsoft.com/office/drawing/2014/main" id="{A5FC800C-FD05-A3C7-6BCE-A55D150CA54E}"/>
              </a:ext>
            </a:extLst>
          </p:cNvPr>
          <p:cNvSpPr txBox="1"/>
          <p:nvPr/>
        </p:nvSpPr>
        <p:spPr>
          <a:xfrm>
            <a:off x="1406482" y="1388953"/>
            <a:ext cx="171363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5. </a:t>
            </a:r>
            <a:r>
              <a:rPr lang="en-GB" sz="1000" err="1">
                <a:ea typeface="+mn-lt"/>
                <a:cs typeface="+mn-lt"/>
              </a:rPr>
              <a:t>iTrent</a:t>
            </a:r>
            <a:r>
              <a:rPr lang="en-GB" sz="1000">
                <a:ea typeface="+mn-lt"/>
                <a:cs typeface="+mn-lt"/>
              </a:rPr>
              <a:t> consumes the AEPN data and updates employee pension status internally, marking relevant employees for deductions or exclusion. </a:t>
            </a:r>
            <a:r>
              <a:rPr lang="en-GB" sz="1000">
                <a:solidFill>
                  <a:srgbClr val="FF0000"/>
                </a:solidFill>
                <a:ea typeface="+mn-lt"/>
                <a:cs typeface="+mn-lt"/>
              </a:rPr>
              <a:t>(API1)</a:t>
            </a:r>
          </a:p>
          <a:p>
            <a:endParaRPr lang="en-GB" sz="1000"/>
          </a:p>
          <a:p>
            <a:pPr algn="l"/>
            <a:endParaRPr lang="en-GB"/>
          </a:p>
        </p:txBody>
      </p:sp>
      <p:sp>
        <p:nvSpPr>
          <p:cNvPr id="20" name="TextBox 19">
            <a:extLst>
              <a:ext uri="{FF2B5EF4-FFF2-40B4-BE49-F238E27FC236}">
                <a16:creationId xmlns:a16="http://schemas.microsoft.com/office/drawing/2014/main" id="{1C879972-790B-BAB0-97DD-A240E2667D37}"/>
              </a:ext>
            </a:extLst>
          </p:cNvPr>
          <p:cNvSpPr txBox="1"/>
          <p:nvPr/>
        </p:nvSpPr>
        <p:spPr>
          <a:xfrm>
            <a:off x="3125867" y="1613646"/>
            <a:ext cx="142055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6.Payroll deductions calculated,</a:t>
            </a:r>
            <a:r>
              <a:rPr lang="en-GB" sz="1000">
                <a:ea typeface="+mn-lt"/>
                <a:cs typeface="+mn-lt"/>
              </a:rPr>
              <a:t> </a:t>
            </a:r>
            <a:r>
              <a:rPr lang="en-GB" sz="1000" err="1">
                <a:ea typeface="+mn-lt"/>
                <a:cs typeface="+mn-lt"/>
              </a:rPr>
              <a:t>iTrent</a:t>
            </a:r>
            <a:r>
              <a:rPr lang="en-GB" sz="1000">
                <a:ea typeface="+mn-lt"/>
                <a:cs typeface="+mn-lt"/>
              </a:rPr>
              <a:t> sends contribution reports to TCS(employee name, payroll ID, PPSN, and contribution amount.)</a:t>
            </a:r>
            <a:r>
              <a:rPr lang="en-GB" sz="1000">
                <a:solidFill>
                  <a:srgbClr val="FF0000"/>
                </a:solidFill>
                <a:ea typeface="+mn-lt"/>
                <a:cs typeface="+mn-lt"/>
              </a:rPr>
              <a:t>(API2) </a:t>
            </a:r>
          </a:p>
          <a:p>
            <a:endParaRPr lang="en-GB" sz="1000"/>
          </a:p>
          <a:p>
            <a:pPr algn="l"/>
            <a:endParaRPr lang="en-GB"/>
          </a:p>
        </p:txBody>
      </p:sp>
      <p:cxnSp>
        <p:nvCxnSpPr>
          <p:cNvPr id="22" name="Connector: Curved 21">
            <a:extLst>
              <a:ext uri="{FF2B5EF4-FFF2-40B4-BE49-F238E27FC236}">
                <a16:creationId xmlns:a16="http://schemas.microsoft.com/office/drawing/2014/main" id="{6F44776A-CAB0-C5FC-7E92-BF120A43F516}"/>
              </a:ext>
            </a:extLst>
          </p:cNvPr>
          <p:cNvCxnSpPr>
            <a:cxnSpLocks/>
          </p:cNvCxnSpPr>
          <p:nvPr/>
        </p:nvCxnSpPr>
        <p:spPr>
          <a:xfrm>
            <a:off x="3035726" y="3872320"/>
            <a:ext cx="5136644" cy="158519"/>
          </a:xfrm>
          <a:prstGeom prst="curved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5" name="Rectangle 24">
            <a:extLst>
              <a:ext uri="{FF2B5EF4-FFF2-40B4-BE49-F238E27FC236}">
                <a16:creationId xmlns:a16="http://schemas.microsoft.com/office/drawing/2014/main" id="{8AF576C7-47BB-3F6B-D71B-D2CF9E5DBEDA}"/>
              </a:ext>
            </a:extLst>
          </p:cNvPr>
          <p:cNvSpPr/>
          <p:nvPr/>
        </p:nvSpPr>
        <p:spPr>
          <a:xfrm>
            <a:off x="6891543" y="3767879"/>
            <a:ext cx="646745" cy="15967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API 3</a:t>
            </a:r>
          </a:p>
        </p:txBody>
      </p:sp>
      <p:sp>
        <p:nvSpPr>
          <p:cNvPr id="27" name="TextBox 26">
            <a:extLst>
              <a:ext uri="{FF2B5EF4-FFF2-40B4-BE49-F238E27FC236}">
                <a16:creationId xmlns:a16="http://schemas.microsoft.com/office/drawing/2014/main" id="{D89C5915-9032-4A63-CA72-311358946B55}"/>
              </a:ext>
            </a:extLst>
          </p:cNvPr>
          <p:cNvSpPr txBox="1"/>
          <p:nvPr/>
        </p:nvSpPr>
        <p:spPr>
          <a:xfrm>
            <a:off x="3125867" y="3137646"/>
            <a:ext cx="176248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err="1">
                <a:ea typeface="+mn-lt"/>
                <a:cs typeface="+mn-lt"/>
              </a:rPr>
              <a:t>iTrent</a:t>
            </a:r>
            <a:r>
              <a:rPr lang="en-GB" sz="1000">
                <a:ea typeface="+mn-lt"/>
                <a:cs typeface="+mn-lt"/>
              </a:rPr>
              <a:t> </a:t>
            </a:r>
            <a:r>
              <a:rPr lang="en-GB" sz="1000" b="1">
                <a:ea typeface="+mn-lt"/>
                <a:cs typeface="+mn-lt"/>
              </a:rPr>
              <a:t>checks the processing status</a:t>
            </a:r>
            <a:r>
              <a:rPr lang="en-GB" sz="1000">
                <a:ea typeface="+mn-lt"/>
                <a:cs typeface="+mn-lt"/>
              </a:rPr>
              <a:t> of the earlier submission.</a:t>
            </a:r>
            <a:r>
              <a:rPr lang="en-GB" sz="1000">
                <a:solidFill>
                  <a:srgbClr val="FF0000"/>
                </a:solidFill>
              </a:rPr>
              <a:t>(</a:t>
            </a:r>
            <a:r>
              <a:rPr lang="en-GB" sz="1000">
                <a:solidFill>
                  <a:srgbClr val="FF0000"/>
                </a:solidFill>
                <a:ea typeface="+mn-lt"/>
                <a:cs typeface="+mn-lt"/>
              </a:rPr>
              <a:t>API3) </a:t>
            </a:r>
          </a:p>
          <a:p>
            <a:endParaRPr lang="en-GB" sz="1000"/>
          </a:p>
          <a:p>
            <a:pPr algn="l"/>
            <a:endParaRPr lang="en-GB"/>
          </a:p>
        </p:txBody>
      </p:sp>
      <p:cxnSp>
        <p:nvCxnSpPr>
          <p:cNvPr id="29" name="Connector: Curved 28">
            <a:extLst>
              <a:ext uri="{FF2B5EF4-FFF2-40B4-BE49-F238E27FC236}">
                <a16:creationId xmlns:a16="http://schemas.microsoft.com/office/drawing/2014/main" id="{60D80DED-E91C-E0A4-55A1-A27A3BDDDE75}"/>
              </a:ext>
            </a:extLst>
          </p:cNvPr>
          <p:cNvCxnSpPr>
            <a:cxnSpLocks/>
          </p:cNvCxnSpPr>
          <p:nvPr/>
        </p:nvCxnSpPr>
        <p:spPr>
          <a:xfrm>
            <a:off x="3045495" y="4712471"/>
            <a:ext cx="5136644" cy="158519"/>
          </a:xfrm>
          <a:prstGeom prst="curved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31" name="TextBox 30">
            <a:extLst>
              <a:ext uri="{FF2B5EF4-FFF2-40B4-BE49-F238E27FC236}">
                <a16:creationId xmlns:a16="http://schemas.microsoft.com/office/drawing/2014/main" id="{4F18A6D1-1030-37C1-347A-C32D984215D2}"/>
              </a:ext>
            </a:extLst>
          </p:cNvPr>
          <p:cNvSpPr txBox="1"/>
          <p:nvPr/>
        </p:nvSpPr>
        <p:spPr>
          <a:xfrm>
            <a:off x="3125867" y="3889877"/>
            <a:ext cx="1938329"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8.</a:t>
            </a:r>
            <a:r>
              <a:rPr lang="en-GB" sz="1000">
                <a:ea typeface="+mn-lt"/>
                <a:cs typeface="+mn-lt"/>
              </a:rPr>
              <a:t>If the submission was rejected, </a:t>
            </a:r>
            <a:r>
              <a:rPr lang="en-GB" sz="1000" err="1">
                <a:ea typeface="+mn-lt"/>
                <a:cs typeface="+mn-lt"/>
              </a:rPr>
              <a:t>iTrent</a:t>
            </a:r>
            <a:r>
              <a:rPr lang="en-GB" sz="1000">
                <a:ea typeface="+mn-lt"/>
                <a:cs typeface="+mn-lt"/>
              </a:rPr>
              <a:t> can call this API to retrieve a detailed list of validation or business logic errors returned by TCS.</a:t>
            </a:r>
            <a:r>
              <a:rPr lang="en-GB" sz="1000">
                <a:solidFill>
                  <a:srgbClr val="FF0000"/>
                </a:solidFill>
                <a:ea typeface="+mn-lt"/>
                <a:cs typeface="+mn-lt"/>
              </a:rPr>
              <a:t> (API 4)</a:t>
            </a:r>
          </a:p>
          <a:p>
            <a:pPr algn="l"/>
            <a:endParaRPr lang="en-GB"/>
          </a:p>
        </p:txBody>
      </p:sp>
      <p:sp>
        <p:nvSpPr>
          <p:cNvPr id="32" name="Rectangle 31">
            <a:extLst>
              <a:ext uri="{FF2B5EF4-FFF2-40B4-BE49-F238E27FC236}">
                <a16:creationId xmlns:a16="http://schemas.microsoft.com/office/drawing/2014/main" id="{221F2806-7A37-F4BE-AE07-EE89A1767458}"/>
              </a:ext>
            </a:extLst>
          </p:cNvPr>
          <p:cNvSpPr/>
          <p:nvPr/>
        </p:nvSpPr>
        <p:spPr>
          <a:xfrm>
            <a:off x="6891543" y="4559186"/>
            <a:ext cx="646745" cy="15967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API 4</a:t>
            </a:r>
          </a:p>
        </p:txBody>
      </p:sp>
      <p:cxnSp>
        <p:nvCxnSpPr>
          <p:cNvPr id="33" name="Connector: Curved 32">
            <a:extLst>
              <a:ext uri="{FF2B5EF4-FFF2-40B4-BE49-F238E27FC236}">
                <a16:creationId xmlns:a16="http://schemas.microsoft.com/office/drawing/2014/main" id="{A3EC55D2-F2B0-FCFD-AA45-CF4D7B9375B7}"/>
              </a:ext>
            </a:extLst>
          </p:cNvPr>
          <p:cNvCxnSpPr>
            <a:cxnSpLocks/>
          </p:cNvCxnSpPr>
          <p:nvPr/>
        </p:nvCxnSpPr>
        <p:spPr>
          <a:xfrm flipV="1">
            <a:off x="3045494" y="5378990"/>
            <a:ext cx="5136644" cy="212712"/>
          </a:xfrm>
          <a:prstGeom prst="curved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36" name="Connector: Curved 35">
            <a:extLst>
              <a:ext uri="{FF2B5EF4-FFF2-40B4-BE49-F238E27FC236}">
                <a16:creationId xmlns:a16="http://schemas.microsoft.com/office/drawing/2014/main" id="{ED1709A3-A73B-23BF-879E-D11CFF560E3A}"/>
              </a:ext>
            </a:extLst>
          </p:cNvPr>
          <p:cNvCxnSpPr/>
          <p:nvPr/>
        </p:nvCxnSpPr>
        <p:spPr>
          <a:xfrm flipV="1">
            <a:off x="3046561" y="6232768"/>
            <a:ext cx="5144363" cy="8044"/>
          </a:xfrm>
          <a:prstGeom prst="curvedConnector3">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C09DC39B-2600-466C-9AE9-BCF7DAC75FBC}"/>
              </a:ext>
            </a:extLst>
          </p:cNvPr>
          <p:cNvSpPr/>
          <p:nvPr/>
        </p:nvSpPr>
        <p:spPr>
          <a:xfrm>
            <a:off x="6891543" y="5145340"/>
            <a:ext cx="646745" cy="15967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API 5</a:t>
            </a:r>
          </a:p>
        </p:txBody>
      </p:sp>
      <p:sp>
        <p:nvSpPr>
          <p:cNvPr id="45" name="Rectangle 44">
            <a:extLst>
              <a:ext uri="{FF2B5EF4-FFF2-40B4-BE49-F238E27FC236}">
                <a16:creationId xmlns:a16="http://schemas.microsoft.com/office/drawing/2014/main" id="{05611C5E-7E3D-C032-BCFD-5E134B50F5FA}"/>
              </a:ext>
            </a:extLst>
          </p:cNvPr>
          <p:cNvSpPr/>
          <p:nvPr/>
        </p:nvSpPr>
        <p:spPr>
          <a:xfrm>
            <a:off x="6891543" y="5995263"/>
            <a:ext cx="646745" cy="15967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API 6</a:t>
            </a:r>
          </a:p>
        </p:txBody>
      </p:sp>
      <p:sp>
        <p:nvSpPr>
          <p:cNvPr id="46" name="TextBox 45">
            <a:extLst>
              <a:ext uri="{FF2B5EF4-FFF2-40B4-BE49-F238E27FC236}">
                <a16:creationId xmlns:a16="http://schemas.microsoft.com/office/drawing/2014/main" id="{82FBE2A1-7636-0B42-263D-D5BE27FEC915}"/>
              </a:ext>
            </a:extLst>
          </p:cNvPr>
          <p:cNvSpPr txBox="1"/>
          <p:nvPr/>
        </p:nvSpPr>
        <p:spPr>
          <a:xfrm>
            <a:off x="3047712" y="4798415"/>
            <a:ext cx="213371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9.iTrent periodically calls this API to reconcile submissions over time.</a:t>
            </a:r>
          </a:p>
          <a:p>
            <a:r>
              <a:rPr lang="en-GB" sz="1000"/>
              <a:t>Returns aggregated data per employer or per submission.</a:t>
            </a:r>
            <a:r>
              <a:rPr lang="en-GB" sz="1000">
                <a:solidFill>
                  <a:srgbClr val="FF0000"/>
                </a:solidFill>
              </a:rPr>
              <a:t>(API 5)</a:t>
            </a:r>
          </a:p>
          <a:p>
            <a:endParaRPr lang="en-GB" sz="1000"/>
          </a:p>
        </p:txBody>
      </p:sp>
      <p:sp>
        <p:nvSpPr>
          <p:cNvPr id="4" name="TextBox 3">
            <a:extLst>
              <a:ext uri="{FF2B5EF4-FFF2-40B4-BE49-F238E27FC236}">
                <a16:creationId xmlns:a16="http://schemas.microsoft.com/office/drawing/2014/main" id="{2CC043A2-4AD3-B4A9-B305-6055E93A6926}"/>
              </a:ext>
            </a:extLst>
          </p:cNvPr>
          <p:cNvSpPr txBox="1"/>
          <p:nvPr/>
        </p:nvSpPr>
        <p:spPr>
          <a:xfrm>
            <a:off x="5184013" y="5560127"/>
            <a:ext cx="1714787"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9.</a:t>
            </a:r>
            <a:r>
              <a:rPr lang="en-GB" sz="1000">
                <a:ea typeface="+mn-lt"/>
                <a:cs typeface="+mn-lt"/>
              </a:rPr>
              <a:t>iTrent  calls this API for a detailed view of submissions for a specific payroll run. </a:t>
            </a:r>
            <a:r>
              <a:rPr lang="en-GB" sz="1000">
                <a:solidFill>
                  <a:srgbClr val="FF0000"/>
                </a:solidFill>
                <a:ea typeface="+mn-lt"/>
                <a:cs typeface="+mn-lt"/>
              </a:rPr>
              <a:t>(API 6)</a:t>
            </a:r>
            <a:br>
              <a:rPr lang="en-GB" sz="1000">
                <a:ea typeface="+mn-lt"/>
                <a:cs typeface="+mn-lt"/>
              </a:rPr>
            </a:br>
            <a:r>
              <a:rPr lang="en-GB" sz="1000">
                <a:ea typeface="+mn-lt"/>
                <a:cs typeface="+mn-lt"/>
              </a:rPr>
              <a:t> </a:t>
            </a:r>
          </a:p>
          <a:p>
            <a:endParaRPr lang="en-GB" sz="1000"/>
          </a:p>
          <a:p>
            <a:endParaRPr lang="en-GB" sz="1000"/>
          </a:p>
        </p:txBody>
      </p:sp>
      <p:pic>
        <p:nvPicPr>
          <p:cNvPr id="5" name="Graphic 7" descr="Crown with solid fill">
            <a:extLst>
              <a:ext uri="{FF2B5EF4-FFF2-40B4-BE49-F238E27FC236}">
                <a16:creationId xmlns:a16="http://schemas.microsoft.com/office/drawing/2014/main" id="{E7FE774B-ADAE-B576-F159-B550C47459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6282" y="3856828"/>
            <a:ext cx="346590" cy="346590"/>
          </a:xfrm>
          <a:prstGeom prst="rect">
            <a:avLst/>
          </a:prstGeom>
        </p:spPr>
      </p:pic>
      <p:sp>
        <p:nvSpPr>
          <p:cNvPr id="11" name="Rectangle 10">
            <a:extLst>
              <a:ext uri="{FF2B5EF4-FFF2-40B4-BE49-F238E27FC236}">
                <a16:creationId xmlns:a16="http://schemas.microsoft.com/office/drawing/2014/main" id="{70C4E8B6-47E4-9958-5462-A175420203A9}"/>
              </a:ext>
            </a:extLst>
          </p:cNvPr>
          <p:cNvSpPr/>
          <p:nvPr/>
        </p:nvSpPr>
        <p:spPr>
          <a:xfrm>
            <a:off x="521440" y="1761535"/>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T02</a:t>
            </a:r>
          </a:p>
        </p:txBody>
      </p:sp>
      <p:sp>
        <p:nvSpPr>
          <p:cNvPr id="13" name="Rectangle 12">
            <a:extLst>
              <a:ext uri="{FF2B5EF4-FFF2-40B4-BE49-F238E27FC236}">
                <a16:creationId xmlns:a16="http://schemas.microsoft.com/office/drawing/2014/main" id="{74DA8944-349E-F9C7-9AA7-1EBBC7891821}"/>
              </a:ext>
            </a:extLst>
          </p:cNvPr>
          <p:cNvSpPr/>
          <p:nvPr/>
        </p:nvSpPr>
        <p:spPr>
          <a:xfrm>
            <a:off x="4116517" y="2689612"/>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T03</a:t>
            </a:r>
          </a:p>
        </p:txBody>
      </p:sp>
      <p:sp>
        <p:nvSpPr>
          <p:cNvPr id="19" name="Rectangle 18">
            <a:extLst>
              <a:ext uri="{FF2B5EF4-FFF2-40B4-BE49-F238E27FC236}">
                <a16:creationId xmlns:a16="http://schemas.microsoft.com/office/drawing/2014/main" id="{87D48E4A-2582-22B0-4513-6D2D633E012D}"/>
              </a:ext>
            </a:extLst>
          </p:cNvPr>
          <p:cNvSpPr/>
          <p:nvPr/>
        </p:nvSpPr>
        <p:spPr>
          <a:xfrm>
            <a:off x="4553546" y="2689612"/>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T04</a:t>
            </a:r>
          </a:p>
        </p:txBody>
      </p:sp>
      <p:sp>
        <p:nvSpPr>
          <p:cNvPr id="21" name="Rectangle 20">
            <a:extLst>
              <a:ext uri="{FF2B5EF4-FFF2-40B4-BE49-F238E27FC236}">
                <a16:creationId xmlns:a16="http://schemas.microsoft.com/office/drawing/2014/main" id="{AECE8244-3713-8D81-E9E8-06C57A70A444}"/>
              </a:ext>
            </a:extLst>
          </p:cNvPr>
          <p:cNvSpPr/>
          <p:nvPr/>
        </p:nvSpPr>
        <p:spPr>
          <a:xfrm>
            <a:off x="4553545" y="2387053"/>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T05</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1145767278"/>
              </p:ext>
            </p:extLst>
          </p:nvPr>
        </p:nvGraphicFramePr>
        <p:xfrm>
          <a:off x="66675" y="971550"/>
          <a:ext cx="12073319" cy="4780651"/>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lvl="0" algn="l">
                        <a:lnSpc>
                          <a:spcPct val="100000"/>
                        </a:lnSpc>
                        <a:spcBef>
                          <a:spcPts val="0"/>
                        </a:spcBef>
                        <a:spcAft>
                          <a:spcPts val="0"/>
                        </a:spcAft>
                        <a:buNone/>
                      </a:pPr>
                      <a:r>
                        <a:rPr lang="en-GB" sz="900" b="0" i="0" u="none" strike="noStrike" baseline="0" noProof="0" dirty="0">
                          <a:solidFill>
                            <a:srgbClr val="000000"/>
                          </a:solidFill>
                          <a:latin typeface="Aptos"/>
                        </a:rPr>
                        <a:t>A malicious actor may attempt to impersonate a legitimate user or escalate privileges to access pension functionality.</a:t>
                      </a:r>
                      <a:endParaRPr lang="en-US" dirty="0">
                        <a:latin typeface="Aptos"/>
                      </a:endParaRP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noProof="0" dirty="0"/>
                        <a:t>Enforce strong authentication, implement RBAC for pension access, log all access attempts, and monitor for anomalous login behavior.</a:t>
                      </a:r>
                      <a:endParaRPr lang="en-US" dirty="0"/>
                    </a:p>
                  </a:txBody>
                  <a:tcPr>
                    <a:solidFill>
                      <a:srgbClr val="E7E7E7"/>
                    </a:solidFill>
                  </a:tcPr>
                </a:tc>
                <a:tc>
                  <a:txBody>
                    <a:bodyPr/>
                    <a:lstStyle/>
                    <a:p>
                      <a:r>
                        <a:rPr lang="en-US" sz="900" dirty="0" err="1">
                          <a:solidFill>
                            <a:schemeClr val="tx1"/>
                          </a:solidFill>
                        </a:rPr>
                        <a:t>Itrent</a:t>
                      </a:r>
                      <a:r>
                        <a:rPr lang="en-US" sz="900" dirty="0">
                          <a:solidFill>
                            <a:schemeClr val="tx1"/>
                          </a:solidFill>
                        </a:rPr>
                        <a:t> Engineering</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912286">
                <a:tc>
                  <a:txBody>
                    <a:bodyPr/>
                    <a:lstStyle/>
                    <a:p>
                      <a:pPr algn="ctr"/>
                      <a:r>
                        <a:rPr lang="en-US" sz="900" dirty="0"/>
                        <a:t>T02</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noProof="0" dirty="0"/>
                        <a:t>A malicious actor may trigger unauthorized or excessive outbound calls to TCS services to disrupt operations or exfiltrate data.</a:t>
                      </a:r>
                      <a:endParaRPr lang="en-US" dirty="0"/>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Restrict access to initiation functions through strict user role validation, enforce rate limits, and log all job triggers with time, user, and scope metadata.</a:t>
                      </a:r>
                      <a:endParaRPr lang="en-US" dirty="0">
                        <a:latin typeface="Aptos"/>
                      </a:endParaRPr>
                    </a:p>
                  </a:txBody>
                  <a:tcPr>
                    <a:solidFill>
                      <a:srgbClr val="E7E7E7"/>
                    </a:solidFill>
                  </a:tcPr>
                </a:tc>
                <a:tc>
                  <a:txBody>
                    <a:bodyPr/>
                    <a:lstStyle/>
                    <a:p>
                      <a:pPr lvl="0">
                        <a:buNone/>
                      </a:pPr>
                      <a:r>
                        <a:rPr lang="en-US" sz="900" b="0" i="0" u="none" strike="noStrike" noProof="0" dirty="0" err="1">
                          <a:solidFill>
                            <a:schemeClr val="tx1"/>
                          </a:solidFill>
                          <a:latin typeface="Aptos"/>
                        </a:rPr>
                        <a:t>Itrent</a:t>
                      </a:r>
                      <a:r>
                        <a:rPr lang="en-US" sz="900" b="0" i="0" u="none" strike="noStrike" noProof="0" dirty="0">
                          <a:solidFill>
                            <a:schemeClr val="tx1"/>
                          </a:solidFill>
                          <a:latin typeface="Aptos"/>
                        </a:rPr>
                        <a:t> Engineering</a:t>
                      </a:r>
                      <a:endParaRPr lang="en-US" dirty="0"/>
                    </a:p>
                  </a:txBody>
                  <a:tcP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rgbClr val="00B050"/>
                          </a:solidFill>
                          <a:latin typeface="Aptos"/>
                        </a:rPr>
                        <a:t>Effective</a:t>
                      </a:r>
                      <a:endParaRPr lang="en-US" sz="900" b="0" i="0" u="none" strike="noStrike" noProof="0" dirty="0">
                        <a:solidFill>
                          <a:srgbClr val="000000"/>
                        </a:solidFill>
                        <a:latin typeface="Aptos"/>
                      </a:endParaRPr>
                    </a:p>
                    <a:p>
                      <a:pPr marL="0" marR="0" lvl="0" indent="0" algn="ctr" defTabSz="914400">
                        <a:lnSpc>
                          <a:spcPct val="100000"/>
                        </a:lnSpc>
                        <a:spcBef>
                          <a:spcPts val="0"/>
                        </a:spcBef>
                        <a:spcAft>
                          <a:spcPts val="0"/>
                        </a:spcAft>
                        <a:buNone/>
                        <a:tabLst/>
                        <a:defRPr/>
                      </a:pPr>
                      <a:endParaRPr lang="en-US" sz="900" b="1" i="0" u="none" strike="noStrike" noProof="0">
                        <a:solidFill>
                          <a:srgbClr val="00B050"/>
                        </a:solidFill>
                        <a:latin typeface="Aptos"/>
                      </a:endParaRPr>
                    </a:p>
                    <a:p>
                      <a:pPr lvl="0" algn="ctr">
                        <a:buNone/>
                      </a:pPr>
                      <a:endParaRPr lang="en-US" sz="900" b="0">
                        <a:solidFill>
                          <a:srgbClr val="FFC000"/>
                        </a:solidFill>
                      </a:endParaRPr>
                    </a:p>
                  </a:txBody>
                  <a:tcPr marL="90000"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dirty="0"/>
                    </a:p>
                    <a:p>
                      <a:pPr lvl="0" algn="ctr">
                        <a:buNone/>
                      </a:pPr>
                      <a:endParaRPr lang="en-US" sz="900" b="1" i="0" u="none" strike="noStrike" noProof="0">
                        <a:solidFill>
                          <a:schemeClr val="bg1"/>
                        </a:solidFill>
                        <a:latin typeface="Aptos"/>
                      </a:endParaRPr>
                    </a:p>
                  </a:txBody>
                  <a:tcPr marL="90000" anchor="ctr">
                    <a:solidFill>
                      <a:srgbClr val="92D050"/>
                    </a:solidFill>
                  </a:tcPr>
                </a:tc>
                <a:extLst>
                  <a:ext uri="{0D108BD9-81ED-4DB2-BD59-A6C34878D82A}">
                    <a16:rowId xmlns:a16="http://schemas.microsoft.com/office/drawing/2014/main" val="2265128369"/>
                  </a:ext>
                </a:extLst>
              </a:tr>
              <a:tr h="912286">
                <a:tc>
                  <a:txBody>
                    <a:bodyPr/>
                    <a:lstStyle/>
                    <a:p>
                      <a:pPr lvl="0" algn="ctr">
                        <a:buNone/>
                      </a:pPr>
                      <a:r>
                        <a:rPr lang="en-US" sz="900" b="0" i="0" u="none" strike="noStrike" noProof="0" dirty="0">
                          <a:solidFill>
                            <a:srgbClr val="000000"/>
                          </a:solidFill>
                          <a:latin typeface="Aptos"/>
                        </a:rPr>
                        <a:t>T03</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t>A malicious actor may forge requests, replay previous submissions, or tamper with AEPN data to trigger false deductions</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Requests are encrypted using TLS 1.1/1.2 and originate only from whitelisted IPs; digital signatures and ROS certificates are used to validate employer identity, detect tampering, and prevent replay attacks.</a:t>
                      </a:r>
                      <a:endParaRPr lang="en-US" dirty="0">
                        <a:latin typeface="Aptos"/>
                      </a:endParaRPr>
                    </a:p>
                  </a:txBody>
                  <a:tcPr>
                    <a:solidFill>
                      <a:srgbClr val="E7E7E7"/>
                    </a:solidFill>
                  </a:tcPr>
                </a:tc>
                <a:tc>
                  <a:txBody>
                    <a:bodyPr/>
                    <a:lstStyle/>
                    <a:p>
                      <a:pPr lvl="0">
                        <a:buNone/>
                      </a:pPr>
                      <a:r>
                        <a:rPr lang="en-US" sz="900" b="0" i="0" u="none" strike="noStrike" noProof="0" dirty="0" err="1">
                          <a:solidFill>
                            <a:schemeClr val="tx1"/>
                          </a:solidFill>
                          <a:latin typeface="Aptos"/>
                        </a:rPr>
                        <a:t>Itrent</a:t>
                      </a:r>
                      <a:r>
                        <a:rPr lang="en-US" sz="900" b="0" i="0" u="none" strike="noStrike" noProof="0" dirty="0">
                          <a:solidFill>
                            <a:schemeClr val="tx1"/>
                          </a:solidFill>
                          <a:latin typeface="Aptos"/>
                        </a:rPr>
                        <a:t> Engineering</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sz="900" b="0" i="0" u="none" strike="noStrike" noProof="0" dirty="0">
                        <a:solidFill>
                          <a:srgbClr val="000000"/>
                        </a:solidFill>
                        <a:latin typeface="Aptos"/>
                      </a:endParaRPr>
                    </a:p>
                    <a:p>
                      <a:pPr lvl="0" algn="ctr">
                        <a:buNone/>
                      </a:pPr>
                      <a:endParaRPr lang="en-US" sz="900" b="1" i="0" u="none" strike="noStrike" noProof="0">
                        <a:solidFill>
                          <a:schemeClr val="bg1"/>
                        </a:solidFill>
                        <a:latin typeface="Aptos"/>
                      </a:endParaRPr>
                    </a:p>
                  </a:txBody>
                  <a:tcPr marL="89999" anchor="ctr">
                    <a:solidFill>
                      <a:srgbClr val="92D050"/>
                    </a:solidFill>
                  </a:tcPr>
                </a:tc>
                <a:extLst>
                  <a:ext uri="{0D108BD9-81ED-4DB2-BD59-A6C34878D82A}">
                    <a16:rowId xmlns:a16="http://schemas.microsoft.com/office/drawing/2014/main" val="1780910811"/>
                  </a:ext>
                </a:extLst>
              </a:tr>
              <a:tr h="912286">
                <a:tc>
                  <a:txBody>
                    <a:bodyPr/>
                    <a:lstStyle/>
                    <a:p>
                      <a:pPr lvl="0" algn="ctr">
                        <a:buNone/>
                      </a:pPr>
                      <a:r>
                        <a:rPr lang="en-US" sz="900" b="0" i="0" u="none" strike="noStrike" noProof="0" dirty="0">
                          <a:solidFill>
                            <a:srgbClr val="000000"/>
                          </a:solidFill>
                          <a:latin typeface="Aptos"/>
                        </a:rPr>
                        <a:t>T04</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latin typeface="Aptos"/>
                        </a:rPr>
                        <a:t>A malicious actor may intercept or forge pension start/stop instructions to modify employee records.</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rPr>
                        <a:t>Responses are encrypted via TLS 1.1/1.2, optionally signed by TCS, and consumed only by authenticated, internal </a:t>
                      </a:r>
                      <a:r>
                        <a:rPr lang="en-US" sz="900" b="0" i="0" u="none" strike="noStrike" kern="1200" cap="none" spc="0" normalizeH="0" baseline="0" noProof="0" dirty="0" err="1">
                          <a:ln>
                            <a:noFill/>
                          </a:ln>
                          <a:solidFill>
                            <a:prstClr val="black"/>
                          </a:solidFill>
                          <a:effectLst/>
                          <a:uLnTx/>
                          <a:uFillTx/>
                        </a:rPr>
                        <a:t>iTrent</a:t>
                      </a:r>
                      <a:r>
                        <a:rPr lang="en-US" sz="900" b="0" i="0" u="none" strike="noStrike" kern="1200" cap="none" spc="0" normalizeH="0" baseline="0" noProof="0" dirty="0">
                          <a:ln>
                            <a:noFill/>
                          </a:ln>
                          <a:solidFill>
                            <a:prstClr val="black"/>
                          </a:solidFill>
                          <a:effectLst/>
                          <a:uLnTx/>
                          <a:uFillTx/>
                        </a:rPr>
                        <a:t> processes that validate schema and origin.</a:t>
                      </a:r>
                      <a:endParaRPr lang="en-US" dirty="0"/>
                    </a:p>
                  </a:txBody>
                  <a:tcPr>
                    <a:solidFill>
                      <a:srgbClr val="E7E7E7"/>
                    </a:solidFill>
                  </a:tcPr>
                </a:tc>
                <a:tc>
                  <a:txBody>
                    <a:bodyPr/>
                    <a:lstStyle/>
                    <a:p>
                      <a:pPr lvl="0">
                        <a:buNone/>
                      </a:pPr>
                      <a:r>
                        <a:rPr lang="en-US" sz="900" b="0" i="0" u="none" strike="noStrike" noProof="0" dirty="0" err="1">
                          <a:solidFill>
                            <a:schemeClr val="tx1"/>
                          </a:solidFill>
                          <a:latin typeface="Aptos"/>
                        </a:rPr>
                        <a:t>Itrent</a:t>
                      </a:r>
                      <a:r>
                        <a:rPr lang="en-US" sz="900" b="0" i="0" u="none" strike="noStrike" noProof="0" dirty="0">
                          <a:solidFill>
                            <a:schemeClr val="tx1"/>
                          </a:solidFill>
                          <a:latin typeface="Aptos"/>
                        </a:rPr>
                        <a:t> Engineering</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dirty="0"/>
                    </a:p>
                    <a:p>
                      <a:pPr lvl="0" algn="ctr">
                        <a:buNone/>
                      </a:pPr>
                      <a:endParaRPr lang="en-US" sz="900" b="1" i="0" u="none" strike="noStrike" noProof="0">
                        <a:solidFill>
                          <a:schemeClr val="bg1"/>
                        </a:solidFill>
                        <a:latin typeface="Aptos"/>
                      </a:endParaRPr>
                    </a:p>
                  </a:txBody>
                  <a:tcPr marL="89999" anchor="ctr">
                    <a:solidFill>
                      <a:srgbClr val="92D050"/>
                    </a:solidFill>
                  </a:tcPr>
                </a:tc>
                <a:extLst>
                  <a:ext uri="{0D108BD9-81ED-4DB2-BD59-A6C34878D82A}">
                    <a16:rowId xmlns:a16="http://schemas.microsoft.com/office/drawing/2014/main" val="1243103297"/>
                  </a:ext>
                </a:extLst>
              </a:tr>
              <a:tr h="912286">
                <a:tc>
                  <a:txBody>
                    <a:bodyPr/>
                    <a:lstStyle/>
                    <a:p>
                      <a:pPr lvl="0" algn="ctr">
                        <a:buNone/>
                      </a:pPr>
                      <a:r>
                        <a:rPr lang="en-US" sz="900" b="0" i="0" u="none" strike="noStrike" noProof="0" dirty="0">
                          <a:solidFill>
                            <a:srgbClr val="000000"/>
                          </a:solidFill>
                          <a:latin typeface="Aptos"/>
                        </a:rPr>
                        <a:t>T05</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1000" b="0" i="0" u="none" strike="noStrike" noProof="0" dirty="0"/>
                        <a:t>A malicious actor intercepts outbound /inbound API request and steals </a:t>
                      </a:r>
                      <a:r>
                        <a:rPr lang="en-GB" sz="1000" b="0" i="0" u="none" strike="noStrike" noProof="0" dirty="0">
                          <a:solidFill>
                            <a:schemeClr val="tx1"/>
                          </a:solidFill>
                          <a:latin typeface="Aptos"/>
                        </a:rPr>
                        <a:t>PPSN (the Irish equivalent of National Insurance number) .</a:t>
                      </a:r>
                    </a:p>
                    <a:p>
                      <a:pPr marL="0" lvl="0" indent="0" algn="l">
                        <a:lnSpc>
                          <a:spcPct val="100000"/>
                        </a:lnSpc>
                        <a:spcBef>
                          <a:spcPts val="0"/>
                        </a:spcBef>
                        <a:spcAft>
                          <a:spcPts val="0"/>
                        </a:spcAft>
                        <a:buNone/>
                      </a:pPr>
                      <a:endParaRPr lang="en-US" sz="900" b="0" i="0" u="none" strike="noStrike" noProof="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All API requests must come from whitelisted IPs and are authenticated using ROS certs and digital signatures; request frequency and scope are limited, and audit logging ensures traceability of all interactions.  All inbound requests from TCS must be IP restricted also.</a:t>
                      </a:r>
                    </a:p>
                    <a:p>
                      <a:pPr marL="0" lvl="0" indent="0" algn="l">
                        <a:lnSpc>
                          <a:spcPct val="100000"/>
                        </a:lnSpc>
                        <a:spcBef>
                          <a:spcPts val="0"/>
                        </a:spcBef>
                        <a:spcAft>
                          <a:spcPts val="0"/>
                        </a:spcAft>
                        <a:buNone/>
                      </a:pPr>
                      <a:endParaRPr lang="en-US" sz="900" b="0" i="0" u="none" strike="noStrike" kern="1200" cap="none" spc="0" normalizeH="0" baseline="0" noProof="0">
                        <a:ln>
                          <a:noFill/>
                        </a:ln>
                        <a:solidFill>
                          <a:prstClr val="black"/>
                        </a:solidFill>
                        <a:effectLst/>
                        <a:uLnTx/>
                        <a:uFillTx/>
                        <a:latin typeface="Aptos"/>
                      </a:endParaRPr>
                    </a:p>
                  </a:txBody>
                  <a:tcPr>
                    <a:solidFill>
                      <a:srgbClr val="E7E7E7"/>
                    </a:solidFill>
                  </a:tcPr>
                </a:tc>
                <a:tc>
                  <a:txBody>
                    <a:bodyPr/>
                    <a:lstStyle/>
                    <a:p>
                      <a:pPr lvl="0">
                        <a:buNone/>
                      </a:pPr>
                      <a:r>
                        <a:rPr lang="en-US" sz="900" b="0" i="0" u="none" strike="noStrike" noProof="0" dirty="0" err="1">
                          <a:solidFill>
                            <a:schemeClr val="tx1"/>
                          </a:solidFill>
                          <a:latin typeface="Aptos"/>
                        </a:rPr>
                        <a:t>Itrent</a:t>
                      </a:r>
                      <a:r>
                        <a:rPr lang="en-US" sz="900" b="0" i="0" u="none" strike="noStrike" noProof="0" dirty="0">
                          <a:solidFill>
                            <a:schemeClr val="tx1"/>
                          </a:solidFill>
                          <a:latin typeface="Aptos"/>
                        </a:rPr>
                        <a:t> Engineering</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dirty="0"/>
                    </a:p>
                    <a:p>
                      <a:pPr lvl="0" algn="ctr">
                        <a:buNone/>
                      </a:pPr>
                      <a:endParaRPr lang="en-US" sz="900" b="1" i="0" u="none" strike="noStrike" noProof="0">
                        <a:solidFill>
                          <a:schemeClr val="bg1"/>
                        </a:solidFill>
                        <a:latin typeface="Aptos"/>
                      </a:endParaRPr>
                    </a:p>
                  </a:txBody>
                  <a:tcPr marL="89999" anchor="ctr">
                    <a:solidFill>
                      <a:srgbClr val="92D050"/>
                    </a:solidFill>
                  </a:tcPr>
                </a:tc>
                <a:extLst>
                  <a:ext uri="{0D108BD9-81ED-4DB2-BD59-A6C34878D82A}">
                    <a16:rowId xmlns:a16="http://schemas.microsoft.com/office/drawing/2014/main" val="1444730133"/>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1891959538"/>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a:t>Action Ref.</a:t>
                      </a:r>
                    </a:p>
                  </a:txBody>
                  <a:tcPr marL="90000" anchor="ctr">
                    <a:solidFill>
                      <a:srgbClr val="0070C0"/>
                    </a:solidFill>
                  </a:tcPr>
                </a:tc>
                <a:tc>
                  <a:txBody>
                    <a:bodyPr/>
                    <a:lstStyle/>
                    <a:p>
                      <a:r>
                        <a:rPr lang="en-US" sz="900"/>
                        <a:t>Control Weakness</a:t>
                      </a:r>
                    </a:p>
                  </a:txBody>
                  <a:tcPr marL="90000" anchor="ctr">
                    <a:solidFill>
                      <a:srgbClr val="0070C0"/>
                    </a:solidFill>
                  </a:tcPr>
                </a:tc>
                <a:tc>
                  <a:txBody>
                    <a:bodyPr/>
                    <a:lstStyle/>
                    <a:p>
                      <a:r>
                        <a:rPr lang="en-US" sz="900"/>
                        <a:t>Threat</a:t>
                      </a:r>
                    </a:p>
                  </a:txBody>
                  <a:tcPr marL="90000" anchor="ctr">
                    <a:solidFill>
                      <a:srgbClr val="0070C0"/>
                    </a:solidFill>
                  </a:tcPr>
                </a:tc>
                <a:tc>
                  <a:txBody>
                    <a:bodyPr/>
                    <a:lstStyle/>
                    <a:p>
                      <a:pPr algn="l"/>
                      <a:r>
                        <a:rPr lang="en-US" sz="90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a:t>A01</a:t>
                      </a:r>
                    </a:p>
                  </a:txBody>
                  <a:tcPr>
                    <a:solidFill>
                      <a:srgbClr val="CBCBCB"/>
                    </a:solidFill>
                  </a:tcPr>
                </a:tc>
                <a:tc>
                  <a:txBody>
                    <a:bodyPr/>
                    <a:lstStyle/>
                    <a:p>
                      <a:pPr lvl="0">
                        <a:buNone/>
                      </a:pPr>
                      <a:endParaRPr lang="en-US" sz="900" b="0" i="0" u="none" strike="noStrike" noProof="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US"/>
                    </a:p>
                  </a:txBody>
                  <a:tcPr>
                    <a:solidFill>
                      <a:srgbClr val="CBCBCB"/>
                    </a:solidFill>
                  </a:tcPr>
                </a:tc>
                <a:tc>
                  <a:txBody>
                    <a:bodyPr/>
                    <a:lstStyle/>
                    <a:p>
                      <a:pPr lvl="0" algn="l">
                        <a:buNone/>
                      </a:pPr>
                      <a:endParaRPr lang="en-US" sz="900" b="0" i="0" u="none" strike="noStrike" noProof="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46</cp:revision>
  <dcterms:created xsi:type="dcterms:W3CDTF">2024-07-23T08:25:53Z</dcterms:created>
  <dcterms:modified xsi:type="dcterms:W3CDTF">2025-08-11T12:09:16Z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