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262" r:id="rId5"/>
    <p:sldId id="263" r:id="rId6"/>
    <p:sldId id="264" r:id="rId7"/>
    <p:sldId id="266" r:id="rId8"/>
    <p:sldId id="258"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4D5C740-B3A4-1631-39C6-A468EE8F68B4}" name="David Biayna Neal" initials="DN" userId="S::david.biaynaneal@mhr.co.uk::f4d86e95-9b71-49ba-9385-78f333512306" providerId="AD"/>
  <p188:author id="{75E3F081-D263-0A36-E80C-388ED687E18E}" name="Trefor Walters" initials="TW" userId="S::Trefor.Walters@mhr.co.uk::385071c8-beff-42c3-bf88-64b537bb7bdf" providerId="AD"/>
  <p188:author id="{A468CF8F-8E3C-F560-4547-F8293B00AA7B}" name="Will North" initials="" userId="S::William.North@mhr.co.uk::c7b1bcd7-f4d2-4df5-a1d9-707caba598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BCB"/>
    <a:srgbClr val="E7E7E7"/>
    <a:srgbClr val="FFD5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156780-61D6-BB5F-9600-621837805215}" v="3" dt="2025-06-05T14:25:57.1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74"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A6D7C-0246-AF48-99A7-4FDF4978067E}" type="datetimeFigureOut">
              <a:rPr lang="en-US" smtClean="0"/>
              <a:t>8/11/2025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E1F09-160C-7443-909F-6612CF3A63AD}" type="slidenum">
              <a:rPr lang="en-US" smtClean="0"/>
              <a:t>‹#›</a:t>
            </a:fld>
            <a:endParaRPr lang="en-US"/>
          </a:p>
        </p:txBody>
      </p:sp>
    </p:spTree>
    <p:extLst>
      <p:ext uri="{BB962C8B-B14F-4D97-AF65-F5344CB8AC3E}">
        <p14:creationId xmlns:p14="http://schemas.microsoft.com/office/powerpoint/2010/main" val="352312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CE1F09-160C-7443-909F-6612CF3A63AD}" type="slidenum">
              <a:rPr lang="en-US" smtClean="0"/>
              <a:t>4</a:t>
            </a:fld>
            <a:endParaRPr lang="en-US"/>
          </a:p>
        </p:txBody>
      </p:sp>
    </p:spTree>
    <p:extLst>
      <p:ext uri="{BB962C8B-B14F-4D97-AF65-F5344CB8AC3E}">
        <p14:creationId xmlns:p14="http://schemas.microsoft.com/office/powerpoint/2010/main" val="2070400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F22060-864B-42AF-4F72-6E1DFB2B76C3}"/>
              </a:ext>
            </a:extLst>
          </p:cNvPr>
          <p:cNvSpPr/>
          <p:nvPr/>
        </p:nvSpPr>
        <p:spPr>
          <a:xfrm>
            <a:off x="0" y="0"/>
            <a:ext cx="3707934" cy="6858000"/>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pPr marL="90170"/>
            <a:endParaRPr lang="en-US" sz="3600" b="1" dirty="0"/>
          </a:p>
          <a:p>
            <a:pPr marL="90170"/>
            <a:endParaRPr lang="en-US" sz="3600" b="1" dirty="0"/>
          </a:p>
          <a:p>
            <a:pPr marL="90170">
              <a:spcAft>
                <a:spcPts val="1200"/>
              </a:spcAft>
            </a:pPr>
            <a:r>
              <a:rPr lang="en-US" sz="4000" b="1" dirty="0"/>
              <a:t>Cyber Security Threat Model</a:t>
            </a:r>
          </a:p>
          <a:p>
            <a:pPr marL="90170"/>
            <a:r>
              <a:rPr lang="en-US" sz="2400" dirty="0">
                <a:solidFill>
                  <a:srgbClr val="C00000"/>
                </a:solidFill>
              </a:rPr>
              <a:t>People First Large File Upload</a:t>
            </a:r>
          </a:p>
          <a:p>
            <a:pPr marL="90170"/>
            <a:endParaRPr lang="en-US" sz="2400" b="1" dirty="0"/>
          </a:p>
          <a:p>
            <a:pPr marL="90170"/>
            <a:r>
              <a:rPr lang="en-US" sz="1400" dirty="0"/>
              <a:t>May 2025</a:t>
            </a:r>
          </a:p>
        </p:txBody>
      </p:sp>
      <p:pic>
        <p:nvPicPr>
          <p:cNvPr id="1030" name="Picture 6" descr="Portrayal of AI robot hacker surrounded by a network of glowing data  27613279 Stock Photo at Vecteezy">
            <a:extLst>
              <a:ext uri="{FF2B5EF4-FFF2-40B4-BE49-F238E27FC236}">
                <a16:creationId xmlns:a16="http://schemas.microsoft.com/office/drawing/2014/main" id="{49BE900C-EBAF-4829-D5CB-6C7555A2EF1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527" r="5717"/>
          <a:stretch/>
        </p:blipFill>
        <p:spPr bwMode="auto">
          <a:xfrm>
            <a:off x="3707934" y="0"/>
            <a:ext cx="871876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56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7AD7C-6009-A819-69C3-D9835E12B026}"/>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Executive Summary</a:t>
            </a:r>
          </a:p>
        </p:txBody>
      </p:sp>
      <p:sp>
        <p:nvSpPr>
          <p:cNvPr id="3" name="Rectangle 2">
            <a:extLst>
              <a:ext uri="{FF2B5EF4-FFF2-40B4-BE49-F238E27FC236}">
                <a16:creationId xmlns:a16="http://schemas.microsoft.com/office/drawing/2014/main" id="{3B5A537B-C47D-C6E1-7C82-788045B653DE}"/>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11" name="Rectangle 10">
            <a:extLst>
              <a:ext uri="{FF2B5EF4-FFF2-40B4-BE49-F238E27FC236}">
                <a16:creationId xmlns:a16="http://schemas.microsoft.com/office/drawing/2014/main" id="{70C0A216-D7AB-093A-C59B-82FE2883F5B4}"/>
              </a:ext>
            </a:extLst>
          </p:cNvPr>
          <p:cNvSpPr/>
          <p:nvPr/>
        </p:nvSpPr>
        <p:spPr>
          <a:xfrm>
            <a:off x="2966720" y="1025415"/>
            <a:ext cx="8981531" cy="541309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r>
              <a:rPr lang="en-GB" sz="1100" dirty="0">
                <a:solidFill>
                  <a:schemeClr val="tx1"/>
                </a:solidFill>
                <a:ea typeface="+mn-lt"/>
                <a:cs typeface="+mn-lt"/>
              </a:rPr>
              <a:t>Customers upload temporary, non-sensitive data through secure links, and the service retrieves it using tightly controlled access. Four  main risks were identified: files being unclear or mismanaged, data being exposed online, processing failures going unnoticed, and uploads failing if the link expires too soon. These risks are reduced by ensuring each file is clearly tracked, access is restricted, failures are automatically retried, and upload times are carefully managed. All files are automatically deleted after 14 days to further reduce any long-term risk.</a:t>
            </a:r>
          </a:p>
        </p:txBody>
      </p:sp>
      <p:sp>
        <p:nvSpPr>
          <p:cNvPr id="17" name="Rectangle 16">
            <a:extLst>
              <a:ext uri="{FF2B5EF4-FFF2-40B4-BE49-F238E27FC236}">
                <a16:creationId xmlns:a16="http://schemas.microsoft.com/office/drawing/2014/main" id="{22E46C8E-55C0-D00E-4827-85E270F21BEA}"/>
              </a:ext>
            </a:extLst>
          </p:cNvPr>
          <p:cNvSpPr/>
          <p:nvPr/>
        </p:nvSpPr>
        <p:spPr>
          <a:xfrm>
            <a:off x="142149" y="1025414"/>
            <a:ext cx="2701254" cy="541309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pPr algn="ctr"/>
            <a:endParaRPr lang="en-US" sz="1200" b="1">
              <a:solidFill>
                <a:schemeClr val="tx1"/>
              </a:solidFill>
            </a:endParaRPr>
          </a:p>
        </p:txBody>
      </p:sp>
      <p:sp>
        <p:nvSpPr>
          <p:cNvPr id="29" name="Rectangle 28">
            <a:extLst>
              <a:ext uri="{FF2B5EF4-FFF2-40B4-BE49-F238E27FC236}">
                <a16:creationId xmlns:a16="http://schemas.microsoft.com/office/drawing/2014/main" id="{A6CAE859-0F6B-3E01-0E2E-630AF61AAFCC}"/>
              </a:ext>
            </a:extLst>
          </p:cNvPr>
          <p:cNvSpPr/>
          <p:nvPr/>
        </p:nvSpPr>
        <p:spPr>
          <a:xfrm>
            <a:off x="340631" y="1152085"/>
            <a:ext cx="2304289" cy="509788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Low</a:t>
            </a:r>
            <a:endParaRPr lang="en-US" dirty="0"/>
          </a:p>
          <a:p>
            <a:pPr algn="ctr"/>
            <a:r>
              <a:rPr lang="en-US" sz="1600" b="1" dirty="0"/>
              <a:t>Risk</a:t>
            </a:r>
          </a:p>
        </p:txBody>
      </p:sp>
    </p:spTree>
    <p:extLst>
      <p:ext uri="{BB962C8B-B14F-4D97-AF65-F5344CB8AC3E}">
        <p14:creationId xmlns:p14="http://schemas.microsoft.com/office/powerpoint/2010/main" val="100187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7AD7C-6009-A819-69C3-D9835E12B026}"/>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Threat Model Details</a:t>
            </a:r>
          </a:p>
        </p:txBody>
      </p:sp>
      <p:sp>
        <p:nvSpPr>
          <p:cNvPr id="3" name="Rectangle 2">
            <a:extLst>
              <a:ext uri="{FF2B5EF4-FFF2-40B4-BE49-F238E27FC236}">
                <a16:creationId xmlns:a16="http://schemas.microsoft.com/office/drawing/2014/main" id="{3B5A537B-C47D-C6E1-7C82-788045B653DE}"/>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9" name="Rectangle 8">
            <a:extLst>
              <a:ext uri="{FF2B5EF4-FFF2-40B4-BE49-F238E27FC236}">
                <a16:creationId xmlns:a16="http://schemas.microsoft.com/office/drawing/2014/main" id="{C1A2F43A-9091-F8BC-E527-272C6AF25A46}"/>
              </a:ext>
            </a:extLst>
          </p:cNvPr>
          <p:cNvSpPr/>
          <p:nvPr/>
        </p:nvSpPr>
        <p:spPr>
          <a:xfrm>
            <a:off x="2331720" y="1467907"/>
            <a:ext cx="9667331"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dirty="0">
                <a:solidFill>
                  <a:schemeClr val="tx1"/>
                </a:solidFill>
              </a:rPr>
              <a:t>People First – Large file upload</a:t>
            </a:r>
          </a:p>
        </p:txBody>
      </p:sp>
      <p:sp>
        <p:nvSpPr>
          <p:cNvPr id="15" name="Rectangle 14">
            <a:extLst>
              <a:ext uri="{FF2B5EF4-FFF2-40B4-BE49-F238E27FC236}">
                <a16:creationId xmlns:a16="http://schemas.microsoft.com/office/drawing/2014/main" id="{BBC55F23-17D3-02E0-F9F0-B1A06B896FBC}"/>
              </a:ext>
            </a:extLst>
          </p:cNvPr>
          <p:cNvSpPr/>
          <p:nvPr/>
        </p:nvSpPr>
        <p:spPr>
          <a:xfrm>
            <a:off x="192949" y="1467907"/>
            <a:ext cx="2029043"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Name</a:t>
            </a:r>
          </a:p>
        </p:txBody>
      </p:sp>
      <p:sp>
        <p:nvSpPr>
          <p:cNvPr id="41" name="Rectangle 40">
            <a:extLst>
              <a:ext uri="{FF2B5EF4-FFF2-40B4-BE49-F238E27FC236}">
                <a16:creationId xmlns:a16="http://schemas.microsoft.com/office/drawing/2014/main" id="{A3A137BA-0E46-F9D5-926D-2D02EE34B099}"/>
              </a:ext>
            </a:extLst>
          </p:cNvPr>
          <p:cNvSpPr/>
          <p:nvPr/>
        </p:nvSpPr>
        <p:spPr>
          <a:xfrm>
            <a:off x="192949" y="1041187"/>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 Entity Under Review</a:t>
            </a:r>
          </a:p>
        </p:txBody>
      </p:sp>
      <p:sp>
        <p:nvSpPr>
          <p:cNvPr id="42" name="Rectangle 41">
            <a:extLst>
              <a:ext uri="{FF2B5EF4-FFF2-40B4-BE49-F238E27FC236}">
                <a16:creationId xmlns:a16="http://schemas.microsoft.com/office/drawing/2014/main" id="{2F3F38B8-2682-FC8A-D255-B362038A01A1}"/>
              </a:ext>
            </a:extLst>
          </p:cNvPr>
          <p:cNvSpPr/>
          <p:nvPr/>
        </p:nvSpPr>
        <p:spPr>
          <a:xfrm>
            <a:off x="192949" y="4981475"/>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Quality Assurance</a:t>
            </a:r>
          </a:p>
        </p:txBody>
      </p:sp>
      <p:sp>
        <p:nvSpPr>
          <p:cNvPr id="20" name="Rectangle 19">
            <a:extLst>
              <a:ext uri="{FF2B5EF4-FFF2-40B4-BE49-F238E27FC236}">
                <a16:creationId xmlns:a16="http://schemas.microsoft.com/office/drawing/2014/main" id="{7F1F38FE-7C82-F29A-E7C0-85BAB80CE8AF}"/>
              </a:ext>
            </a:extLst>
          </p:cNvPr>
          <p:cNvSpPr/>
          <p:nvPr/>
        </p:nvSpPr>
        <p:spPr>
          <a:xfrm>
            <a:off x="2331720" y="5435598"/>
            <a:ext cx="667648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David </a:t>
            </a:r>
            <a:r>
              <a:rPr lang="en-US" sz="1000" err="1">
                <a:solidFill>
                  <a:schemeClr val="tx1"/>
                </a:solidFill>
              </a:rPr>
              <a:t>Biayna</a:t>
            </a:r>
            <a:r>
              <a:rPr lang="en-US" sz="1000">
                <a:solidFill>
                  <a:schemeClr val="tx1"/>
                </a:solidFill>
              </a:rPr>
              <a:t> Neal</a:t>
            </a:r>
            <a:endParaRPr lang="en-US">
              <a:solidFill>
                <a:schemeClr val="tx1"/>
              </a:solidFill>
            </a:endParaRPr>
          </a:p>
        </p:txBody>
      </p:sp>
      <p:sp>
        <p:nvSpPr>
          <p:cNvPr id="21" name="Rectangle 20">
            <a:extLst>
              <a:ext uri="{FF2B5EF4-FFF2-40B4-BE49-F238E27FC236}">
                <a16:creationId xmlns:a16="http://schemas.microsoft.com/office/drawing/2014/main" id="{85BB5CDC-F7FC-B1FB-729A-B3C11BC37BE4}"/>
              </a:ext>
            </a:extLst>
          </p:cNvPr>
          <p:cNvSpPr/>
          <p:nvPr/>
        </p:nvSpPr>
        <p:spPr>
          <a:xfrm>
            <a:off x="192949" y="5435598"/>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dirty="0">
                <a:solidFill>
                  <a:schemeClr val="tx1"/>
                </a:solidFill>
              </a:rPr>
              <a:t>Security Consultant</a:t>
            </a:r>
          </a:p>
        </p:txBody>
      </p:sp>
      <p:sp>
        <p:nvSpPr>
          <p:cNvPr id="43" name="Rectangle 42">
            <a:extLst>
              <a:ext uri="{FF2B5EF4-FFF2-40B4-BE49-F238E27FC236}">
                <a16:creationId xmlns:a16="http://schemas.microsoft.com/office/drawing/2014/main" id="{685793A3-0E74-A877-9D4F-209992D9F71A}"/>
              </a:ext>
            </a:extLst>
          </p:cNvPr>
          <p:cNvSpPr/>
          <p:nvPr/>
        </p:nvSpPr>
        <p:spPr>
          <a:xfrm>
            <a:off x="2331720" y="5767801"/>
            <a:ext cx="6676481" cy="23428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Trefor Walters, Will North</a:t>
            </a:r>
          </a:p>
        </p:txBody>
      </p:sp>
      <p:sp>
        <p:nvSpPr>
          <p:cNvPr id="44" name="Rectangle 43">
            <a:extLst>
              <a:ext uri="{FF2B5EF4-FFF2-40B4-BE49-F238E27FC236}">
                <a16:creationId xmlns:a16="http://schemas.microsoft.com/office/drawing/2014/main" id="{196ABA3F-9C17-81B1-82B3-7A6BE15B9C2E}"/>
              </a:ext>
            </a:extLst>
          </p:cNvPr>
          <p:cNvSpPr/>
          <p:nvPr/>
        </p:nvSpPr>
        <p:spPr>
          <a:xfrm>
            <a:off x="192949" y="5767801"/>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Security Review Meeting</a:t>
            </a:r>
          </a:p>
        </p:txBody>
      </p:sp>
      <p:sp>
        <p:nvSpPr>
          <p:cNvPr id="10" name="Rectangle 9">
            <a:extLst>
              <a:ext uri="{FF2B5EF4-FFF2-40B4-BE49-F238E27FC236}">
                <a16:creationId xmlns:a16="http://schemas.microsoft.com/office/drawing/2014/main" id="{DDBE1188-EC8F-9D81-BB7B-8A5689097724}"/>
              </a:ext>
            </a:extLst>
          </p:cNvPr>
          <p:cNvSpPr/>
          <p:nvPr/>
        </p:nvSpPr>
        <p:spPr>
          <a:xfrm>
            <a:off x="192949" y="3622749"/>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Key Stakeholders</a:t>
            </a:r>
          </a:p>
        </p:txBody>
      </p:sp>
      <p:sp>
        <p:nvSpPr>
          <p:cNvPr id="13" name="Rectangle 12">
            <a:extLst>
              <a:ext uri="{FF2B5EF4-FFF2-40B4-BE49-F238E27FC236}">
                <a16:creationId xmlns:a16="http://schemas.microsoft.com/office/drawing/2014/main" id="{4A291A2B-E72C-EDCD-2D64-543DE85B99B4}"/>
              </a:ext>
            </a:extLst>
          </p:cNvPr>
          <p:cNvSpPr/>
          <p:nvPr/>
        </p:nvSpPr>
        <p:spPr>
          <a:xfrm>
            <a:off x="2331720" y="4324522"/>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endParaRPr lang="en-US" sz="1000" dirty="0">
              <a:solidFill>
                <a:schemeClr val="tx1"/>
              </a:solidFill>
            </a:endParaRPr>
          </a:p>
        </p:txBody>
      </p:sp>
      <p:sp>
        <p:nvSpPr>
          <p:cNvPr id="14" name="Rectangle 13">
            <a:extLst>
              <a:ext uri="{FF2B5EF4-FFF2-40B4-BE49-F238E27FC236}">
                <a16:creationId xmlns:a16="http://schemas.microsoft.com/office/drawing/2014/main" id="{32233C7C-FA58-77A3-D2E8-57254E8AFCAF}"/>
              </a:ext>
            </a:extLst>
          </p:cNvPr>
          <p:cNvSpPr/>
          <p:nvPr/>
        </p:nvSpPr>
        <p:spPr>
          <a:xfrm>
            <a:off x="192949" y="4324522"/>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endParaRPr lang="en-US" sz="1000" b="1" dirty="0">
              <a:solidFill>
                <a:schemeClr val="tx1"/>
              </a:solidFill>
            </a:endParaRPr>
          </a:p>
        </p:txBody>
      </p:sp>
      <p:sp>
        <p:nvSpPr>
          <p:cNvPr id="16" name="Rectangle 15">
            <a:extLst>
              <a:ext uri="{FF2B5EF4-FFF2-40B4-BE49-F238E27FC236}">
                <a16:creationId xmlns:a16="http://schemas.microsoft.com/office/drawing/2014/main" id="{65530EA0-D430-425F-71A1-8370D734359D}"/>
              </a:ext>
            </a:extLst>
          </p:cNvPr>
          <p:cNvSpPr/>
          <p:nvPr/>
        </p:nvSpPr>
        <p:spPr>
          <a:xfrm>
            <a:off x="2331720" y="4049469"/>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dirty="0">
                <a:solidFill>
                  <a:schemeClr val="tx1"/>
                </a:solidFill>
              </a:rPr>
              <a:t>Chris Key</a:t>
            </a:r>
          </a:p>
        </p:txBody>
      </p:sp>
      <p:sp>
        <p:nvSpPr>
          <p:cNvPr id="17" name="Rectangle 16">
            <a:extLst>
              <a:ext uri="{FF2B5EF4-FFF2-40B4-BE49-F238E27FC236}">
                <a16:creationId xmlns:a16="http://schemas.microsoft.com/office/drawing/2014/main" id="{36E4D16F-C834-D93A-17D6-70197EFBAD0B}"/>
              </a:ext>
            </a:extLst>
          </p:cNvPr>
          <p:cNvSpPr/>
          <p:nvPr/>
        </p:nvSpPr>
        <p:spPr>
          <a:xfrm>
            <a:off x="192949" y="4049469"/>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dirty="0">
                <a:solidFill>
                  <a:schemeClr val="tx1"/>
                </a:solidFill>
              </a:rPr>
              <a:t>Head of PF Architecture	</a:t>
            </a:r>
          </a:p>
        </p:txBody>
      </p:sp>
      <p:sp>
        <p:nvSpPr>
          <p:cNvPr id="18" name="Rectangle 17">
            <a:extLst>
              <a:ext uri="{FF2B5EF4-FFF2-40B4-BE49-F238E27FC236}">
                <a16:creationId xmlns:a16="http://schemas.microsoft.com/office/drawing/2014/main" id="{F0DFAA99-56E1-62C3-47B5-88F2F436CC62}"/>
              </a:ext>
            </a:extLst>
          </p:cNvPr>
          <p:cNvSpPr/>
          <p:nvPr/>
        </p:nvSpPr>
        <p:spPr>
          <a:xfrm>
            <a:off x="2331720" y="4599575"/>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endParaRPr lang="en-US" sz="1000" dirty="0">
              <a:solidFill>
                <a:schemeClr val="tx1"/>
              </a:solidFill>
            </a:endParaRPr>
          </a:p>
        </p:txBody>
      </p:sp>
      <p:sp>
        <p:nvSpPr>
          <p:cNvPr id="19" name="Rectangle 18">
            <a:extLst>
              <a:ext uri="{FF2B5EF4-FFF2-40B4-BE49-F238E27FC236}">
                <a16:creationId xmlns:a16="http://schemas.microsoft.com/office/drawing/2014/main" id="{D1F28CA6-6450-8C46-1C91-82DDFADF2A26}"/>
              </a:ext>
            </a:extLst>
          </p:cNvPr>
          <p:cNvSpPr/>
          <p:nvPr/>
        </p:nvSpPr>
        <p:spPr>
          <a:xfrm>
            <a:off x="192949" y="4599575"/>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endParaRPr lang="en-US" sz="1000" b="1" dirty="0">
              <a:solidFill>
                <a:schemeClr val="tx1"/>
              </a:solidFill>
            </a:endParaRPr>
          </a:p>
        </p:txBody>
      </p:sp>
      <p:sp>
        <p:nvSpPr>
          <p:cNvPr id="6" name="Rectangle 5">
            <a:extLst>
              <a:ext uri="{FF2B5EF4-FFF2-40B4-BE49-F238E27FC236}">
                <a16:creationId xmlns:a16="http://schemas.microsoft.com/office/drawing/2014/main" id="{9C19672B-DE6B-8AE8-4EF7-0FFBD9AD676F}"/>
              </a:ext>
            </a:extLst>
          </p:cNvPr>
          <p:cNvSpPr/>
          <p:nvPr/>
        </p:nvSpPr>
        <p:spPr>
          <a:xfrm>
            <a:off x="2331720" y="6114324"/>
            <a:ext cx="667648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Will North</a:t>
            </a:r>
            <a:endParaRPr lang="en-US"/>
          </a:p>
        </p:txBody>
      </p:sp>
      <p:sp>
        <p:nvSpPr>
          <p:cNvPr id="7" name="Rectangle 6">
            <a:extLst>
              <a:ext uri="{FF2B5EF4-FFF2-40B4-BE49-F238E27FC236}">
                <a16:creationId xmlns:a16="http://schemas.microsoft.com/office/drawing/2014/main" id="{38AAD265-5554-9B20-4535-FFD97FE68971}"/>
              </a:ext>
            </a:extLst>
          </p:cNvPr>
          <p:cNvSpPr/>
          <p:nvPr/>
        </p:nvSpPr>
        <p:spPr>
          <a:xfrm>
            <a:off x="192949" y="6114324"/>
            <a:ext cx="2029043" cy="21523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dirty="0">
                <a:solidFill>
                  <a:schemeClr val="tx1"/>
                </a:solidFill>
              </a:rPr>
              <a:t>Approved by</a:t>
            </a:r>
          </a:p>
        </p:txBody>
      </p:sp>
      <p:sp>
        <p:nvSpPr>
          <p:cNvPr id="8" name="Rectangle 7">
            <a:extLst>
              <a:ext uri="{FF2B5EF4-FFF2-40B4-BE49-F238E27FC236}">
                <a16:creationId xmlns:a16="http://schemas.microsoft.com/office/drawing/2014/main" id="{636558C0-45F3-DEED-0578-22B6663646FC}"/>
              </a:ext>
            </a:extLst>
          </p:cNvPr>
          <p:cNvSpPr/>
          <p:nvPr/>
        </p:nvSpPr>
        <p:spPr>
          <a:xfrm>
            <a:off x="2331720" y="1823397"/>
            <a:ext cx="9667331" cy="63900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pPr marL="7620">
              <a:spcBef>
                <a:spcPts val="900"/>
              </a:spcBef>
              <a:spcAft>
                <a:spcPts val="900"/>
              </a:spcAft>
            </a:pPr>
            <a:r>
              <a:rPr lang="en-GB" sz="1000" dirty="0">
                <a:solidFill>
                  <a:schemeClr val="tx1"/>
                </a:solidFill>
              </a:rPr>
              <a:t>The threat model assesses the security risks associated with the Large File Upload solution, which enables users to upload non-sensitive, transient files—such as training packages for third-party LMS platforms or datasets for AI model training directly to Azure Blob Storage using short-lived access keys, ensuring safe handling, processing, and disposal of uploaded content.</a:t>
            </a:r>
            <a:endParaRPr lang="en-US" sz="1000" dirty="0">
              <a:solidFill>
                <a:schemeClr val="tx1"/>
              </a:solidFill>
            </a:endParaRPr>
          </a:p>
        </p:txBody>
      </p:sp>
      <p:sp>
        <p:nvSpPr>
          <p:cNvPr id="12" name="Rectangle 11">
            <a:extLst>
              <a:ext uri="{FF2B5EF4-FFF2-40B4-BE49-F238E27FC236}">
                <a16:creationId xmlns:a16="http://schemas.microsoft.com/office/drawing/2014/main" id="{CC153CAC-7921-108F-CD50-D9B589288CAD}"/>
              </a:ext>
            </a:extLst>
          </p:cNvPr>
          <p:cNvSpPr/>
          <p:nvPr/>
        </p:nvSpPr>
        <p:spPr>
          <a:xfrm>
            <a:off x="192949" y="1823398"/>
            <a:ext cx="2029043" cy="63900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r>
              <a:rPr lang="en-US" sz="1000" b="1">
                <a:solidFill>
                  <a:schemeClr val="tx1"/>
                </a:solidFill>
              </a:rPr>
              <a:t>Description</a:t>
            </a:r>
          </a:p>
        </p:txBody>
      </p:sp>
      <p:sp>
        <p:nvSpPr>
          <p:cNvPr id="11" name="Rectangle 10">
            <a:extLst>
              <a:ext uri="{FF2B5EF4-FFF2-40B4-BE49-F238E27FC236}">
                <a16:creationId xmlns:a16="http://schemas.microsoft.com/office/drawing/2014/main" id="{FA18B26A-9961-40CE-434B-93A0CF1E256B}"/>
              </a:ext>
            </a:extLst>
          </p:cNvPr>
          <p:cNvSpPr/>
          <p:nvPr/>
        </p:nvSpPr>
        <p:spPr>
          <a:xfrm>
            <a:off x="2331720" y="2882797"/>
            <a:ext cx="9667331" cy="63900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pPr marL="7620">
              <a:spcBef>
                <a:spcPts val="900"/>
              </a:spcBef>
              <a:spcAft>
                <a:spcPts val="900"/>
              </a:spcAft>
            </a:pPr>
            <a:r>
              <a:rPr lang="en-GB" sz="1000">
                <a:solidFill>
                  <a:schemeClr val="tx1"/>
                </a:solidFill>
                <a:ea typeface="+mn-lt"/>
                <a:cs typeface="+mn-lt"/>
              </a:rPr>
              <a:t>Covers the end-to-end large file upload process via the People First portal, including generation of SAS tokens, direct uploads to Azure Blob Storage, async processing via Service Bus, and secure deletion.</a:t>
            </a:r>
            <a:endParaRPr lang="en-US" sz="1000" dirty="0">
              <a:solidFill>
                <a:schemeClr val="tx1"/>
              </a:solidFill>
              <a:ea typeface="+mn-lt"/>
              <a:cs typeface="+mn-lt"/>
            </a:endParaRPr>
          </a:p>
        </p:txBody>
      </p:sp>
      <p:sp>
        <p:nvSpPr>
          <p:cNvPr id="24" name="Rectangle 23">
            <a:extLst>
              <a:ext uri="{FF2B5EF4-FFF2-40B4-BE49-F238E27FC236}">
                <a16:creationId xmlns:a16="http://schemas.microsoft.com/office/drawing/2014/main" id="{49E520D7-F3BD-1091-CA65-C85480742EC5}"/>
              </a:ext>
            </a:extLst>
          </p:cNvPr>
          <p:cNvSpPr/>
          <p:nvPr/>
        </p:nvSpPr>
        <p:spPr>
          <a:xfrm>
            <a:off x="192949" y="2882798"/>
            <a:ext cx="2029043" cy="63900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r>
              <a:rPr lang="en-US" sz="1000" b="1">
                <a:solidFill>
                  <a:schemeClr val="tx1"/>
                </a:solidFill>
              </a:rPr>
              <a:t>Scope</a:t>
            </a:r>
          </a:p>
        </p:txBody>
      </p:sp>
      <p:sp>
        <p:nvSpPr>
          <p:cNvPr id="26" name="Rectangle 25">
            <a:extLst>
              <a:ext uri="{FF2B5EF4-FFF2-40B4-BE49-F238E27FC236}">
                <a16:creationId xmlns:a16="http://schemas.microsoft.com/office/drawing/2014/main" id="{11C8C9B5-2E90-5EA0-6A00-6676255320E1}"/>
              </a:ext>
            </a:extLst>
          </p:cNvPr>
          <p:cNvSpPr/>
          <p:nvPr/>
        </p:nvSpPr>
        <p:spPr>
          <a:xfrm>
            <a:off x="3487930" y="2535428"/>
            <a:ext cx="8511121"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GB" sz="1000">
                <a:solidFill>
                  <a:schemeClr val="tx1"/>
                </a:solidFill>
              </a:rPr>
              <a:t>Exploitation could lead to unauthorized file uploads or access, service disruption, or misuse of storage, though impact is limited due to non-sensitive, transient nature of data.</a:t>
            </a:r>
            <a:endParaRPr lang="en-US" sz="1000" dirty="0">
              <a:solidFill>
                <a:schemeClr val="tx1"/>
              </a:solidFill>
            </a:endParaRPr>
          </a:p>
        </p:txBody>
      </p:sp>
      <p:sp>
        <p:nvSpPr>
          <p:cNvPr id="27" name="Rectangle 26">
            <a:extLst>
              <a:ext uri="{FF2B5EF4-FFF2-40B4-BE49-F238E27FC236}">
                <a16:creationId xmlns:a16="http://schemas.microsoft.com/office/drawing/2014/main" id="{1975F463-3C73-B339-8B92-803FBC8ABC45}"/>
              </a:ext>
            </a:extLst>
          </p:cNvPr>
          <p:cNvSpPr/>
          <p:nvPr/>
        </p:nvSpPr>
        <p:spPr>
          <a:xfrm>
            <a:off x="192949" y="2535428"/>
            <a:ext cx="2029043"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Risk Impact</a:t>
            </a:r>
          </a:p>
        </p:txBody>
      </p:sp>
      <p:sp>
        <p:nvSpPr>
          <p:cNvPr id="28" name="Rectangle 27">
            <a:extLst>
              <a:ext uri="{FF2B5EF4-FFF2-40B4-BE49-F238E27FC236}">
                <a16:creationId xmlns:a16="http://schemas.microsoft.com/office/drawing/2014/main" id="{5BF6D31C-2539-9E92-077A-75AE775B80EC}"/>
              </a:ext>
            </a:extLst>
          </p:cNvPr>
          <p:cNvSpPr/>
          <p:nvPr/>
        </p:nvSpPr>
        <p:spPr>
          <a:xfrm>
            <a:off x="2331721" y="2534665"/>
            <a:ext cx="1046480"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dirty="0">
                <a:solidFill>
                  <a:srgbClr val="00B050"/>
                </a:solidFill>
              </a:rPr>
              <a:t>Low</a:t>
            </a:r>
            <a:endParaRPr lang="en-US" dirty="0">
              <a:solidFill>
                <a:srgbClr val="92D050"/>
              </a:solidFill>
            </a:endParaRPr>
          </a:p>
        </p:txBody>
      </p:sp>
      <p:sp>
        <p:nvSpPr>
          <p:cNvPr id="5" name="TextBox 4">
            <a:extLst>
              <a:ext uri="{FF2B5EF4-FFF2-40B4-BE49-F238E27FC236}">
                <a16:creationId xmlns:a16="http://schemas.microsoft.com/office/drawing/2014/main" id="{A5F5947A-855D-0756-0449-09F34D9B1489}"/>
              </a:ext>
            </a:extLst>
          </p:cNvPr>
          <p:cNvSpPr txBox="1"/>
          <p:nvPr/>
        </p:nvSpPr>
        <p:spPr>
          <a:xfrm>
            <a:off x="9258300" y="5410200"/>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12/05/2025	</a:t>
            </a:r>
            <a:endParaRPr lang="en-US" dirty="0"/>
          </a:p>
        </p:txBody>
      </p:sp>
      <p:sp>
        <p:nvSpPr>
          <p:cNvPr id="25" name="TextBox 24">
            <a:extLst>
              <a:ext uri="{FF2B5EF4-FFF2-40B4-BE49-F238E27FC236}">
                <a16:creationId xmlns:a16="http://schemas.microsoft.com/office/drawing/2014/main" id="{C171FA24-CFCC-E871-2C51-96A26433A5FD}"/>
              </a:ext>
            </a:extLst>
          </p:cNvPr>
          <p:cNvSpPr txBox="1"/>
          <p:nvPr/>
        </p:nvSpPr>
        <p:spPr>
          <a:xfrm>
            <a:off x="9258300" y="5743575"/>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20/05/2025</a:t>
            </a:r>
          </a:p>
        </p:txBody>
      </p:sp>
      <p:sp>
        <p:nvSpPr>
          <p:cNvPr id="29" name="TextBox 28">
            <a:extLst>
              <a:ext uri="{FF2B5EF4-FFF2-40B4-BE49-F238E27FC236}">
                <a16:creationId xmlns:a16="http://schemas.microsoft.com/office/drawing/2014/main" id="{D06ECC23-749F-BB9A-6CC8-4EB765097244}"/>
              </a:ext>
            </a:extLst>
          </p:cNvPr>
          <p:cNvSpPr txBox="1"/>
          <p:nvPr/>
        </p:nvSpPr>
        <p:spPr>
          <a:xfrm>
            <a:off x="9258300" y="6096000"/>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20/05/2025</a:t>
            </a:r>
          </a:p>
        </p:txBody>
      </p:sp>
    </p:spTree>
    <p:extLst>
      <p:ext uri="{BB962C8B-B14F-4D97-AF65-F5344CB8AC3E}">
        <p14:creationId xmlns:p14="http://schemas.microsoft.com/office/powerpoint/2010/main" val="3770393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BB5FCC-6C75-54AB-85C4-FB068EEC1C91}"/>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Threat Model</a:t>
            </a:r>
          </a:p>
        </p:txBody>
      </p:sp>
      <p:sp>
        <p:nvSpPr>
          <p:cNvPr id="37" name="Rectangle 36">
            <a:extLst>
              <a:ext uri="{FF2B5EF4-FFF2-40B4-BE49-F238E27FC236}">
                <a16:creationId xmlns:a16="http://schemas.microsoft.com/office/drawing/2014/main" id="{D8A40DEC-2A52-BE86-9275-123404FF2A14}"/>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dirty="0">
                <a:solidFill>
                  <a:schemeClr val="tx1"/>
                </a:solidFill>
              </a:rPr>
              <a:t>Cyber Security Threat Model	Sensitive</a:t>
            </a:r>
          </a:p>
        </p:txBody>
      </p:sp>
      <p:sp>
        <p:nvSpPr>
          <p:cNvPr id="40" name="Rectangle 39">
            <a:extLst>
              <a:ext uri="{FF2B5EF4-FFF2-40B4-BE49-F238E27FC236}">
                <a16:creationId xmlns:a16="http://schemas.microsoft.com/office/drawing/2014/main" id="{9078C6DC-A451-1D90-0B4A-A9ED3C910E93}"/>
              </a:ext>
            </a:extLst>
          </p:cNvPr>
          <p:cNvSpPr/>
          <p:nvPr/>
        </p:nvSpPr>
        <p:spPr>
          <a:xfrm>
            <a:off x="1496175" y="1036566"/>
            <a:ext cx="9555283" cy="5110632"/>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endParaRPr lang="en-US" dirty="0"/>
          </a:p>
        </p:txBody>
      </p:sp>
      <p:pic>
        <p:nvPicPr>
          <p:cNvPr id="51" name="Graphic 50" descr="User outline">
            <a:extLst>
              <a:ext uri="{FF2B5EF4-FFF2-40B4-BE49-F238E27FC236}">
                <a16:creationId xmlns:a16="http://schemas.microsoft.com/office/drawing/2014/main" id="{3D9A9219-91B7-9106-311C-44FBCA59DE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458" y="1427138"/>
            <a:ext cx="1266687" cy="1266687"/>
          </a:xfrm>
          <a:prstGeom prst="rect">
            <a:avLst/>
          </a:prstGeom>
        </p:spPr>
      </p:pic>
      <p:sp>
        <p:nvSpPr>
          <p:cNvPr id="80" name="Rectangle 79">
            <a:extLst>
              <a:ext uri="{FF2B5EF4-FFF2-40B4-BE49-F238E27FC236}">
                <a16:creationId xmlns:a16="http://schemas.microsoft.com/office/drawing/2014/main" id="{28F2A1BF-26C3-E510-A532-3922AFAEB758}"/>
              </a:ext>
            </a:extLst>
          </p:cNvPr>
          <p:cNvSpPr/>
          <p:nvPr/>
        </p:nvSpPr>
        <p:spPr>
          <a:xfrm>
            <a:off x="10739310" y="1493767"/>
            <a:ext cx="912773" cy="991322"/>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93" name="Rectangle 92">
            <a:extLst>
              <a:ext uri="{FF2B5EF4-FFF2-40B4-BE49-F238E27FC236}">
                <a16:creationId xmlns:a16="http://schemas.microsoft.com/office/drawing/2014/main" id="{BD00886D-AA06-98CF-0374-BC0E00C4F9B5}"/>
              </a:ext>
            </a:extLst>
          </p:cNvPr>
          <p:cNvSpPr/>
          <p:nvPr/>
        </p:nvSpPr>
        <p:spPr>
          <a:xfrm>
            <a:off x="10524274" y="5022801"/>
            <a:ext cx="912773" cy="864403"/>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95" name="Rectangle 94">
            <a:extLst>
              <a:ext uri="{FF2B5EF4-FFF2-40B4-BE49-F238E27FC236}">
                <a16:creationId xmlns:a16="http://schemas.microsoft.com/office/drawing/2014/main" id="{55A96A12-9884-531D-8FD2-32923E28C387}"/>
              </a:ext>
            </a:extLst>
          </p:cNvPr>
          <p:cNvSpPr/>
          <p:nvPr/>
        </p:nvSpPr>
        <p:spPr>
          <a:xfrm>
            <a:off x="9799947" y="2278236"/>
            <a:ext cx="956022" cy="1028246"/>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cxnSp>
        <p:nvCxnSpPr>
          <p:cNvPr id="21" name="Connector: Curved 20">
            <a:extLst>
              <a:ext uri="{FF2B5EF4-FFF2-40B4-BE49-F238E27FC236}">
                <a16:creationId xmlns:a16="http://schemas.microsoft.com/office/drawing/2014/main" id="{38EA644D-56DC-735A-73A0-28FA54C6BA62}"/>
              </a:ext>
            </a:extLst>
          </p:cNvPr>
          <p:cNvCxnSpPr>
            <a:cxnSpLocks/>
            <a:endCxn id="38" idx="1"/>
          </p:cNvCxnSpPr>
          <p:nvPr/>
        </p:nvCxnSpPr>
        <p:spPr>
          <a:xfrm flipV="1">
            <a:off x="996121" y="2546632"/>
            <a:ext cx="890852" cy="1362005"/>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pic>
        <p:nvPicPr>
          <p:cNvPr id="3" name="Graphic 7" descr="Crown with solid fill">
            <a:extLst>
              <a:ext uri="{FF2B5EF4-FFF2-40B4-BE49-F238E27FC236}">
                <a16:creationId xmlns:a16="http://schemas.microsoft.com/office/drawing/2014/main" id="{9194E15D-9481-B81E-E832-0CF2ADB152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12253" y="517476"/>
            <a:ext cx="346590" cy="346590"/>
          </a:xfrm>
          <a:prstGeom prst="rect">
            <a:avLst/>
          </a:prstGeom>
        </p:spPr>
      </p:pic>
      <p:pic>
        <p:nvPicPr>
          <p:cNvPr id="4" name="Graphic 7" descr="Crown with solid fill">
            <a:extLst>
              <a:ext uri="{FF2B5EF4-FFF2-40B4-BE49-F238E27FC236}">
                <a16:creationId xmlns:a16="http://schemas.microsoft.com/office/drawing/2014/main" id="{FD387343-E6D3-AD50-FBE2-ECA388FFF7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79649" y="5241397"/>
            <a:ext cx="346590" cy="346590"/>
          </a:xfrm>
          <a:prstGeom prst="rect">
            <a:avLst/>
          </a:prstGeom>
        </p:spPr>
      </p:pic>
      <p:sp>
        <p:nvSpPr>
          <p:cNvPr id="8" name="Rectangle 7">
            <a:extLst>
              <a:ext uri="{FF2B5EF4-FFF2-40B4-BE49-F238E27FC236}">
                <a16:creationId xmlns:a16="http://schemas.microsoft.com/office/drawing/2014/main" id="{FE820797-CD9B-1AD8-9722-D3348B8A7D86}"/>
              </a:ext>
            </a:extLst>
          </p:cNvPr>
          <p:cNvSpPr/>
          <p:nvPr/>
        </p:nvSpPr>
        <p:spPr>
          <a:xfrm>
            <a:off x="1885418" y="4636769"/>
            <a:ext cx="1195795" cy="605423"/>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dirty="0">
                <a:solidFill>
                  <a:schemeClr val="tx1"/>
                </a:solidFill>
              </a:rPr>
              <a:t>People First</a:t>
            </a:r>
          </a:p>
        </p:txBody>
      </p:sp>
      <p:sp>
        <p:nvSpPr>
          <p:cNvPr id="15" name="TextBox 14">
            <a:extLst>
              <a:ext uri="{FF2B5EF4-FFF2-40B4-BE49-F238E27FC236}">
                <a16:creationId xmlns:a16="http://schemas.microsoft.com/office/drawing/2014/main" id="{BCD73A84-ECDA-B4DF-6339-27997FD493CB}"/>
              </a:ext>
            </a:extLst>
          </p:cNvPr>
          <p:cNvSpPr txBox="1"/>
          <p:nvPr/>
        </p:nvSpPr>
        <p:spPr>
          <a:xfrm>
            <a:off x="300982" y="1081171"/>
            <a:ext cx="862737" cy="246221"/>
          </a:xfrm>
          <a:prstGeom prst="rect">
            <a:avLst/>
          </a:prstGeom>
          <a:noFill/>
        </p:spPr>
        <p:txBody>
          <a:bodyPr wrap="none" rtlCol="0">
            <a:spAutoFit/>
          </a:bodyPr>
          <a:lstStyle/>
          <a:p>
            <a:r>
              <a:rPr lang="en-GB" sz="1000" dirty="0"/>
              <a:t>MHR - Azure</a:t>
            </a:r>
          </a:p>
        </p:txBody>
      </p:sp>
      <p:sp>
        <p:nvSpPr>
          <p:cNvPr id="19" name="TextBox 18">
            <a:extLst>
              <a:ext uri="{FF2B5EF4-FFF2-40B4-BE49-F238E27FC236}">
                <a16:creationId xmlns:a16="http://schemas.microsoft.com/office/drawing/2014/main" id="{74F76BFB-F274-5CDE-ACB0-8D22218065F2}"/>
              </a:ext>
            </a:extLst>
          </p:cNvPr>
          <p:cNvSpPr txBox="1"/>
          <p:nvPr/>
        </p:nvSpPr>
        <p:spPr>
          <a:xfrm>
            <a:off x="-42848" y="4505471"/>
            <a:ext cx="1493449" cy="400110"/>
          </a:xfrm>
          <a:prstGeom prst="rect">
            <a:avLst/>
          </a:prstGeom>
          <a:noFill/>
        </p:spPr>
        <p:txBody>
          <a:bodyPr wrap="square" lIns="91440" tIns="45720" rIns="91440" bIns="45720" rtlCol="0" anchor="t">
            <a:spAutoFit/>
          </a:bodyPr>
          <a:lstStyle/>
          <a:p>
            <a:r>
              <a:rPr lang="en-GB" sz="1000" dirty="0"/>
              <a:t>1. Customer accesses PF upload page</a:t>
            </a:r>
          </a:p>
        </p:txBody>
      </p:sp>
      <p:sp>
        <p:nvSpPr>
          <p:cNvPr id="24" name="TextBox 23">
            <a:extLst>
              <a:ext uri="{FF2B5EF4-FFF2-40B4-BE49-F238E27FC236}">
                <a16:creationId xmlns:a16="http://schemas.microsoft.com/office/drawing/2014/main" id="{C370A684-C1D2-6819-AC38-DA5C09B3C006}"/>
              </a:ext>
            </a:extLst>
          </p:cNvPr>
          <p:cNvSpPr txBox="1"/>
          <p:nvPr/>
        </p:nvSpPr>
        <p:spPr>
          <a:xfrm>
            <a:off x="10592213" y="985300"/>
            <a:ext cx="184731" cy="261610"/>
          </a:xfrm>
          <a:prstGeom prst="rect">
            <a:avLst/>
          </a:prstGeom>
          <a:noFill/>
        </p:spPr>
        <p:txBody>
          <a:bodyPr wrap="none" rtlCol="0">
            <a:spAutoFit/>
          </a:bodyPr>
          <a:lstStyle/>
          <a:p>
            <a:endParaRPr lang="en-GB" sz="1100" dirty="0"/>
          </a:p>
        </p:txBody>
      </p:sp>
      <p:sp>
        <p:nvSpPr>
          <p:cNvPr id="38" name="Rectangle 37">
            <a:extLst>
              <a:ext uri="{FF2B5EF4-FFF2-40B4-BE49-F238E27FC236}">
                <a16:creationId xmlns:a16="http://schemas.microsoft.com/office/drawing/2014/main" id="{058F74C6-19C1-4CA7-6754-8AAB309E1213}"/>
              </a:ext>
            </a:extLst>
          </p:cNvPr>
          <p:cNvSpPr/>
          <p:nvPr/>
        </p:nvSpPr>
        <p:spPr>
          <a:xfrm>
            <a:off x="1886973" y="2231278"/>
            <a:ext cx="1195796" cy="605423"/>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dirty="0">
                <a:solidFill>
                  <a:schemeClr val="tx1"/>
                </a:solidFill>
              </a:rPr>
              <a:t>Reverse Proxy</a:t>
            </a:r>
          </a:p>
        </p:txBody>
      </p:sp>
      <p:sp>
        <p:nvSpPr>
          <p:cNvPr id="6" name="Rectangle 5">
            <a:extLst>
              <a:ext uri="{FF2B5EF4-FFF2-40B4-BE49-F238E27FC236}">
                <a16:creationId xmlns:a16="http://schemas.microsoft.com/office/drawing/2014/main" id="{8F89E98B-09BE-2A72-1A70-1787A37178B3}"/>
              </a:ext>
            </a:extLst>
          </p:cNvPr>
          <p:cNvSpPr/>
          <p:nvPr/>
        </p:nvSpPr>
        <p:spPr>
          <a:xfrm>
            <a:off x="3659488" y="1327392"/>
            <a:ext cx="6747365" cy="3309377"/>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endParaRPr lang="en-US" dirty="0"/>
          </a:p>
        </p:txBody>
      </p:sp>
      <p:sp>
        <p:nvSpPr>
          <p:cNvPr id="11" name="TextBox 10">
            <a:extLst>
              <a:ext uri="{FF2B5EF4-FFF2-40B4-BE49-F238E27FC236}">
                <a16:creationId xmlns:a16="http://schemas.microsoft.com/office/drawing/2014/main" id="{3CCDE672-2FD6-4070-5463-507AB7046D43}"/>
              </a:ext>
            </a:extLst>
          </p:cNvPr>
          <p:cNvSpPr txBox="1"/>
          <p:nvPr/>
        </p:nvSpPr>
        <p:spPr>
          <a:xfrm>
            <a:off x="9709394" y="1402314"/>
            <a:ext cx="590226" cy="246221"/>
          </a:xfrm>
          <a:prstGeom prst="rect">
            <a:avLst/>
          </a:prstGeom>
          <a:noFill/>
        </p:spPr>
        <p:txBody>
          <a:bodyPr wrap="none" rtlCol="0">
            <a:spAutoFit/>
          </a:bodyPr>
          <a:lstStyle/>
          <a:p>
            <a:r>
              <a:rPr lang="en-GB" sz="1000" dirty="0"/>
              <a:t>Service</a:t>
            </a:r>
          </a:p>
        </p:txBody>
      </p:sp>
      <p:sp>
        <p:nvSpPr>
          <p:cNvPr id="30" name="Rectangle 29">
            <a:extLst>
              <a:ext uri="{FF2B5EF4-FFF2-40B4-BE49-F238E27FC236}">
                <a16:creationId xmlns:a16="http://schemas.microsoft.com/office/drawing/2014/main" id="{D1A7F170-13EE-23E4-FA60-DE101429C16B}"/>
              </a:ext>
            </a:extLst>
          </p:cNvPr>
          <p:cNvSpPr/>
          <p:nvPr/>
        </p:nvSpPr>
        <p:spPr>
          <a:xfrm>
            <a:off x="3834582" y="2392489"/>
            <a:ext cx="1195795" cy="605423"/>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dirty="0">
                <a:solidFill>
                  <a:schemeClr val="tx1"/>
                </a:solidFill>
              </a:rPr>
              <a:t>API</a:t>
            </a:r>
          </a:p>
        </p:txBody>
      </p:sp>
      <p:sp>
        <p:nvSpPr>
          <p:cNvPr id="31" name="Rectangle 30">
            <a:extLst>
              <a:ext uri="{FF2B5EF4-FFF2-40B4-BE49-F238E27FC236}">
                <a16:creationId xmlns:a16="http://schemas.microsoft.com/office/drawing/2014/main" id="{E1C8840F-E969-2212-78C3-8E4FAEDEB3C9}"/>
              </a:ext>
            </a:extLst>
          </p:cNvPr>
          <p:cNvSpPr/>
          <p:nvPr/>
        </p:nvSpPr>
        <p:spPr>
          <a:xfrm>
            <a:off x="5514355" y="5033269"/>
            <a:ext cx="1195795" cy="605423"/>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dirty="0">
                <a:solidFill>
                  <a:schemeClr val="tx1"/>
                </a:solidFill>
              </a:rPr>
              <a:t>Service Bus</a:t>
            </a:r>
          </a:p>
        </p:txBody>
      </p:sp>
      <p:sp>
        <p:nvSpPr>
          <p:cNvPr id="33" name="Rectangle 32">
            <a:extLst>
              <a:ext uri="{FF2B5EF4-FFF2-40B4-BE49-F238E27FC236}">
                <a16:creationId xmlns:a16="http://schemas.microsoft.com/office/drawing/2014/main" id="{5E2FF363-D80C-D55E-A18D-AA8BAE61212D}"/>
              </a:ext>
            </a:extLst>
          </p:cNvPr>
          <p:cNvSpPr/>
          <p:nvPr/>
        </p:nvSpPr>
        <p:spPr>
          <a:xfrm>
            <a:off x="8193160" y="4989501"/>
            <a:ext cx="1195795" cy="605423"/>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dirty="0">
                <a:solidFill>
                  <a:schemeClr val="tx1"/>
                </a:solidFill>
              </a:rPr>
              <a:t>Database</a:t>
            </a:r>
          </a:p>
        </p:txBody>
      </p:sp>
      <p:sp>
        <p:nvSpPr>
          <p:cNvPr id="34" name="Rectangle 33">
            <a:extLst>
              <a:ext uri="{FF2B5EF4-FFF2-40B4-BE49-F238E27FC236}">
                <a16:creationId xmlns:a16="http://schemas.microsoft.com/office/drawing/2014/main" id="{BBDC5DA8-41DF-7196-EC48-2AFA0A566DA3}"/>
              </a:ext>
            </a:extLst>
          </p:cNvPr>
          <p:cNvSpPr/>
          <p:nvPr/>
        </p:nvSpPr>
        <p:spPr>
          <a:xfrm>
            <a:off x="8372549" y="1944254"/>
            <a:ext cx="1195795" cy="605423"/>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dirty="0">
                <a:solidFill>
                  <a:schemeClr val="tx1"/>
                </a:solidFill>
              </a:rPr>
              <a:t>Storage Blob Container</a:t>
            </a:r>
          </a:p>
        </p:txBody>
      </p:sp>
      <p:cxnSp>
        <p:nvCxnSpPr>
          <p:cNvPr id="47" name="Connector: Curved 46">
            <a:extLst>
              <a:ext uri="{FF2B5EF4-FFF2-40B4-BE49-F238E27FC236}">
                <a16:creationId xmlns:a16="http://schemas.microsoft.com/office/drawing/2014/main" id="{795EBCA8-AEB2-CEEE-800C-333048346DCD}"/>
              </a:ext>
            </a:extLst>
          </p:cNvPr>
          <p:cNvCxnSpPr>
            <a:cxnSpLocks/>
            <a:stCxn id="30" idx="3"/>
            <a:endCxn id="33" idx="0"/>
          </p:cNvCxnSpPr>
          <p:nvPr/>
        </p:nvCxnSpPr>
        <p:spPr>
          <a:xfrm>
            <a:off x="5030377" y="2695201"/>
            <a:ext cx="3760681" cy="229430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Connector: Curved 48">
            <a:extLst>
              <a:ext uri="{FF2B5EF4-FFF2-40B4-BE49-F238E27FC236}">
                <a16:creationId xmlns:a16="http://schemas.microsoft.com/office/drawing/2014/main" id="{381F9EE6-FFF7-D0D1-E74C-A0273B209561}"/>
              </a:ext>
            </a:extLst>
          </p:cNvPr>
          <p:cNvCxnSpPr>
            <a:cxnSpLocks/>
            <a:endCxn id="31" idx="1"/>
          </p:cNvCxnSpPr>
          <p:nvPr/>
        </p:nvCxnSpPr>
        <p:spPr>
          <a:xfrm rot="16200000" flipH="1">
            <a:off x="3758194" y="3579820"/>
            <a:ext cx="2334592" cy="117773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Connector: Curved 52">
            <a:extLst>
              <a:ext uri="{FF2B5EF4-FFF2-40B4-BE49-F238E27FC236}">
                <a16:creationId xmlns:a16="http://schemas.microsoft.com/office/drawing/2014/main" id="{4A806E05-9877-EE61-5FF6-A09D62376362}"/>
              </a:ext>
            </a:extLst>
          </p:cNvPr>
          <p:cNvCxnSpPr>
            <a:cxnSpLocks/>
            <a:stCxn id="31" idx="3"/>
            <a:endCxn id="34" idx="1"/>
          </p:cNvCxnSpPr>
          <p:nvPr/>
        </p:nvCxnSpPr>
        <p:spPr>
          <a:xfrm flipV="1">
            <a:off x="6710150" y="2246966"/>
            <a:ext cx="1662399" cy="3089015"/>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1" name="Connector: Curved 60">
            <a:extLst>
              <a:ext uri="{FF2B5EF4-FFF2-40B4-BE49-F238E27FC236}">
                <a16:creationId xmlns:a16="http://schemas.microsoft.com/office/drawing/2014/main" id="{A83E1E62-942B-1EE0-4AD0-FAC55531F192}"/>
              </a:ext>
            </a:extLst>
          </p:cNvPr>
          <p:cNvCxnSpPr>
            <a:cxnSpLocks/>
            <a:stCxn id="34" idx="3"/>
            <a:endCxn id="33" idx="3"/>
          </p:cNvCxnSpPr>
          <p:nvPr/>
        </p:nvCxnSpPr>
        <p:spPr>
          <a:xfrm flipH="1">
            <a:off x="9388955" y="2246966"/>
            <a:ext cx="179389" cy="3045247"/>
          </a:xfrm>
          <a:prstGeom prst="curvedConnector3">
            <a:avLst>
              <a:gd name="adj1" fmla="val -127433"/>
            </a:avLst>
          </a:prstGeom>
          <a:ln>
            <a:tailEnd type="triangle"/>
          </a:ln>
        </p:spPr>
        <p:style>
          <a:lnRef idx="2">
            <a:schemeClr val="accent1"/>
          </a:lnRef>
          <a:fillRef idx="0">
            <a:schemeClr val="accent1"/>
          </a:fillRef>
          <a:effectRef idx="1">
            <a:schemeClr val="accent1"/>
          </a:effectRef>
          <a:fontRef idx="minor">
            <a:schemeClr val="tx1"/>
          </a:fontRef>
        </p:style>
      </p:cxnSp>
      <p:sp>
        <p:nvSpPr>
          <p:cNvPr id="84" name="Rectangle 83">
            <a:extLst>
              <a:ext uri="{FF2B5EF4-FFF2-40B4-BE49-F238E27FC236}">
                <a16:creationId xmlns:a16="http://schemas.microsoft.com/office/drawing/2014/main" id="{7FC82E09-9DFF-65F4-A738-CB9F60339B30}"/>
              </a:ext>
            </a:extLst>
          </p:cNvPr>
          <p:cNvSpPr/>
          <p:nvPr/>
        </p:nvSpPr>
        <p:spPr>
          <a:xfrm>
            <a:off x="6188183" y="1526996"/>
            <a:ext cx="1051602" cy="332185"/>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dirty="0">
                <a:solidFill>
                  <a:schemeClr val="tx1"/>
                </a:solidFill>
              </a:rPr>
              <a:t>Public Network Access</a:t>
            </a:r>
          </a:p>
        </p:txBody>
      </p:sp>
      <p:cxnSp>
        <p:nvCxnSpPr>
          <p:cNvPr id="103" name="Connector: Curved 102">
            <a:extLst>
              <a:ext uri="{FF2B5EF4-FFF2-40B4-BE49-F238E27FC236}">
                <a16:creationId xmlns:a16="http://schemas.microsoft.com/office/drawing/2014/main" id="{F8B3C263-5E2E-0ACA-4C80-97AE18690848}"/>
              </a:ext>
            </a:extLst>
          </p:cNvPr>
          <p:cNvCxnSpPr>
            <a:stCxn id="8" idx="0"/>
            <a:endCxn id="38" idx="2"/>
          </p:cNvCxnSpPr>
          <p:nvPr/>
        </p:nvCxnSpPr>
        <p:spPr>
          <a:xfrm rot="5400000" flipH="1" flipV="1">
            <a:off x="1584059" y="3735958"/>
            <a:ext cx="1800068" cy="1555"/>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5" name="Connector: Curved 104">
            <a:extLst>
              <a:ext uri="{FF2B5EF4-FFF2-40B4-BE49-F238E27FC236}">
                <a16:creationId xmlns:a16="http://schemas.microsoft.com/office/drawing/2014/main" id="{A5B7436F-EE2F-B132-0098-AAF4907AD70E}"/>
              </a:ext>
            </a:extLst>
          </p:cNvPr>
          <p:cNvCxnSpPr>
            <a:stCxn id="38" idx="3"/>
            <a:endCxn id="30" idx="1"/>
          </p:cNvCxnSpPr>
          <p:nvPr/>
        </p:nvCxnSpPr>
        <p:spPr>
          <a:xfrm>
            <a:off x="3082769" y="2533990"/>
            <a:ext cx="751813" cy="161211"/>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08" name="TextBox 107">
            <a:extLst>
              <a:ext uri="{FF2B5EF4-FFF2-40B4-BE49-F238E27FC236}">
                <a16:creationId xmlns:a16="http://schemas.microsoft.com/office/drawing/2014/main" id="{224AACB9-EA61-EEF5-0F3A-50D89F7E4CEB}"/>
              </a:ext>
            </a:extLst>
          </p:cNvPr>
          <p:cNvSpPr txBox="1"/>
          <p:nvPr/>
        </p:nvSpPr>
        <p:spPr>
          <a:xfrm>
            <a:off x="1465359" y="3642518"/>
            <a:ext cx="1194238" cy="707886"/>
          </a:xfrm>
          <a:prstGeom prst="rect">
            <a:avLst/>
          </a:prstGeom>
          <a:noFill/>
        </p:spPr>
        <p:txBody>
          <a:bodyPr wrap="square" rtlCol="0">
            <a:spAutoFit/>
          </a:bodyPr>
          <a:lstStyle/>
          <a:p>
            <a:r>
              <a:rPr lang="en-GB" sz="1000" dirty="0"/>
              <a:t>2.PF requests upload link from People First API (Service)</a:t>
            </a:r>
          </a:p>
        </p:txBody>
      </p:sp>
      <p:cxnSp>
        <p:nvCxnSpPr>
          <p:cNvPr id="110" name="Connector: Curved 109">
            <a:extLst>
              <a:ext uri="{FF2B5EF4-FFF2-40B4-BE49-F238E27FC236}">
                <a16:creationId xmlns:a16="http://schemas.microsoft.com/office/drawing/2014/main" id="{68ECCF8B-0BB6-AB58-A032-B0DC099DE494}"/>
              </a:ext>
            </a:extLst>
          </p:cNvPr>
          <p:cNvCxnSpPr>
            <a:cxnSpLocks/>
            <a:stCxn id="30" idx="0"/>
            <a:endCxn id="34" idx="1"/>
          </p:cNvCxnSpPr>
          <p:nvPr/>
        </p:nvCxnSpPr>
        <p:spPr>
          <a:xfrm rot="5400000" flipH="1" flipV="1">
            <a:off x="6329753" y="349694"/>
            <a:ext cx="145523" cy="3940069"/>
          </a:xfrm>
          <a:prstGeom prst="curved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11" name="TextBox 110">
            <a:extLst>
              <a:ext uri="{FF2B5EF4-FFF2-40B4-BE49-F238E27FC236}">
                <a16:creationId xmlns:a16="http://schemas.microsoft.com/office/drawing/2014/main" id="{C06D0CD6-4008-130A-3A14-718BDB870C3D}"/>
              </a:ext>
            </a:extLst>
          </p:cNvPr>
          <p:cNvSpPr txBox="1"/>
          <p:nvPr/>
        </p:nvSpPr>
        <p:spPr>
          <a:xfrm>
            <a:off x="6609752" y="2280746"/>
            <a:ext cx="1194238" cy="707886"/>
          </a:xfrm>
          <a:prstGeom prst="rect">
            <a:avLst/>
          </a:prstGeom>
          <a:noFill/>
        </p:spPr>
        <p:txBody>
          <a:bodyPr wrap="square" rtlCol="0">
            <a:spAutoFit/>
          </a:bodyPr>
          <a:lstStyle/>
          <a:p>
            <a:r>
              <a:rPr lang="en-GB" sz="1000" dirty="0"/>
              <a:t>3. Service requests SAS Token from Blob Storage</a:t>
            </a:r>
          </a:p>
        </p:txBody>
      </p:sp>
      <p:sp>
        <p:nvSpPr>
          <p:cNvPr id="112" name="TextBox 111">
            <a:extLst>
              <a:ext uri="{FF2B5EF4-FFF2-40B4-BE49-F238E27FC236}">
                <a16:creationId xmlns:a16="http://schemas.microsoft.com/office/drawing/2014/main" id="{6E391695-1D52-0E89-78EF-7B7409E10FCD}"/>
              </a:ext>
            </a:extLst>
          </p:cNvPr>
          <p:cNvSpPr txBox="1"/>
          <p:nvPr/>
        </p:nvSpPr>
        <p:spPr>
          <a:xfrm>
            <a:off x="2640344" y="5277851"/>
            <a:ext cx="1194238" cy="553998"/>
          </a:xfrm>
          <a:prstGeom prst="rect">
            <a:avLst/>
          </a:prstGeom>
          <a:noFill/>
        </p:spPr>
        <p:txBody>
          <a:bodyPr wrap="square" lIns="91440" tIns="45720" rIns="91440" bIns="45720" rtlCol="0" anchor="t">
            <a:spAutoFit/>
          </a:bodyPr>
          <a:lstStyle/>
          <a:p>
            <a:r>
              <a:rPr lang="en-GB" sz="1000" dirty="0"/>
              <a:t>4. Portal renders upload page with SAS URL</a:t>
            </a:r>
          </a:p>
        </p:txBody>
      </p:sp>
      <p:sp>
        <p:nvSpPr>
          <p:cNvPr id="114" name="TextBox 113">
            <a:extLst>
              <a:ext uri="{FF2B5EF4-FFF2-40B4-BE49-F238E27FC236}">
                <a16:creationId xmlns:a16="http://schemas.microsoft.com/office/drawing/2014/main" id="{DB6CE355-E4F0-0D60-C8DD-8F71868BEB2E}"/>
              </a:ext>
            </a:extLst>
          </p:cNvPr>
          <p:cNvSpPr txBox="1"/>
          <p:nvPr/>
        </p:nvSpPr>
        <p:spPr>
          <a:xfrm>
            <a:off x="8454132" y="3115809"/>
            <a:ext cx="1162774" cy="861774"/>
          </a:xfrm>
          <a:prstGeom prst="rect">
            <a:avLst/>
          </a:prstGeom>
          <a:noFill/>
        </p:spPr>
        <p:txBody>
          <a:bodyPr wrap="square" lIns="91440" tIns="45720" rIns="91440" bIns="45720" rtlCol="0" anchor="t">
            <a:spAutoFit/>
          </a:bodyPr>
          <a:lstStyle/>
          <a:p>
            <a:r>
              <a:rPr lang="en-GB" sz="1000" dirty="0"/>
              <a:t>6. User uploads file to Azure Blob Storage in a container</a:t>
            </a:r>
            <a:br>
              <a:rPr lang="en-GB" sz="1000" dirty="0"/>
            </a:br>
            <a:endParaRPr lang="en-GB" sz="1000" dirty="0"/>
          </a:p>
        </p:txBody>
      </p:sp>
      <p:sp>
        <p:nvSpPr>
          <p:cNvPr id="116" name="TextBox 115">
            <a:extLst>
              <a:ext uri="{FF2B5EF4-FFF2-40B4-BE49-F238E27FC236}">
                <a16:creationId xmlns:a16="http://schemas.microsoft.com/office/drawing/2014/main" id="{73A048E4-E326-B52F-C168-46F882203E35}"/>
              </a:ext>
            </a:extLst>
          </p:cNvPr>
          <p:cNvSpPr txBox="1"/>
          <p:nvPr/>
        </p:nvSpPr>
        <p:spPr>
          <a:xfrm>
            <a:off x="6375651" y="3747486"/>
            <a:ext cx="1194238" cy="246221"/>
          </a:xfrm>
          <a:prstGeom prst="rect">
            <a:avLst/>
          </a:prstGeom>
          <a:noFill/>
        </p:spPr>
        <p:txBody>
          <a:bodyPr wrap="square" rtlCol="0">
            <a:spAutoFit/>
          </a:bodyPr>
          <a:lstStyle/>
          <a:p>
            <a:r>
              <a:rPr lang="en-GB" sz="1000" dirty="0">
                <a:solidFill>
                  <a:srgbClr val="FF0000"/>
                </a:solidFill>
              </a:rPr>
              <a:t>Async Processing</a:t>
            </a:r>
          </a:p>
        </p:txBody>
      </p:sp>
      <p:sp>
        <p:nvSpPr>
          <p:cNvPr id="117" name="TextBox 116">
            <a:extLst>
              <a:ext uri="{FF2B5EF4-FFF2-40B4-BE49-F238E27FC236}">
                <a16:creationId xmlns:a16="http://schemas.microsoft.com/office/drawing/2014/main" id="{69388839-F231-EF3B-519D-1997D5EF576C}"/>
              </a:ext>
            </a:extLst>
          </p:cNvPr>
          <p:cNvSpPr txBox="1"/>
          <p:nvPr/>
        </p:nvSpPr>
        <p:spPr>
          <a:xfrm>
            <a:off x="2493126" y="2995423"/>
            <a:ext cx="1176174" cy="1323439"/>
          </a:xfrm>
          <a:prstGeom prst="rect">
            <a:avLst/>
          </a:prstGeom>
          <a:noFill/>
        </p:spPr>
        <p:txBody>
          <a:bodyPr wrap="square" lIns="91440" tIns="45720" rIns="91440" bIns="45720" rtlCol="0" anchor="t">
            <a:spAutoFit/>
          </a:bodyPr>
          <a:lstStyle/>
          <a:p>
            <a:r>
              <a:rPr lang="en-GB" sz="1000" dirty="0"/>
              <a:t>5. </a:t>
            </a:r>
            <a:r>
              <a:rPr lang="en-GB" sz="1000" b="0" i="0" dirty="0">
                <a:effectLst/>
                <a:latin typeface="Segoe UI VSS (Regular)"/>
              </a:rPr>
              <a:t>Web page allows the user to upload the file, then it sends a request to the Service (via API) to notify the file has uploaded</a:t>
            </a:r>
            <a:endParaRPr lang="en-GB" sz="1000" dirty="0"/>
          </a:p>
        </p:txBody>
      </p:sp>
      <p:cxnSp>
        <p:nvCxnSpPr>
          <p:cNvPr id="5" name="Connector: Curved 4">
            <a:extLst>
              <a:ext uri="{FF2B5EF4-FFF2-40B4-BE49-F238E27FC236}">
                <a16:creationId xmlns:a16="http://schemas.microsoft.com/office/drawing/2014/main" id="{96F71B12-E4D2-5948-6EC7-22B59D67FCF0}"/>
              </a:ext>
            </a:extLst>
          </p:cNvPr>
          <p:cNvCxnSpPr>
            <a:cxnSpLocks/>
          </p:cNvCxnSpPr>
          <p:nvPr/>
        </p:nvCxnSpPr>
        <p:spPr>
          <a:xfrm>
            <a:off x="765968" y="1615742"/>
            <a:ext cx="7609209" cy="447599"/>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pic>
        <p:nvPicPr>
          <p:cNvPr id="2" name="Graphic 1" descr="User outline">
            <a:extLst>
              <a:ext uri="{FF2B5EF4-FFF2-40B4-BE49-F238E27FC236}">
                <a16:creationId xmlns:a16="http://schemas.microsoft.com/office/drawing/2014/main" id="{39AE6CBA-E1A3-B528-A64E-7A42F8754F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850" y="3341907"/>
            <a:ext cx="1266687" cy="1266687"/>
          </a:xfrm>
          <a:prstGeom prst="rect">
            <a:avLst/>
          </a:prstGeom>
        </p:spPr>
      </p:pic>
      <p:sp>
        <p:nvSpPr>
          <p:cNvPr id="9" name="TextBox 8">
            <a:extLst>
              <a:ext uri="{FF2B5EF4-FFF2-40B4-BE49-F238E27FC236}">
                <a16:creationId xmlns:a16="http://schemas.microsoft.com/office/drawing/2014/main" id="{F44FEB97-8F54-BEF4-3803-057C7C3C9EC0}"/>
              </a:ext>
            </a:extLst>
          </p:cNvPr>
          <p:cNvSpPr txBox="1"/>
          <p:nvPr/>
        </p:nvSpPr>
        <p:spPr>
          <a:xfrm>
            <a:off x="48820" y="2597210"/>
            <a:ext cx="1194238" cy="861774"/>
          </a:xfrm>
          <a:prstGeom prst="rect">
            <a:avLst/>
          </a:prstGeom>
          <a:noFill/>
        </p:spPr>
        <p:txBody>
          <a:bodyPr wrap="square" lIns="91440" tIns="45720" rIns="91440" bIns="45720" rtlCol="0" anchor="t">
            <a:spAutoFit/>
          </a:bodyPr>
          <a:lstStyle/>
          <a:p>
            <a:r>
              <a:rPr lang="en-GB" sz="1000" dirty="0"/>
              <a:t>7.Target Service accesses  Storage blob container, to download content.</a:t>
            </a:r>
          </a:p>
        </p:txBody>
      </p:sp>
      <p:sp>
        <p:nvSpPr>
          <p:cNvPr id="12" name="Rectangle 11">
            <a:extLst>
              <a:ext uri="{FF2B5EF4-FFF2-40B4-BE49-F238E27FC236}">
                <a16:creationId xmlns:a16="http://schemas.microsoft.com/office/drawing/2014/main" id="{6F42B08A-80DB-2DB9-52EA-AC9BBAB3AD84}"/>
              </a:ext>
            </a:extLst>
          </p:cNvPr>
          <p:cNvSpPr/>
          <p:nvPr/>
        </p:nvSpPr>
        <p:spPr>
          <a:xfrm>
            <a:off x="8737985" y="1648360"/>
            <a:ext cx="464415" cy="13838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a:t>T01</a:t>
            </a:r>
          </a:p>
        </p:txBody>
      </p:sp>
      <p:sp>
        <p:nvSpPr>
          <p:cNvPr id="13" name="Rectangle 12">
            <a:extLst>
              <a:ext uri="{FF2B5EF4-FFF2-40B4-BE49-F238E27FC236}">
                <a16:creationId xmlns:a16="http://schemas.microsoft.com/office/drawing/2014/main" id="{CC3F8F42-F69F-F22D-DF12-2C3CB521B05A}"/>
              </a:ext>
            </a:extLst>
          </p:cNvPr>
          <p:cNvSpPr/>
          <p:nvPr/>
        </p:nvSpPr>
        <p:spPr>
          <a:xfrm>
            <a:off x="3237908" y="5702590"/>
            <a:ext cx="464415" cy="13838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a:t>T02</a:t>
            </a:r>
          </a:p>
        </p:txBody>
      </p:sp>
      <p:sp>
        <p:nvSpPr>
          <p:cNvPr id="14" name="Rectangle 13">
            <a:extLst>
              <a:ext uri="{FF2B5EF4-FFF2-40B4-BE49-F238E27FC236}">
                <a16:creationId xmlns:a16="http://schemas.microsoft.com/office/drawing/2014/main" id="{AC813ED8-EF5A-90BA-A6A8-12680DBD0B17}"/>
              </a:ext>
            </a:extLst>
          </p:cNvPr>
          <p:cNvSpPr/>
          <p:nvPr/>
        </p:nvSpPr>
        <p:spPr>
          <a:xfrm>
            <a:off x="3863139" y="2107513"/>
            <a:ext cx="464415" cy="13838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a:t>T03</a:t>
            </a:r>
          </a:p>
        </p:txBody>
      </p:sp>
      <p:sp>
        <p:nvSpPr>
          <p:cNvPr id="16" name="Rectangle 15">
            <a:extLst>
              <a:ext uri="{FF2B5EF4-FFF2-40B4-BE49-F238E27FC236}">
                <a16:creationId xmlns:a16="http://schemas.microsoft.com/office/drawing/2014/main" id="{33B61F2B-E739-8403-2EE6-F6ECF1F10A98}"/>
              </a:ext>
            </a:extLst>
          </p:cNvPr>
          <p:cNvSpPr/>
          <p:nvPr/>
        </p:nvSpPr>
        <p:spPr>
          <a:xfrm>
            <a:off x="3228138" y="5888204"/>
            <a:ext cx="464415" cy="13838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a:t>T04</a:t>
            </a:r>
          </a:p>
        </p:txBody>
      </p:sp>
    </p:spTree>
    <p:extLst>
      <p:ext uri="{BB962C8B-B14F-4D97-AF65-F5344CB8AC3E}">
        <p14:creationId xmlns:p14="http://schemas.microsoft.com/office/powerpoint/2010/main" val="239264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A124603-6438-3CFE-A8F1-F15A99F5F80F}"/>
              </a:ext>
            </a:extLst>
          </p:cNvPr>
          <p:cNvGraphicFramePr>
            <a:graphicFrameLocks noGrp="1"/>
          </p:cNvGraphicFramePr>
          <p:nvPr>
            <p:extLst>
              <p:ext uri="{D42A27DB-BD31-4B8C-83A1-F6EECF244321}">
                <p14:modId xmlns:p14="http://schemas.microsoft.com/office/powerpoint/2010/main" val="2377199524"/>
              </p:ext>
            </p:extLst>
          </p:nvPr>
        </p:nvGraphicFramePr>
        <p:xfrm>
          <a:off x="66675" y="971550"/>
          <a:ext cx="12073316" cy="3868365"/>
        </p:xfrm>
        <a:graphic>
          <a:graphicData uri="http://schemas.openxmlformats.org/drawingml/2006/table">
            <a:tbl>
              <a:tblPr firstRow="1" bandRow="1">
                <a:tableStyleId>{073A0DAA-6AF3-43AB-8588-CEC1D06C72B9}</a:tableStyleId>
              </a:tblPr>
              <a:tblGrid>
                <a:gridCol w="708216">
                  <a:extLst>
                    <a:ext uri="{9D8B030D-6E8A-4147-A177-3AD203B41FA5}">
                      <a16:colId xmlns:a16="http://schemas.microsoft.com/office/drawing/2014/main" val="2702742516"/>
                    </a:ext>
                  </a:extLst>
                </a:gridCol>
                <a:gridCol w="2864865">
                  <a:extLst>
                    <a:ext uri="{9D8B030D-6E8A-4147-A177-3AD203B41FA5}">
                      <a16:colId xmlns:a16="http://schemas.microsoft.com/office/drawing/2014/main" val="358841587"/>
                    </a:ext>
                  </a:extLst>
                </a:gridCol>
                <a:gridCol w="4730797">
                  <a:extLst>
                    <a:ext uri="{9D8B030D-6E8A-4147-A177-3AD203B41FA5}">
                      <a16:colId xmlns:a16="http://schemas.microsoft.com/office/drawing/2014/main" val="3628565456"/>
                    </a:ext>
                  </a:extLst>
                </a:gridCol>
                <a:gridCol w="1276713">
                  <a:extLst>
                    <a:ext uri="{9D8B030D-6E8A-4147-A177-3AD203B41FA5}">
                      <a16:colId xmlns:a16="http://schemas.microsoft.com/office/drawing/2014/main" val="710857400"/>
                    </a:ext>
                  </a:extLst>
                </a:gridCol>
                <a:gridCol w="1077161">
                  <a:extLst>
                    <a:ext uri="{9D8B030D-6E8A-4147-A177-3AD203B41FA5}">
                      <a16:colId xmlns:a16="http://schemas.microsoft.com/office/drawing/2014/main" val="4063684184"/>
                    </a:ext>
                  </a:extLst>
                </a:gridCol>
                <a:gridCol w="1415564">
                  <a:extLst>
                    <a:ext uri="{9D8B030D-6E8A-4147-A177-3AD203B41FA5}">
                      <a16:colId xmlns:a16="http://schemas.microsoft.com/office/drawing/2014/main" val="972052291"/>
                    </a:ext>
                  </a:extLst>
                </a:gridCol>
              </a:tblGrid>
              <a:tr h="493199">
                <a:tc>
                  <a:txBody>
                    <a:bodyPr/>
                    <a:lstStyle/>
                    <a:p>
                      <a:pPr algn="ctr"/>
                      <a:r>
                        <a:rPr lang="en-US" sz="900" dirty="0"/>
                        <a:t>Threat Ref.</a:t>
                      </a:r>
                    </a:p>
                  </a:txBody>
                  <a:tcPr marL="90000" anchor="ctr">
                    <a:solidFill>
                      <a:srgbClr val="0070C0"/>
                    </a:solidFill>
                  </a:tcPr>
                </a:tc>
                <a:tc>
                  <a:txBody>
                    <a:bodyPr/>
                    <a:lstStyle/>
                    <a:p>
                      <a:r>
                        <a:rPr lang="en-US" sz="900" dirty="0"/>
                        <a:t>Threat Description</a:t>
                      </a:r>
                    </a:p>
                  </a:txBody>
                  <a:tcPr marL="90000" anchor="ctr">
                    <a:solidFill>
                      <a:srgbClr val="0070C0"/>
                    </a:solidFill>
                  </a:tcPr>
                </a:tc>
                <a:tc>
                  <a:txBody>
                    <a:bodyPr/>
                    <a:lstStyle/>
                    <a:p>
                      <a:r>
                        <a:rPr lang="en-US" sz="900" dirty="0"/>
                        <a:t>Control Design</a:t>
                      </a:r>
                    </a:p>
                  </a:txBody>
                  <a:tcPr marL="90000" anchor="ctr">
                    <a:solidFill>
                      <a:srgbClr val="0070C0"/>
                    </a:solidFill>
                  </a:tcPr>
                </a:tc>
                <a:tc>
                  <a:txBody>
                    <a:bodyPr/>
                    <a:lstStyle/>
                    <a:p>
                      <a:r>
                        <a:rPr lang="en-US" sz="900" dirty="0"/>
                        <a:t>Control Owner</a:t>
                      </a:r>
                    </a:p>
                  </a:txBody>
                  <a:tcPr marL="90000" anchor="ctr">
                    <a:solidFill>
                      <a:srgbClr val="0070C0"/>
                    </a:solidFill>
                  </a:tcPr>
                </a:tc>
                <a:tc>
                  <a:txBody>
                    <a:bodyPr/>
                    <a:lstStyle/>
                    <a:p>
                      <a:pPr algn="ctr"/>
                      <a:r>
                        <a:rPr lang="en-US" sz="900" dirty="0"/>
                        <a:t>Control Mitigation Effectiveness</a:t>
                      </a:r>
                    </a:p>
                  </a:txBody>
                  <a:tcPr marL="90000" anchor="ctr">
                    <a:solidFill>
                      <a:srgbClr val="0070C0"/>
                    </a:solidFill>
                  </a:tcPr>
                </a:tc>
                <a:tc>
                  <a:txBody>
                    <a:bodyPr/>
                    <a:lstStyle/>
                    <a:p>
                      <a:pPr algn="ctr"/>
                      <a:r>
                        <a:rPr lang="en-US" sz="900" dirty="0"/>
                        <a:t>Threat Mitigation</a:t>
                      </a:r>
                    </a:p>
                  </a:txBody>
                  <a:tcPr marL="90000" anchor="ctr">
                    <a:solidFill>
                      <a:srgbClr val="0070C0"/>
                    </a:solidFill>
                  </a:tcPr>
                </a:tc>
                <a:extLst>
                  <a:ext uri="{0D108BD9-81ED-4DB2-BD59-A6C34878D82A}">
                    <a16:rowId xmlns:a16="http://schemas.microsoft.com/office/drawing/2014/main" val="859701211"/>
                  </a:ext>
                </a:extLst>
              </a:tr>
              <a:tr h="628587">
                <a:tc>
                  <a:txBody>
                    <a:bodyPr/>
                    <a:lstStyle/>
                    <a:p>
                      <a:pPr algn="ctr"/>
                      <a:r>
                        <a:rPr lang="en-US" sz="900" dirty="0"/>
                        <a:t>T01</a:t>
                      </a:r>
                    </a:p>
                  </a:txBody>
                  <a:tcPr>
                    <a:solidFill>
                      <a:srgbClr val="E7E7E7"/>
                    </a:solidFill>
                  </a:tcPr>
                </a:tc>
                <a:tc>
                  <a:txBody>
                    <a:bodyPr/>
                    <a:lstStyle/>
                    <a:p>
                      <a:pPr marL="0" marR="0" lvl="0" indent="0" algn="l">
                        <a:lnSpc>
                          <a:spcPct val="100000"/>
                        </a:lnSpc>
                        <a:spcBef>
                          <a:spcPts val="0"/>
                        </a:spcBef>
                        <a:spcAft>
                          <a:spcPts val="0"/>
                        </a:spcAft>
                        <a:buNone/>
                      </a:pPr>
                      <a:r>
                        <a:rPr lang="en-GB" sz="900" b="0" i="0" u="none" strike="noStrike" baseline="0" noProof="0" dirty="0">
                          <a:solidFill>
                            <a:srgbClr val="000000"/>
                          </a:solidFill>
                          <a:latin typeface="Aptos"/>
                        </a:rPr>
                        <a:t>Malicious actor uploads blobs without meaningful metadata, causing the service to misprocess, misroute, or fail to delete files as intended.</a:t>
                      </a:r>
                    </a:p>
                  </a:txBody>
                  <a:tcPr>
                    <a:solidFill>
                      <a:srgbClr val="E7E7E7"/>
                    </a:solidFill>
                  </a:tcPr>
                </a:tc>
                <a:tc>
                  <a:txBody>
                    <a:bodyPr/>
                    <a:lstStyle/>
                    <a:p>
                      <a:pPr marL="0" marR="0" lvl="0" indent="0" algn="l">
                        <a:lnSpc>
                          <a:spcPct val="100000"/>
                        </a:lnSpc>
                        <a:spcBef>
                          <a:spcPts val="0"/>
                        </a:spcBef>
                        <a:spcAft>
                          <a:spcPts val="0"/>
                        </a:spcAft>
                        <a:buNone/>
                      </a:pPr>
                      <a:r>
                        <a:rPr lang="en-US" sz="900" b="0" i="0" u="none" strike="noStrike" noProof="0" dirty="0">
                          <a:latin typeface="Aptos"/>
                        </a:rPr>
                        <a:t>Only the target service accesses blobs via managed identity with RBAC, each file is tied to a specific request ID, the data is transient and non-sensitive, and all blobs are automatically purged after 14 days.</a:t>
                      </a:r>
                      <a:endParaRPr lang="en-US" dirty="0">
                        <a:latin typeface="Aptos"/>
                      </a:endParaRPr>
                    </a:p>
                  </a:txBody>
                  <a:tcPr>
                    <a:solidFill>
                      <a:srgbClr val="E7E7E7"/>
                    </a:solidFill>
                  </a:tcPr>
                </a:tc>
                <a:tc>
                  <a:txBody>
                    <a:bodyPr/>
                    <a:lstStyle/>
                    <a:p>
                      <a:r>
                        <a:rPr lang="en-US" sz="900" dirty="0">
                          <a:solidFill>
                            <a:schemeClr val="tx1"/>
                          </a:solidFill>
                        </a:rPr>
                        <a:t>PF</a:t>
                      </a:r>
                    </a:p>
                  </a:txBody>
                  <a:tcPr>
                    <a:solidFill>
                      <a:srgbClr val="E7E7E7"/>
                    </a:solidFill>
                  </a:tcPr>
                </a:tc>
                <a:tc>
                  <a:txBody>
                    <a:bodyPr/>
                    <a:lstStyle/>
                    <a:p>
                      <a:pPr marL="0" marR="0" lvl="0" indent="0" algn="ctr">
                        <a:lnSpc>
                          <a:spcPct val="100000"/>
                        </a:lnSpc>
                        <a:spcBef>
                          <a:spcPts val="0"/>
                        </a:spcBef>
                        <a:spcAft>
                          <a:spcPts val="0"/>
                        </a:spcAft>
                        <a:buNone/>
                      </a:pPr>
                      <a:r>
                        <a:rPr lang="en-US" sz="900" b="1" i="0" u="none" strike="noStrike" noProof="0" dirty="0">
                          <a:solidFill>
                            <a:srgbClr val="00B050"/>
                          </a:solidFill>
                          <a:latin typeface="Aptos"/>
                        </a:rPr>
                        <a:t>Effective</a:t>
                      </a:r>
                      <a:endParaRPr lang="en-US" sz="900" b="0" i="0" u="none" strike="noStrike" noProof="0" dirty="0">
                        <a:solidFill>
                          <a:srgbClr val="000000"/>
                        </a:solidFill>
                        <a:latin typeface="Aptos"/>
                      </a:endParaRPr>
                    </a:p>
                    <a:p>
                      <a:pPr lvl="0" algn="ctr">
                        <a:buNone/>
                      </a:pPr>
                      <a:endParaRPr lang="en-US" sz="900" b="0" i="0" u="none" strike="noStrike" noProof="0" dirty="0">
                        <a:solidFill>
                          <a:srgbClr val="000000"/>
                        </a:solidFill>
                        <a:latin typeface="Aptos"/>
                      </a:endParaRPr>
                    </a:p>
                    <a:p>
                      <a:pPr lvl="0" algn="ctr">
                        <a:buNone/>
                      </a:pPr>
                      <a:endParaRPr lang="en-US" sz="900" b="1" i="0" u="none" strike="noStrike" noProof="0" dirty="0">
                        <a:solidFill>
                          <a:srgbClr val="00B050"/>
                        </a:solidFill>
                        <a:latin typeface="Aptos"/>
                      </a:endParaRPr>
                    </a:p>
                  </a:txBody>
                  <a:tcPr marL="90000" anchor="ctr">
                    <a:solidFill>
                      <a:srgbClr val="E7E7E7"/>
                    </a:solidFill>
                  </a:tcPr>
                </a:tc>
                <a:tc>
                  <a:txBody>
                    <a:bodyPr/>
                    <a:lstStyle/>
                    <a:p>
                      <a:pPr lvl="0" algn="ctr">
                        <a:buNone/>
                      </a:pPr>
                      <a:r>
                        <a:rPr lang="en-US" sz="900" b="1" i="0" u="none" strike="noStrike" noProof="0" dirty="0">
                          <a:solidFill>
                            <a:schemeClr val="bg1"/>
                          </a:solidFill>
                          <a:latin typeface="Aptos"/>
                        </a:rPr>
                        <a:t>Sufficient Mitigation</a:t>
                      </a:r>
                    </a:p>
                  </a:txBody>
                  <a:tcPr marL="90000" anchor="ctr">
                    <a:solidFill>
                      <a:srgbClr val="92D050"/>
                    </a:solidFill>
                  </a:tcPr>
                </a:tc>
                <a:extLst>
                  <a:ext uri="{0D108BD9-81ED-4DB2-BD59-A6C34878D82A}">
                    <a16:rowId xmlns:a16="http://schemas.microsoft.com/office/drawing/2014/main" val="1060839612"/>
                  </a:ext>
                </a:extLst>
              </a:tr>
              <a:tr h="912286">
                <a:tc>
                  <a:txBody>
                    <a:bodyPr/>
                    <a:lstStyle/>
                    <a:p>
                      <a:pPr algn="ctr"/>
                      <a:r>
                        <a:rPr lang="en-US" sz="900" dirty="0"/>
                        <a:t>T02</a:t>
                      </a:r>
                    </a:p>
                  </a:txBody>
                  <a:tcPr>
                    <a:solidFill>
                      <a:srgbClr val="E7E7E7"/>
                    </a:solidFill>
                  </a:tcPr>
                </a:tc>
                <a:tc>
                  <a:txBody>
                    <a:bodyPr/>
                    <a:lstStyle/>
                    <a:p>
                      <a:pPr marL="0" marR="0" lvl="0" indent="0" algn="l">
                        <a:lnSpc>
                          <a:spcPct val="100000"/>
                        </a:lnSpc>
                        <a:spcBef>
                          <a:spcPts val="0"/>
                        </a:spcBef>
                        <a:spcAft>
                          <a:spcPts val="0"/>
                        </a:spcAft>
                        <a:buNone/>
                      </a:pPr>
                      <a:r>
                        <a:rPr lang="en-US" sz="900" b="0" i="0" u="none" strike="noStrike" noProof="0" dirty="0">
                          <a:latin typeface="Aptos"/>
                        </a:rPr>
                        <a:t>Malicious actor attempts to access exposed storage endpoints via SAS URLs issued to customers over public networks.</a:t>
                      </a:r>
                      <a:endParaRPr lang="en-US" dirty="0">
                        <a:latin typeface="Aptos"/>
                      </a:endParaRPr>
                    </a:p>
                  </a:txBody>
                  <a:tcPr>
                    <a:solidFill>
                      <a:srgbClr val="E7E7E7"/>
                    </a:solidFill>
                  </a:tcPr>
                </a:tc>
                <a:tc>
                  <a:txBody>
                    <a:bodyPr/>
                    <a:lstStyle/>
                    <a:p>
                      <a:pPr marL="0" lvl="0" indent="0" algn="l">
                        <a:lnSpc>
                          <a:spcPct val="100000"/>
                        </a:lnSpc>
                        <a:spcBef>
                          <a:spcPts val="0"/>
                        </a:spcBef>
                        <a:spcAft>
                          <a:spcPts val="0"/>
                        </a:spcAft>
                        <a:buNone/>
                      </a:pPr>
                      <a:r>
                        <a:rPr lang="en-US" sz="900" b="0" i="0" u="none" strike="noStrike" kern="1200" cap="none" spc="0" normalizeH="0" baseline="0" noProof="0" dirty="0">
                          <a:ln>
                            <a:noFill/>
                          </a:ln>
                          <a:solidFill>
                            <a:prstClr val="black"/>
                          </a:solidFill>
                          <a:effectLst/>
                          <a:uLnTx/>
                          <a:uFillTx/>
                          <a:latin typeface="Aptos"/>
                        </a:rPr>
                        <a:t>SAS links are time-limited and scoped to minimal permissions, the target service accesses data using managed identity and RBAC, and all data is transient, non-sensitive, and purged after 14 days.</a:t>
                      </a:r>
                      <a:endParaRPr lang="en-US" i="0" dirty="0">
                        <a:latin typeface="Aptos"/>
                      </a:endParaRPr>
                    </a:p>
                    <a:p>
                      <a:pPr marL="0" lvl="0" indent="0" algn="l">
                        <a:lnSpc>
                          <a:spcPct val="100000"/>
                        </a:lnSpc>
                        <a:spcBef>
                          <a:spcPts val="0"/>
                        </a:spcBef>
                        <a:spcAft>
                          <a:spcPts val="0"/>
                        </a:spcAft>
                        <a:buNone/>
                      </a:pPr>
                      <a:endParaRPr lang="en-US" sz="900" b="0" i="0" u="none" strike="noStrike" kern="1200" cap="none" spc="0" normalizeH="0" baseline="0" noProof="0" dirty="0">
                        <a:ln>
                          <a:noFill/>
                        </a:ln>
                        <a:solidFill>
                          <a:prstClr val="black"/>
                        </a:solidFill>
                        <a:effectLst/>
                        <a:uLnTx/>
                        <a:uFillTx/>
                      </a:endParaRPr>
                    </a:p>
                    <a:p>
                      <a:pPr marL="0" marR="0" lvl="0" indent="0" algn="l">
                        <a:lnSpc>
                          <a:spcPct val="100000"/>
                        </a:lnSpc>
                        <a:spcBef>
                          <a:spcPts val="0"/>
                        </a:spcBef>
                        <a:spcAft>
                          <a:spcPts val="0"/>
                        </a:spcAft>
                        <a:buNone/>
                      </a:pPr>
                      <a:endParaRPr lang="en-US" sz="900" b="0" i="0" u="none" strike="noStrike" kern="1200" cap="none" spc="0" normalizeH="0" baseline="0" noProof="0" dirty="0">
                        <a:ln>
                          <a:noFill/>
                        </a:ln>
                        <a:solidFill>
                          <a:prstClr val="black"/>
                        </a:solidFill>
                        <a:effectLst/>
                        <a:uLnTx/>
                        <a:uFillTx/>
                        <a:latin typeface="Aptos"/>
                      </a:endParaRPr>
                    </a:p>
                  </a:txBody>
                  <a:tcPr>
                    <a:solidFill>
                      <a:srgbClr val="E7E7E7"/>
                    </a:solidFill>
                  </a:tcPr>
                </a:tc>
                <a:tc>
                  <a:txBody>
                    <a:bodyPr/>
                    <a:lstStyle/>
                    <a:p>
                      <a:r>
                        <a:rPr lang="en-US" sz="900" dirty="0">
                          <a:solidFill>
                            <a:schemeClr val="tx1"/>
                          </a:solidFill>
                        </a:rPr>
                        <a:t>PF</a:t>
                      </a:r>
                    </a:p>
                  </a:txBody>
                  <a:tcPr>
                    <a:solidFill>
                      <a:srgbClr val="E7E7E7"/>
                    </a:solidFill>
                  </a:tcPr>
                </a:tc>
                <a:tc>
                  <a:txBody>
                    <a:bodyPr/>
                    <a:lstStyle/>
                    <a:p>
                      <a:pPr marL="0" marR="0" lvl="0" indent="0" algn="ctr" defTabSz="914400">
                        <a:lnSpc>
                          <a:spcPct val="100000"/>
                        </a:lnSpc>
                        <a:spcBef>
                          <a:spcPts val="0"/>
                        </a:spcBef>
                        <a:spcAft>
                          <a:spcPts val="0"/>
                        </a:spcAft>
                        <a:buNone/>
                        <a:tabLst/>
                        <a:defRPr/>
                      </a:pPr>
                      <a:r>
                        <a:rPr lang="en-US" sz="900" b="1" i="0" u="none" strike="noStrike" noProof="0" dirty="0">
                          <a:solidFill>
                            <a:srgbClr val="00B050"/>
                          </a:solidFill>
                          <a:latin typeface="Aptos"/>
                        </a:rPr>
                        <a:t>Effective</a:t>
                      </a:r>
                      <a:endParaRPr lang="en-US" dirty="0"/>
                    </a:p>
                    <a:p>
                      <a:pPr lvl="0" algn="ctr">
                        <a:buNone/>
                      </a:pPr>
                      <a:endParaRPr lang="en-US" sz="900" b="0">
                        <a:solidFill>
                          <a:srgbClr val="FFC000"/>
                        </a:solidFill>
                      </a:endParaRPr>
                    </a:p>
                  </a:txBody>
                  <a:tcPr marL="90000" anchor="ctr">
                    <a:solidFill>
                      <a:srgbClr val="E7E7E7"/>
                    </a:solidFill>
                  </a:tcPr>
                </a:tc>
                <a:tc>
                  <a:txBody>
                    <a:bodyPr/>
                    <a:lstStyle/>
                    <a:p>
                      <a:pPr lvl="0" algn="ctr">
                        <a:buNone/>
                      </a:pPr>
                      <a:r>
                        <a:rPr lang="en-US" sz="900" b="1" i="0" u="none" strike="noStrike" noProof="0" dirty="0">
                          <a:solidFill>
                            <a:schemeClr val="bg1"/>
                          </a:solidFill>
                          <a:latin typeface="Aptos"/>
                        </a:rPr>
                        <a:t>Sufficient Mitigation</a:t>
                      </a:r>
                      <a:endParaRPr lang="en-US" dirty="0"/>
                    </a:p>
                  </a:txBody>
                  <a:tcPr marL="90000" anchor="ctr">
                    <a:solidFill>
                      <a:srgbClr val="92D050"/>
                    </a:solidFill>
                  </a:tcPr>
                </a:tc>
                <a:extLst>
                  <a:ext uri="{0D108BD9-81ED-4DB2-BD59-A6C34878D82A}">
                    <a16:rowId xmlns:a16="http://schemas.microsoft.com/office/drawing/2014/main" val="2265128369"/>
                  </a:ext>
                </a:extLst>
              </a:tr>
              <a:tr h="912286">
                <a:tc>
                  <a:txBody>
                    <a:bodyPr/>
                    <a:lstStyle/>
                    <a:p>
                      <a:pPr lvl="0" algn="ctr">
                        <a:buNone/>
                      </a:pPr>
                      <a:r>
                        <a:rPr lang="en-US" sz="900" b="0" i="0" u="none" strike="noStrike" noProof="0" dirty="0">
                          <a:solidFill>
                            <a:srgbClr val="000000"/>
                          </a:solidFill>
                          <a:latin typeface="Aptos"/>
                        </a:rPr>
                        <a:t>T03</a:t>
                      </a:r>
                      <a:endParaRPr lang="en-US" dirty="0"/>
                    </a:p>
                  </a:txBody>
                  <a:tcPr>
                    <a:solidFill>
                      <a:srgbClr val="E7E7E7"/>
                    </a:solidFill>
                  </a:tcPr>
                </a:tc>
                <a:tc>
                  <a:txBody>
                    <a:bodyPr/>
                    <a:lstStyle/>
                    <a:p>
                      <a:pPr marL="0" lvl="0" indent="0" algn="l">
                        <a:lnSpc>
                          <a:spcPct val="100000"/>
                        </a:lnSpc>
                        <a:spcBef>
                          <a:spcPts val="0"/>
                        </a:spcBef>
                        <a:spcAft>
                          <a:spcPts val="0"/>
                        </a:spcAft>
                        <a:buNone/>
                      </a:pPr>
                      <a:r>
                        <a:rPr lang="en-US" sz="900" b="0" i="0" u="none" strike="noStrike" noProof="0" dirty="0"/>
                        <a:t>Malicious actor exploits undetected data processing failures by submitting malformed or extreme inputs, leading to data loss or incomplete processing.</a:t>
                      </a:r>
                      <a:endParaRPr lang="en-US" dirty="0"/>
                    </a:p>
                  </a:txBody>
                  <a:tcPr>
                    <a:solidFill>
                      <a:srgbClr val="E7E7E7"/>
                    </a:solidFill>
                  </a:tcPr>
                </a:tc>
                <a:tc>
                  <a:txBody>
                    <a:bodyPr/>
                    <a:lstStyle/>
                    <a:p>
                      <a:pPr marL="0" lvl="0" indent="0" algn="l">
                        <a:lnSpc>
                          <a:spcPct val="100000"/>
                        </a:lnSpc>
                        <a:spcBef>
                          <a:spcPts val="0"/>
                        </a:spcBef>
                        <a:spcAft>
                          <a:spcPts val="0"/>
                        </a:spcAft>
                        <a:buNone/>
                      </a:pPr>
                      <a:r>
                        <a:rPr lang="en-US" sz="900" b="0" i="0" u="none" strike="noStrike" kern="1200" cap="none" spc="0" normalizeH="0" baseline="0" noProof="0" dirty="0">
                          <a:ln>
                            <a:noFill/>
                          </a:ln>
                          <a:solidFill>
                            <a:prstClr val="black"/>
                          </a:solidFill>
                          <a:effectLst/>
                          <a:uLnTx/>
                          <a:uFillTx/>
                        </a:rPr>
                        <a:t>The service manages processing end-to-end, exposes status via API to the portal, and retries failed processing attempts automatically to ensure completion.</a:t>
                      </a:r>
                      <a:endParaRPr lang="en-US" dirty="0"/>
                    </a:p>
                  </a:txBody>
                  <a:tcPr>
                    <a:solidFill>
                      <a:srgbClr val="E7E7E7"/>
                    </a:solidFill>
                  </a:tcPr>
                </a:tc>
                <a:tc>
                  <a:txBody>
                    <a:bodyPr/>
                    <a:lstStyle/>
                    <a:p>
                      <a:pPr lvl="0">
                        <a:buNone/>
                      </a:pPr>
                      <a:r>
                        <a:rPr lang="en-US" sz="900" dirty="0">
                          <a:solidFill>
                            <a:schemeClr val="tx1"/>
                          </a:solidFill>
                        </a:rPr>
                        <a:t>PF</a:t>
                      </a:r>
                    </a:p>
                  </a:txBody>
                  <a:tcPr>
                    <a:solidFill>
                      <a:srgbClr val="E7E7E7"/>
                    </a:solidFill>
                  </a:tcPr>
                </a:tc>
                <a:tc>
                  <a:txBody>
                    <a:bodyPr/>
                    <a:lstStyle/>
                    <a:p>
                      <a:pPr lvl="0" algn="ctr">
                        <a:buNone/>
                      </a:pPr>
                      <a:r>
                        <a:rPr lang="en-US" sz="900" b="1" i="0" u="none" strike="noStrike" noProof="0" dirty="0">
                          <a:solidFill>
                            <a:srgbClr val="00B050"/>
                          </a:solidFill>
                          <a:latin typeface="Aptos"/>
                        </a:rPr>
                        <a:t>Effective</a:t>
                      </a:r>
                    </a:p>
                  </a:txBody>
                  <a:tcPr marL="89999" anchor="ctr">
                    <a:solidFill>
                      <a:srgbClr val="E7E7E7"/>
                    </a:solidFill>
                  </a:tcPr>
                </a:tc>
                <a:tc>
                  <a:txBody>
                    <a:bodyPr/>
                    <a:lstStyle/>
                    <a:p>
                      <a:pPr lvl="0" algn="ctr">
                        <a:buNone/>
                      </a:pPr>
                      <a:r>
                        <a:rPr lang="en-US" sz="900" b="1" i="0" u="none" strike="noStrike" noProof="0" dirty="0">
                          <a:solidFill>
                            <a:schemeClr val="bg1"/>
                          </a:solidFill>
                          <a:latin typeface="Aptos"/>
                        </a:rPr>
                        <a:t>Sufficient Mitigation</a:t>
                      </a:r>
                      <a:endParaRPr lang="en-US" dirty="0"/>
                    </a:p>
                  </a:txBody>
                  <a:tcPr marL="89999" anchor="ctr">
                    <a:solidFill>
                      <a:srgbClr val="92D050"/>
                    </a:solidFill>
                  </a:tcPr>
                </a:tc>
                <a:extLst>
                  <a:ext uri="{0D108BD9-81ED-4DB2-BD59-A6C34878D82A}">
                    <a16:rowId xmlns:a16="http://schemas.microsoft.com/office/drawing/2014/main" val="1768964499"/>
                  </a:ext>
                </a:extLst>
              </a:tr>
              <a:tr h="912286">
                <a:tc>
                  <a:txBody>
                    <a:bodyPr/>
                    <a:lstStyle/>
                    <a:p>
                      <a:pPr lvl="0" algn="ctr">
                        <a:buNone/>
                      </a:pPr>
                      <a:r>
                        <a:rPr lang="en-US" sz="900" b="0" i="0" u="none" strike="noStrike" noProof="0" dirty="0">
                          <a:solidFill>
                            <a:srgbClr val="000000"/>
                          </a:solidFill>
                          <a:latin typeface="Aptos"/>
                        </a:rPr>
                        <a:t>T04</a:t>
                      </a:r>
                      <a:endParaRPr lang="en-US" dirty="0"/>
                    </a:p>
                  </a:txBody>
                  <a:tcPr>
                    <a:solidFill>
                      <a:srgbClr val="E7E7E7"/>
                    </a:solidFill>
                  </a:tcPr>
                </a:tc>
                <a:tc>
                  <a:txBody>
                    <a:bodyPr/>
                    <a:lstStyle/>
                    <a:p>
                      <a:pPr marL="0" lvl="0" indent="0" algn="l">
                        <a:lnSpc>
                          <a:spcPct val="100000"/>
                        </a:lnSpc>
                        <a:spcBef>
                          <a:spcPts val="0"/>
                        </a:spcBef>
                        <a:spcAft>
                          <a:spcPts val="0"/>
                        </a:spcAft>
                        <a:buNone/>
                      </a:pPr>
                      <a:r>
                        <a:rPr lang="en-US" sz="900" b="0" i="0" u="none" strike="noStrike" noProof="0" dirty="0">
                          <a:latin typeface="Aptos"/>
                        </a:rPr>
                        <a:t>Malicious actor causes upload failures by initiating large uploads near SAS token expiry, denying customers the ability to submit their files.</a:t>
                      </a:r>
                      <a:endParaRPr lang="en-US" dirty="0"/>
                    </a:p>
                  </a:txBody>
                  <a:tcPr>
                    <a:solidFill>
                      <a:srgbClr val="E7E7E7"/>
                    </a:solidFill>
                  </a:tcPr>
                </a:tc>
                <a:tc>
                  <a:txBody>
                    <a:bodyPr/>
                    <a:lstStyle/>
                    <a:p>
                      <a:pPr marL="0" lvl="0" indent="0" algn="l">
                        <a:lnSpc>
                          <a:spcPct val="100000"/>
                        </a:lnSpc>
                        <a:spcBef>
                          <a:spcPts val="0"/>
                        </a:spcBef>
                        <a:spcAft>
                          <a:spcPts val="0"/>
                        </a:spcAft>
                        <a:buNone/>
                      </a:pPr>
                      <a:r>
                        <a:rPr lang="en-US" sz="900" b="0" i="0" u="none" strike="noStrike" kern="1200" cap="none" spc="0" normalizeH="0" baseline="0" noProof="0" dirty="0">
                          <a:ln>
                            <a:noFill/>
                          </a:ln>
                          <a:solidFill>
                            <a:prstClr val="black"/>
                          </a:solidFill>
                          <a:effectLst/>
                          <a:uLnTx/>
                          <a:uFillTx/>
                          <a:latin typeface="Aptos"/>
                        </a:rPr>
                        <a:t>SAS tokens are issued with durations calculated based on file size and upload speed estimates, with added buffer time to prevent expiry mid-upload.</a:t>
                      </a:r>
                      <a:endParaRPr lang="en-US" dirty="0"/>
                    </a:p>
                  </a:txBody>
                  <a:tcPr>
                    <a:solidFill>
                      <a:srgbClr val="E7E7E7"/>
                    </a:solidFill>
                  </a:tcPr>
                </a:tc>
                <a:tc>
                  <a:txBody>
                    <a:bodyPr/>
                    <a:lstStyle/>
                    <a:p>
                      <a:pPr lvl="0">
                        <a:buNone/>
                      </a:pPr>
                      <a:r>
                        <a:rPr lang="en-US" sz="900" b="0" i="0" u="none" strike="noStrike" noProof="0" dirty="0">
                          <a:solidFill>
                            <a:schemeClr val="tx1"/>
                          </a:solidFill>
                          <a:latin typeface="Aptos"/>
                        </a:rPr>
                        <a:t>PF</a:t>
                      </a:r>
                      <a:endParaRPr lang="en-US" dirty="0"/>
                    </a:p>
                  </a:txBody>
                  <a:tcPr>
                    <a:solidFill>
                      <a:srgbClr val="E7E7E7"/>
                    </a:solidFill>
                  </a:tcPr>
                </a:tc>
                <a:tc>
                  <a:txBody>
                    <a:bodyPr/>
                    <a:lstStyle/>
                    <a:p>
                      <a:pPr lvl="0" algn="ctr">
                        <a:buNone/>
                      </a:pPr>
                      <a:r>
                        <a:rPr lang="en-US" sz="900" b="1" i="0" u="none" strike="noStrike" noProof="0" dirty="0">
                          <a:solidFill>
                            <a:srgbClr val="00B050"/>
                          </a:solidFill>
                          <a:latin typeface="Aptos"/>
                        </a:rPr>
                        <a:t>Effective</a:t>
                      </a:r>
                      <a:endParaRPr lang="en-US" dirty="0"/>
                    </a:p>
                  </a:txBody>
                  <a:tcPr marL="89999" anchor="ctr">
                    <a:solidFill>
                      <a:srgbClr val="E7E7E7"/>
                    </a:solidFill>
                  </a:tcPr>
                </a:tc>
                <a:tc>
                  <a:txBody>
                    <a:bodyPr/>
                    <a:lstStyle/>
                    <a:p>
                      <a:pPr lvl="0" algn="ctr">
                        <a:buNone/>
                      </a:pPr>
                      <a:r>
                        <a:rPr lang="en-US" sz="900" b="1" i="0" u="none" strike="noStrike" noProof="0" dirty="0">
                          <a:solidFill>
                            <a:schemeClr val="bg1"/>
                          </a:solidFill>
                          <a:latin typeface="Aptos"/>
                        </a:rPr>
                        <a:t>Sufficient Mitigation</a:t>
                      </a:r>
                      <a:endParaRPr lang="en-US" dirty="0"/>
                    </a:p>
                  </a:txBody>
                  <a:tcPr marL="89999" anchor="ctr">
                    <a:solidFill>
                      <a:srgbClr val="92D050"/>
                    </a:solidFill>
                  </a:tcPr>
                </a:tc>
                <a:extLst>
                  <a:ext uri="{0D108BD9-81ED-4DB2-BD59-A6C34878D82A}">
                    <a16:rowId xmlns:a16="http://schemas.microsoft.com/office/drawing/2014/main" val="3441713024"/>
                  </a:ext>
                </a:extLst>
              </a:tr>
            </a:tbl>
          </a:graphicData>
        </a:graphic>
      </p:graphicFrame>
      <p:sp>
        <p:nvSpPr>
          <p:cNvPr id="2" name="Rectangle 1">
            <a:extLst>
              <a:ext uri="{FF2B5EF4-FFF2-40B4-BE49-F238E27FC236}">
                <a16:creationId xmlns:a16="http://schemas.microsoft.com/office/drawing/2014/main" id="{7BFF3E44-4639-971E-B6FA-4CCDF6D646DD}"/>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Mitigating Controls</a:t>
            </a:r>
          </a:p>
        </p:txBody>
      </p:sp>
      <p:sp>
        <p:nvSpPr>
          <p:cNvPr id="3" name="Rectangle 2">
            <a:extLst>
              <a:ext uri="{FF2B5EF4-FFF2-40B4-BE49-F238E27FC236}">
                <a16:creationId xmlns:a16="http://schemas.microsoft.com/office/drawing/2014/main" id="{EA53FBC4-CF26-E42C-BF6D-8D00DF4AB528}"/>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Tree>
    <p:extLst>
      <p:ext uri="{BB962C8B-B14F-4D97-AF65-F5344CB8AC3E}">
        <p14:creationId xmlns:p14="http://schemas.microsoft.com/office/powerpoint/2010/main" val="3506935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2E2AA-E1DD-2BA0-D489-A9275613496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29340A1-626A-CD48-9864-8ED5FDF9CFF2}"/>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Control Weaknesses</a:t>
            </a:r>
          </a:p>
        </p:txBody>
      </p:sp>
      <p:sp>
        <p:nvSpPr>
          <p:cNvPr id="3" name="Rectangle 2">
            <a:extLst>
              <a:ext uri="{FF2B5EF4-FFF2-40B4-BE49-F238E27FC236}">
                <a16:creationId xmlns:a16="http://schemas.microsoft.com/office/drawing/2014/main" id="{5FAA379E-CC0F-F217-5F34-9AFDEFF9D460}"/>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dirty="0">
                <a:solidFill>
                  <a:schemeClr val="tx1"/>
                </a:solidFill>
              </a:rPr>
              <a:t>Cyber Security Threat Model	Sensitive</a:t>
            </a:r>
          </a:p>
        </p:txBody>
      </p:sp>
      <p:graphicFrame>
        <p:nvGraphicFramePr>
          <p:cNvPr id="4" name="Table 3">
            <a:extLst>
              <a:ext uri="{FF2B5EF4-FFF2-40B4-BE49-F238E27FC236}">
                <a16:creationId xmlns:a16="http://schemas.microsoft.com/office/drawing/2014/main" id="{502C087B-8E87-FA5D-A900-BCF2D22657BE}"/>
              </a:ext>
            </a:extLst>
          </p:cNvPr>
          <p:cNvGraphicFramePr>
            <a:graphicFrameLocks noGrp="1"/>
          </p:cNvGraphicFramePr>
          <p:nvPr>
            <p:extLst>
              <p:ext uri="{D42A27DB-BD31-4B8C-83A1-F6EECF244321}">
                <p14:modId xmlns:p14="http://schemas.microsoft.com/office/powerpoint/2010/main" val="1891959538"/>
              </p:ext>
            </p:extLst>
          </p:nvPr>
        </p:nvGraphicFramePr>
        <p:xfrm>
          <a:off x="103860" y="943636"/>
          <a:ext cx="11965703" cy="1112520"/>
        </p:xfrm>
        <a:graphic>
          <a:graphicData uri="http://schemas.openxmlformats.org/drawingml/2006/table">
            <a:tbl>
              <a:tblPr firstRow="1" bandRow="1">
                <a:tableStyleId>{073A0DAA-6AF3-43AB-8588-CEC1D06C72B9}</a:tableStyleId>
              </a:tblPr>
              <a:tblGrid>
                <a:gridCol w="718744">
                  <a:extLst>
                    <a:ext uri="{9D8B030D-6E8A-4147-A177-3AD203B41FA5}">
                      <a16:colId xmlns:a16="http://schemas.microsoft.com/office/drawing/2014/main" val="2702742516"/>
                    </a:ext>
                  </a:extLst>
                </a:gridCol>
                <a:gridCol w="3291070">
                  <a:extLst>
                    <a:ext uri="{9D8B030D-6E8A-4147-A177-3AD203B41FA5}">
                      <a16:colId xmlns:a16="http://schemas.microsoft.com/office/drawing/2014/main" val="3437026051"/>
                    </a:ext>
                  </a:extLst>
                </a:gridCol>
                <a:gridCol w="3291070">
                  <a:extLst>
                    <a:ext uri="{9D8B030D-6E8A-4147-A177-3AD203B41FA5}">
                      <a16:colId xmlns:a16="http://schemas.microsoft.com/office/drawing/2014/main" val="358841587"/>
                    </a:ext>
                  </a:extLst>
                </a:gridCol>
                <a:gridCol w="4664819">
                  <a:extLst>
                    <a:ext uri="{9D8B030D-6E8A-4147-A177-3AD203B41FA5}">
                      <a16:colId xmlns:a16="http://schemas.microsoft.com/office/drawing/2014/main" val="1235015917"/>
                    </a:ext>
                  </a:extLst>
                </a:gridCol>
              </a:tblGrid>
              <a:tr h="370840">
                <a:tc>
                  <a:txBody>
                    <a:bodyPr/>
                    <a:lstStyle/>
                    <a:p>
                      <a:pPr algn="ctr"/>
                      <a:r>
                        <a:rPr lang="en-US" sz="900" dirty="0"/>
                        <a:t>Action Ref.</a:t>
                      </a:r>
                    </a:p>
                  </a:txBody>
                  <a:tcPr marL="90000" anchor="ctr">
                    <a:solidFill>
                      <a:srgbClr val="0070C0"/>
                    </a:solidFill>
                  </a:tcPr>
                </a:tc>
                <a:tc>
                  <a:txBody>
                    <a:bodyPr/>
                    <a:lstStyle/>
                    <a:p>
                      <a:r>
                        <a:rPr lang="en-US" sz="900" dirty="0"/>
                        <a:t>Control Weakness</a:t>
                      </a:r>
                    </a:p>
                  </a:txBody>
                  <a:tcPr marL="90000" anchor="ctr">
                    <a:solidFill>
                      <a:srgbClr val="0070C0"/>
                    </a:solidFill>
                  </a:tcPr>
                </a:tc>
                <a:tc>
                  <a:txBody>
                    <a:bodyPr/>
                    <a:lstStyle/>
                    <a:p>
                      <a:r>
                        <a:rPr lang="en-US" sz="900" dirty="0"/>
                        <a:t>Threat</a:t>
                      </a:r>
                    </a:p>
                  </a:txBody>
                  <a:tcPr marL="90000" anchor="ctr">
                    <a:solidFill>
                      <a:srgbClr val="0070C0"/>
                    </a:solidFill>
                  </a:tcPr>
                </a:tc>
                <a:tc>
                  <a:txBody>
                    <a:bodyPr/>
                    <a:lstStyle/>
                    <a:p>
                      <a:pPr algn="l"/>
                      <a:r>
                        <a:rPr lang="en-US" sz="900" dirty="0"/>
                        <a:t>Recommendation</a:t>
                      </a:r>
                    </a:p>
                  </a:txBody>
                  <a:tcPr marL="90000" anchor="ctr">
                    <a:solidFill>
                      <a:srgbClr val="0070C0"/>
                    </a:solidFill>
                  </a:tcPr>
                </a:tc>
                <a:extLst>
                  <a:ext uri="{0D108BD9-81ED-4DB2-BD59-A6C34878D82A}">
                    <a16:rowId xmlns:a16="http://schemas.microsoft.com/office/drawing/2014/main" val="859701211"/>
                  </a:ext>
                </a:extLst>
              </a:tr>
              <a:tr h="741680">
                <a:tc>
                  <a:txBody>
                    <a:bodyPr/>
                    <a:lstStyle/>
                    <a:p>
                      <a:pPr algn="ctr"/>
                      <a:r>
                        <a:rPr lang="en-US" sz="900" dirty="0"/>
                        <a:t>A01</a:t>
                      </a:r>
                    </a:p>
                  </a:txBody>
                  <a:tcPr>
                    <a:solidFill>
                      <a:srgbClr val="CBCBCB"/>
                    </a:solidFill>
                  </a:tcPr>
                </a:tc>
                <a:tc>
                  <a:txBody>
                    <a:bodyPr/>
                    <a:lstStyle/>
                    <a:p>
                      <a:pPr lvl="0">
                        <a:buNone/>
                      </a:pPr>
                      <a:endParaRPr lang="en-US" sz="900" b="0" i="0" u="none" strike="noStrike" noProof="0" dirty="0">
                        <a:solidFill>
                          <a:srgbClr val="000000"/>
                        </a:solidFill>
                        <a:latin typeface="Aptos"/>
                      </a:endParaRPr>
                    </a:p>
                  </a:txBody>
                  <a:tcPr>
                    <a:solidFill>
                      <a:srgbClr val="CBCBCB"/>
                    </a:solidFill>
                  </a:tcPr>
                </a:tc>
                <a:tc>
                  <a:txBody>
                    <a:bodyPr/>
                    <a:lstStyle/>
                    <a:p>
                      <a:pPr marL="0" marR="0" lvl="0" indent="0" algn="l">
                        <a:lnSpc>
                          <a:spcPct val="100000"/>
                        </a:lnSpc>
                        <a:spcBef>
                          <a:spcPts val="0"/>
                        </a:spcBef>
                        <a:spcAft>
                          <a:spcPts val="0"/>
                        </a:spcAft>
                        <a:buNone/>
                      </a:pPr>
                      <a:endParaRPr lang="en-US" dirty="0"/>
                    </a:p>
                  </a:txBody>
                  <a:tcPr>
                    <a:solidFill>
                      <a:srgbClr val="CBCBCB"/>
                    </a:solidFill>
                  </a:tcPr>
                </a:tc>
                <a:tc>
                  <a:txBody>
                    <a:bodyPr/>
                    <a:lstStyle/>
                    <a:p>
                      <a:pPr lvl="0" algn="l">
                        <a:buNone/>
                      </a:pPr>
                      <a:endParaRPr lang="en-US" sz="900" b="0" i="0" u="none" strike="noStrike" noProof="0" dirty="0">
                        <a:latin typeface="Aptos"/>
                      </a:endParaRPr>
                    </a:p>
                  </a:txBody>
                  <a:tcPr>
                    <a:solidFill>
                      <a:srgbClr val="CBCBCB"/>
                    </a:solidFill>
                  </a:tcPr>
                </a:tc>
                <a:extLst>
                  <a:ext uri="{0D108BD9-81ED-4DB2-BD59-A6C34878D82A}">
                    <a16:rowId xmlns:a16="http://schemas.microsoft.com/office/drawing/2014/main" val="2730270144"/>
                  </a:ext>
                </a:extLst>
              </a:tr>
            </a:tbl>
          </a:graphicData>
        </a:graphic>
      </p:graphicFrame>
    </p:spTree>
    <p:extLst>
      <p:ext uri="{BB962C8B-B14F-4D97-AF65-F5344CB8AC3E}">
        <p14:creationId xmlns:p14="http://schemas.microsoft.com/office/powerpoint/2010/main" val="1573263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9C03BFF7509E4FB3CD2664D4BA4489" ma:contentTypeVersion="19" ma:contentTypeDescription="Create a new document." ma:contentTypeScope="" ma:versionID="8edd5ae8948cfe21bf26955f6b9915ea">
  <xsd:schema xmlns:xsd="http://www.w3.org/2001/XMLSchema" xmlns:xs="http://www.w3.org/2001/XMLSchema" xmlns:p="http://schemas.microsoft.com/office/2006/metadata/properties" xmlns:ns2="5db24b06-5d63-49eb-96fd-24a1302444f2" xmlns:ns3="92a9ea50-3060-45c6-84e7-d5b613fa8df9" targetNamespace="http://schemas.microsoft.com/office/2006/metadata/properties" ma:root="true" ma:fieldsID="8f535cd25b4e354b653f3039df7fe592" ns2:_="" ns3:_="">
    <xsd:import namespace="5db24b06-5d63-49eb-96fd-24a1302444f2"/>
    <xsd:import namespace="92a9ea50-3060-45c6-84e7-d5b613fa8df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element ref="ns2:MediaServiceGenerationTime" minOccurs="0"/>
                <xsd:element ref="ns2:MediaServiceEventHashCode" minOccurs="0"/>
                <xsd:element ref="ns2:MediaServiceOCR"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b24b06-5d63-49eb-96fd-24a130244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79e37e5-6ca9-4914-9869-0a44eb770c83"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Location" ma:index="16" nillable="true" ma:displayName="Location" ma:indexed="true"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2a9ea50-3060-45c6-84e7-d5b613fa8df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21230a92-955a-479b-8841-e67855ad7c2e}" ma:internalName="TaxCatchAll" ma:showField="CatchAllData" ma:web="92a9ea50-3060-45c6-84e7-d5b613fa8df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579e37e5-6ca9-4914-9869-0a44eb770c83" ContentTypeId="0x0101" PreviousValue="false"/>
</file>

<file path=customXml/itemProps1.xml><?xml version="1.0" encoding="utf-8"?>
<ds:datastoreItem xmlns:ds="http://schemas.openxmlformats.org/officeDocument/2006/customXml" ds:itemID="{B7850C47-256C-4055-9353-08959E5028BA}">
  <ds:schemaRefs>
    <ds:schemaRef ds:uri="5db24b06-5d63-49eb-96fd-24a1302444f2"/>
    <ds:schemaRef ds:uri="92a9ea50-3060-45c6-84e7-d5b613fa8df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A502170-62E5-48AC-A230-D5258CEF5F69}">
  <ds:schemaRefs>
    <ds:schemaRef ds:uri="http://schemas.microsoft.com/sharepoint/v3/contenttype/forms"/>
  </ds:schemaRefs>
</ds:datastoreItem>
</file>

<file path=customXml/itemProps3.xml><?xml version="1.0" encoding="utf-8"?>
<ds:datastoreItem xmlns:ds="http://schemas.openxmlformats.org/officeDocument/2006/customXml" ds:itemID="{60AFF6D4-7C59-4E87-8E83-BDA9DB95A942}">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office theme</Template>
  <TotalTime>296</TotalTime>
  <Words>363</Words>
  <Application>Microsoft Office PowerPoint</Application>
  <PresentationFormat>Widescreen</PresentationFormat>
  <Paragraphs>75</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David Biayna Neal</cp:lastModifiedBy>
  <cp:revision>927</cp:revision>
  <dcterms:created xsi:type="dcterms:W3CDTF">2024-07-23T08:25:53Z</dcterms:created>
  <dcterms:modified xsi:type="dcterms:W3CDTF">2025-08-11T12:09:38Z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5091220-ffb5-410a-8fef-e0ac67fe4ab3_Enabled">
    <vt:lpwstr>true</vt:lpwstr>
  </property>
  <property fmtid="{D5CDD505-2E9C-101B-9397-08002B2CF9AE}" pid="3" name="MSIP_Label_15091220-ffb5-410a-8fef-e0ac67fe4ab3_SetDate">
    <vt:lpwstr>2025-04-11T11:10:09Z</vt:lpwstr>
  </property>
  <property fmtid="{D5CDD505-2E9C-101B-9397-08002B2CF9AE}" pid="4" name="MSIP_Label_15091220-ffb5-410a-8fef-e0ac67fe4ab3_Method">
    <vt:lpwstr>Privileged</vt:lpwstr>
  </property>
  <property fmtid="{D5CDD505-2E9C-101B-9397-08002B2CF9AE}" pid="5" name="MSIP_Label_15091220-ffb5-410a-8fef-e0ac67fe4ab3_Name">
    <vt:lpwstr>15091220-ffb5-410a-8fef-e0ac67fe4ab3</vt:lpwstr>
  </property>
  <property fmtid="{D5CDD505-2E9C-101B-9397-08002B2CF9AE}" pid="6" name="MSIP_Label_15091220-ffb5-410a-8fef-e0ac67fe4ab3_SiteId">
    <vt:lpwstr>75b02e0d-90d1-43e5-b5db-20eaaddbfac6</vt:lpwstr>
  </property>
  <property fmtid="{D5CDD505-2E9C-101B-9397-08002B2CF9AE}" pid="7" name="MSIP_Label_15091220-ffb5-410a-8fef-e0ac67fe4ab3_ActionId">
    <vt:lpwstr>0d9cd071-11dd-43b5-a659-9f8e08589441</vt:lpwstr>
  </property>
  <property fmtid="{D5CDD505-2E9C-101B-9397-08002B2CF9AE}" pid="8" name="MSIP_Label_15091220-ffb5-410a-8fef-e0ac67fe4ab3_ContentBits">
    <vt:lpwstr>0</vt:lpwstr>
  </property>
  <property fmtid="{D5CDD505-2E9C-101B-9397-08002B2CF9AE}" pid="9" name="MSIP_Label_15091220-ffb5-410a-8fef-e0ac67fe4ab3_Tag">
    <vt:lpwstr>10, 0, 1, 1</vt:lpwstr>
  </property>
</Properties>
</file>