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D488BD-1A12-8D4B-A6D5-AEAE45941028}" v="1" dt="2025-07-14T08:14:40.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azure.com/mhrengineering/PeopleFirst/_wiki/wikis/PeopleFirst.wiki/7282/People-First-Azure-to-Cloud-Service-On-premises-Network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People First Document Manager connectivity</a:t>
            </a:r>
            <a:endParaRPr lang="en-US" dirty="0"/>
          </a:p>
          <a:p>
            <a:pPr marL="90170"/>
            <a:endParaRPr lang="en-US" sz="2400" b="1" dirty="0"/>
          </a:p>
          <a:p>
            <a:pPr marL="90170"/>
            <a:r>
              <a:rPr lang="en-US" sz="1400" dirty="0"/>
              <a:t>July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GB" sz="1200" dirty="0">
                <a:solidFill>
                  <a:schemeClr val="tx1"/>
                </a:solidFill>
                <a:ea typeface="+mn-lt"/>
                <a:cs typeface="+mn-lt"/>
              </a:rPr>
              <a:t>The solution establishes a single outbound connection from People First to the customer’s existing Document Manager. All document uploads, downloads, and organization requests are routed through a fixed Azure IP address over the public Internet. No inbound connections into Azure are required. Traffic is encrypted in transit and authenticated via the Integration API, and direct browser uploads to Document Manager are disabled. This setup applies uniformly across development, testing, and production environments and uses standard cloud services for IP management, encryption, and monitoring.</a:t>
            </a:r>
          </a:p>
          <a:p>
            <a:endParaRPr lang="en-GB" sz="1200" dirty="0">
              <a:solidFill>
                <a:schemeClr val="tx1"/>
              </a:solidFill>
            </a:endParaRPr>
          </a:p>
          <a:p>
            <a:r>
              <a:rPr lang="en-GB" sz="1200">
                <a:solidFill>
                  <a:schemeClr val="tx1"/>
                </a:solidFill>
              </a:rPr>
              <a:t>Documentation: </a:t>
            </a:r>
            <a:r>
              <a:rPr lang="en-GB" sz="1200" dirty="0">
                <a:solidFill>
                  <a:schemeClr val="tx1"/>
                </a:solidFill>
                <a:ea typeface="+mn-lt"/>
                <a:cs typeface="+mn-lt"/>
                <a:hlinkClick r:id="rId2"/>
              </a:rPr>
              <a:t>https://dev.azure.com/mhrengineering/PeopleFirst/_wiki/wikis/PeopleFirst.wiki/7282/People-First-Azure-to-Cloud-Service-On-premises-Networking</a:t>
            </a:r>
          </a:p>
          <a:p>
            <a:endParaRPr lang="en-GB" sz="1200" dirty="0">
              <a:solidFill>
                <a:schemeClr val="tx1"/>
              </a:solidFill>
              <a:ea typeface="+mn-lt"/>
              <a:cs typeface="+mn-lt"/>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t>Low</a:t>
            </a:r>
            <a:endParaRPr lang="en-US"/>
          </a:p>
          <a:p>
            <a:pPr algn="ctr"/>
            <a:r>
              <a:rPr lang="en-US" sz="1600" b="1"/>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50" dirty="0">
                <a:solidFill>
                  <a:schemeClr val="tx1"/>
                </a:solidFill>
              </a:rPr>
              <a:t>People First Document Manager connectivity</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Stuart Pell</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Cloud Services</a:t>
            </a:r>
            <a:r>
              <a:rPr lang="en-US" dirty="0">
                <a:solidFill>
                  <a:srgbClr val="FFFFFF"/>
                </a:solidFill>
              </a:rPr>
              <a:t> </a:t>
            </a:r>
            <a:endParaRPr lang="en-US" dirty="0"/>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Mark Bowler</a:t>
            </a:r>
            <a:endParaRPr lang="en-US" dirty="0">
              <a:solidFill>
                <a:schemeClr val="tx1"/>
              </a:solidFill>
            </a:endParaRP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Cloud Infrastructure</a:t>
            </a:r>
            <a:endParaRPr lang="en-US" dirty="0" err="1">
              <a:solidFill>
                <a:schemeClr val="tx1"/>
              </a:solidFill>
            </a:endParaRP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A migration pathway is required for </a:t>
            </a:r>
            <a:r>
              <a:rPr lang="en-GB" sz="1000" dirty="0" err="1">
                <a:solidFill>
                  <a:schemeClr val="tx1"/>
                </a:solidFill>
              </a:rPr>
              <a:t>iTrent</a:t>
            </a:r>
            <a:r>
              <a:rPr lang="en-GB" sz="1000" dirty="0">
                <a:solidFill>
                  <a:schemeClr val="tx1"/>
                </a:solidFill>
              </a:rPr>
              <a:t> clients utilising the Cloud-hosted DLX Document Manager service to transition to People First. This document delineates the existing Document Manager architecture and evaluates network-connectivity options between People First in Microsoft Azure and the on-premises Document Manager servers at MHR. Only outbound connectivity from the People First environment to the on-premises application servers is necessary; inbound access from the data centre to Azure is not anticipated.</a:t>
            </a:r>
            <a:endParaRPr lang="en-GB" sz="1000" dirty="0">
              <a:solidFill>
                <a:schemeClr val="tx1"/>
              </a:solidFill>
              <a:ea typeface="+mn-lt"/>
              <a:cs typeface="+mn-lt"/>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ea typeface="+mn-lt"/>
                <a:cs typeface="+mn-lt"/>
              </a:rPr>
              <a:t>Scope spans the public HTTPS endpoints of the DLX web-app and Integration Service, the Azure NAT Gateway and associated subnets/NSGs in People First, and the on-premises Document Manager application servers.</a:t>
            </a:r>
            <a:endParaRPr lang="en-US" dirty="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dirty="0">
                <a:solidFill>
                  <a:schemeClr val="tx1"/>
                </a:solidFill>
                <a:ea typeface="+mn-lt"/>
                <a:cs typeface="+mn-lt"/>
              </a:rPr>
              <a:t>Exposing the DLX web‐app and Integration Service over the public Internet risks the confidentiality, integrity and availability of customer documents due to potential MitM, unauthorized API abuse and DDoS attacks.</a:t>
            </a:r>
            <a:endParaRPr lang="en-US" dirty="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rgbClr val="00B050"/>
                </a:solidFill>
              </a:rPr>
              <a:t>Low</a:t>
            </a: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08/07/2025</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09/07/2025</a:t>
            </a:r>
            <a:endParaRPr lang="en-US"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09/07/2025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6" name="TextBox 5">
            <a:extLst>
              <a:ext uri="{FF2B5EF4-FFF2-40B4-BE49-F238E27FC236}">
                <a16:creationId xmlns:a16="http://schemas.microsoft.com/office/drawing/2014/main" id="{121718B5-5821-0F1D-4537-F184E8D00465}"/>
              </a:ext>
            </a:extLst>
          </p:cNvPr>
          <p:cNvSpPr txBox="1"/>
          <p:nvPr/>
        </p:nvSpPr>
        <p:spPr>
          <a:xfrm>
            <a:off x="1546411" y="1389529"/>
            <a:ext cx="1580029" cy="705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Graphic 7" descr="Crown with solid fill">
            <a:extLst>
              <a:ext uri="{FF2B5EF4-FFF2-40B4-BE49-F238E27FC236}">
                <a16:creationId xmlns:a16="http://schemas.microsoft.com/office/drawing/2014/main" id="{E7FE774B-ADAE-B576-F159-B550C4745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4103" y="1211054"/>
            <a:ext cx="346590" cy="346590"/>
          </a:xfrm>
          <a:prstGeom prst="rect">
            <a:avLst/>
          </a:prstGeom>
        </p:spPr>
      </p:pic>
      <p:sp>
        <p:nvSpPr>
          <p:cNvPr id="2" name="Rectangle 1">
            <a:extLst>
              <a:ext uri="{FF2B5EF4-FFF2-40B4-BE49-F238E27FC236}">
                <a16:creationId xmlns:a16="http://schemas.microsoft.com/office/drawing/2014/main" id="{98C0D7B7-97E3-9556-DBC8-E98C69E8ECE2}"/>
              </a:ext>
            </a:extLst>
          </p:cNvPr>
          <p:cNvSpPr/>
          <p:nvPr/>
        </p:nvSpPr>
        <p:spPr>
          <a:xfrm>
            <a:off x="3581399" y="970795"/>
            <a:ext cx="8392417" cy="2485139"/>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9" name="Rectangle 8">
            <a:extLst>
              <a:ext uri="{FF2B5EF4-FFF2-40B4-BE49-F238E27FC236}">
                <a16:creationId xmlns:a16="http://schemas.microsoft.com/office/drawing/2014/main" id="{4FCD5857-8652-C4E3-38E7-2D44DA517364}"/>
              </a:ext>
            </a:extLst>
          </p:cNvPr>
          <p:cNvSpPr/>
          <p:nvPr/>
        </p:nvSpPr>
        <p:spPr>
          <a:xfrm>
            <a:off x="3581400" y="3809714"/>
            <a:ext cx="8392417" cy="293249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13" name="TextBox 12">
            <a:extLst>
              <a:ext uri="{FF2B5EF4-FFF2-40B4-BE49-F238E27FC236}">
                <a16:creationId xmlns:a16="http://schemas.microsoft.com/office/drawing/2014/main" id="{325AF7E6-555F-6F82-BDAF-659A3AEE0248}"/>
              </a:ext>
            </a:extLst>
          </p:cNvPr>
          <p:cNvSpPr txBox="1"/>
          <p:nvPr/>
        </p:nvSpPr>
        <p:spPr>
          <a:xfrm>
            <a:off x="3581400" y="980743"/>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Cloud Services</a:t>
            </a:r>
          </a:p>
        </p:txBody>
      </p:sp>
      <p:sp>
        <p:nvSpPr>
          <p:cNvPr id="14" name="TextBox 13">
            <a:extLst>
              <a:ext uri="{FF2B5EF4-FFF2-40B4-BE49-F238E27FC236}">
                <a16:creationId xmlns:a16="http://schemas.microsoft.com/office/drawing/2014/main" id="{8855BA43-2DF3-FA32-21EB-29827CCDE7F2}"/>
              </a:ext>
            </a:extLst>
          </p:cNvPr>
          <p:cNvSpPr txBox="1"/>
          <p:nvPr/>
        </p:nvSpPr>
        <p:spPr>
          <a:xfrm>
            <a:off x="3586945" y="4161160"/>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t>Azure</a:t>
            </a:r>
          </a:p>
        </p:txBody>
      </p:sp>
      <p:sp>
        <p:nvSpPr>
          <p:cNvPr id="16" name="Rectangle 15">
            <a:extLst>
              <a:ext uri="{FF2B5EF4-FFF2-40B4-BE49-F238E27FC236}">
                <a16:creationId xmlns:a16="http://schemas.microsoft.com/office/drawing/2014/main" id="{D187A82A-2DB6-68AE-8A69-3C75C4050932}"/>
              </a:ext>
            </a:extLst>
          </p:cNvPr>
          <p:cNvSpPr/>
          <p:nvPr/>
        </p:nvSpPr>
        <p:spPr>
          <a:xfrm>
            <a:off x="6871422" y="3045509"/>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DNS </a:t>
            </a:r>
            <a:r>
              <a:rPr lang="en-US" sz="1000" dirty="0" err="1">
                <a:solidFill>
                  <a:schemeClr val="tx1"/>
                </a:solidFill>
              </a:rPr>
              <a:t>webitrent</a:t>
            </a:r>
            <a:endParaRPr lang="en-US" dirty="0">
              <a:solidFill>
                <a:schemeClr val="tx1"/>
              </a:solidFill>
            </a:endParaRPr>
          </a:p>
        </p:txBody>
      </p:sp>
      <p:sp>
        <p:nvSpPr>
          <p:cNvPr id="22" name="TextBox 21">
            <a:extLst>
              <a:ext uri="{FF2B5EF4-FFF2-40B4-BE49-F238E27FC236}">
                <a16:creationId xmlns:a16="http://schemas.microsoft.com/office/drawing/2014/main" id="{11AAD841-917C-1676-E143-8EC577404287}"/>
              </a:ext>
            </a:extLst>
          </p:cNvPr>
          <p:cNvSpPr txBox="1"/>
          <p:nvPr/>
        </p:nvSpPr>
        <p:spPr>
          <a:xfrm>
            <a:off x="2156901" y="4079034"/>
            <a:ext cx="114788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1.PF UI makes request to PF manager service</a:t>
            </a:r>
            <a:endParaRPr lang="en-GB" sz="1000" dirty="0"/>
          </a:p>
        </p:txBody>
      </p:sp>
      <p:sp>
        <p:nvSpPr>
          <p:cNvPr id="39" name="Rectangle 38">
            <a:extLst>
              <a:ext uri="{FF2B5EF4-FFF2-40B4-BE49-F238E27FC236}">
                <a16:creationId xmlns:a16="http://schemas.microsoft.com/office/drawing/2014/main" id="{9ABC33EB-2D90-ACE3-43D3-80E12772BF9E}"/>
              </a:ext>
            </a:extLst>
          </p:cNvPr>
          <p:cNvSpPr/>
          <p:nvPr/>
        </p:nvSpPr>
        <p:spPr>
          <a:xfrm>
            <a:off x="2337173" y="5016491"/>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T01</a:t>
            </a:r>
          </a:p>
        </p:txBody>
      </p:sp>
      <p:sp>
        <p:nvSpPr>
          <p:cNvPr id="11" name="Rectangle 10">
            <a:extLst>
              <a:ext uri="{FF2B5EF4-FFF2-40B4-BE49-F238E27FC236}">
                <a16:creationId xmlns:a16="http://schemas.microsoft.com/office/drawing/2014/main" id="{6489FD7A-975B-07E1-CF1E-85EDFABDFC5B}"/>
              </a:ext>
            </a:extLst>
          </p:cNvPr>
          <p:cNvSpPr/>
          <p:nvPr/>
        </p:nvSpPr>
        <p:spPr>
          <a:xfrm>
            <a:off x="2875750" y="1994596"/>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DNS </a:t>
            </a:r>
            <a:r>
              <a:rPr lang="en-US" sz="1000" dirty="0" err="1">
                <a:solidFill>
                  <a:schemeClr val="tx1"/>
                </a:solidFill>
              </a:rPr>
              <a:t>webitrent</a:t>
            </a:r>
            <a:endParaRPr lang="en-US" dirty="0">
              <a:solidFill>
                <a:schemeClr val="tx1"/>
              </a:solidFill>
            </a:endParaRPr>
          </a:p>
        </p:txBody>
      </p:sp>
      <p:sp>
        <p:nvSpPr>
          <p:cNvPr id="17" name="Rectangle 16">
            <a:extLst>
              <a:ext uri="{FF2B5EF4-FFF2-40B4-BE49-F238E27FC236}">
                <a16:creationId xmlns:a16="http://schemas.microsoft.com/office/drawing/2014/main" id="{AED4F405-B589-17FB-1466-3C1D64377B19}"/>
              </a:ext>
            </a:extLst>
          </p:cNvPr>
          <p:cNvSpPr/>
          <p:nvPr/>
        </p:nvSpPr>
        <p:spPr>
          <a:xfrm>
            <a:off x="5517267" y="1657525"/>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DLX APP Server</a:t>
            </a:r>
          </a:p>
        </p:txBody>
      </p:sp>
      <p:pic>
        <p:nvPicPr>
          <p:cNvPr id="28" name="Graphic 27" descr="Full Brick Wall with solid fill">
            <a:extLst>
              <a:ext uri="{FF2B5EF4-FFF2-40B4-BE49-F238E27FC236}">
                <a16:creationId xmlns:a16="http://schemas.microsoft.com/office/drawing/2014/main" id="{834B23D5-B9BD-981E-0F91-40A1861A7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76299" y="1465908"/>
            <a:ext cx="914400" cy="914400"/>
          </a:xfrm>
          <a:prstGeom prst="rect">
            <a:avLst/>
          </a:prstGeom>
        </p:spPr>
      </p:pic>
      <p:sp>
        <p:nvSpPr>
          <p:cNvPr id="31" name="Rectangle 30">
            <a:extLst>
              <a:ext uri="{FF2B5EF4-FFF2-40B4-BE49-F238E27FC236}">
                <a16:creationId xmlns:a16="http://schemas.microsoft.com/office/drawing/2014/main" id="{92EEFA23-727A-EEE5-953A-947C963ECD31}"/>
              </a:ext>
            </a:extLst>
          </p:cNvPr>
          <p:cNvSpPr/>
          <p:nvPr/>
        </p:nvSpPr>
        <p:spPr>
          <a:xfrm>
            <a:off x="6962605" y="4754733"/>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PF Document Manager Service</a:t>
            </a:r>
          </a:p>
        </p:txBody>
      </p:sp>
      <p:sp>
        <p:nvSpPr>
          <p:cNvPr id="32" name="Rectangle 31">
            <a:extLst>
              <a:ext uri="{FF2B5EF4-FFF2-40B4-BE49-F238E27FC236}">
                <a16:creationId xmlns:a16="http://schemas.microsoft.com/office/drawing/2014/main" id="{0BF0DBC8-C9D2-32A5-43A9-DAF49F8075B8}"/>
              </a:ext>
            </a:extLst>
          </p:cNvPr>
          <p:cNvSpPr/>
          <p:nvPr/>
        </p:nvSpPr>
        <p:spPr>
          <a:xfrm>
            <a:off x="610054" y="3778900"/>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PF Client (Browser)</a:t>
            </a:r>
            <a:endParaRPr lang="en-US" dirty="0">
              <a:solidFill>
                <a:schemeClr val="tx1"/>
              </a:solidFill>
            </a:endParaRPr>
          </a:p>
        </p:txBody>
      </p:sp>
      <p:pic>
        <p:nvPicPr>
          <p:cNvPr id="46" name="Graphic 45" descr="Office worker male with solid fill">
            <a:extLst>
              <a:ext uri="{FF2B5EF4-FFF2-40B4-BE49-F238E27FC236}">
                <a16:creationId xmlns:a16="http://schemas.microsoft.com/office/drawing/2014/main" id="{1AC7F65D-1FFC-52CD-3142-BE4F8A06BCD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2713" y="2626559"/>
            <a:ext cx="914400" cy="914400"/>
          </a:xfrm>
          <a:prstGeom prst="rect">
            <a:avLst/>
          </a:prstGeom>
        </p:spPr>
      </p:pic>
      <p:sp>
        <p:nvSpPr>
          <p:cNvPr id="47" name="Rectangle 46">
            <a:extLst>
              <a:ext uri="{FF2B5EF4-FFF2-40B4-BE49-F238E27FC236}">
                <a16:creationId xmlns:a16="http://schemas.microsoft.com/office/drawing/2014/main" id="{428BBAA5-3D23-FBF1-5DBC-8FA97E81092C}"/>
              </a:ext>
            </a:extLst>
          </p:cNvPr>
          <p:cNvSpPr/>
          <p:nvPr/>
        </p:nvSpPr>
        <p:spPr>
          <a:xfrm>
            <a:off x="4766409" y="4780560"/>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Reverse Proxy</a:t>
            </a:r>
          </a:p>
        </p:txBody>
      </p:sp>
      <p:cxnSp>
        <p:nvCxnSpPr>
          <p:cNvPr id="53" name="Connector: Curved 52">
            <a:extLst>
              <a:ext uri="{FF2B5EF4-FFF2-40B4-BE49-F238E27FC236}">
                <a16:creationId xmlns:a16="http://schemas.microsoft.com/office/drawing/2014/main" id="{7454ED9F-6F2D-F703-D6EA-7920F0E072FF}"/>
              </a:ext>
            </a:extLst>
          </p:cNvPr>
          <p:cNvCxnSpPr>
            <a:stCxn id="32" idx="2"/>
            <a:endCxn id="47" idx="1"/>
          </p:cNvCxnSpPr>
          <p:nvPr/>
        </p:nvCxnSpPr>
        <p:spPr>
          <a:xfrm rot="16200000" flipH="1">
            <a:off x="2615355" y="2895088"/>
            <a:ext cx="736077" cy="3566032"/>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4" name="Connector: Curved 53">
            <a:extLst>
              <a:ext uri="{FF2B5EF4-FFF2-40B4-BE49-F238E27FC236}">
                <a16:creationId xmlns:a16="http://schemas.microsoft.com/office/drawing/2014/main" id="{8B97DF2B-D24F-E788-240E-725B3BECFAED}"/>
              </a:ext>
            </a:extLst>
          </p:cNvPr>
          <p:cNvCxnSpPr>
            <a:cxnSpLocks/>
            <a:endCxn id="31" idx="2"/>
          </p:cNvCxnSpPr>
          <p:nvPr/>
        </p:nvCxnSpPr>
        <p:spPr>
          <a:xfrm>
            <a:off x="5910394" y="5046143"/>
            <a:ext cx="1642534" cy="239756"/>
          </a:xfrm>
          <a:prstGeom prst="curvedConnector4">
            <a:avLst>
              <a:gd name="adj1" fmla="val 32030"/>
              <a:gd name="adj2" fmla="val 195347"/>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6" name="Connector: Curved 55">
            <a:extLst>
              <a:ext uri="{FF2B5EF4-FFF2-40B4-BE49-F238E27FC236}">
                <a16:creationId xmlns:a16="http://schemas.microsoft.com/office/drawing/2014/main" id="{196D9814-D66C-87D2-50D9-13AF3CF04C35}"/>
              </a:ext>
            </a:extLst>
          </p:cNvPr>
          <p:cNvCxnSpPr>
            <a:cxnSpLocks/>
            <a:stCxn id="31" idx="0"/>
            <a:endCxn id="16" idx="2"/>
          </p:cNvCxnSpPr>
          <p:nvPr/>
        </p:nvCxnSpPr>
        <p:spPr>
          <a:xfrm rot="16200000" flipV="1">
            <a:off x="6918308" y="4120112"/>
            <a:ext cx="1178058" cy="91183"/>
          </a:xfrm>
          <a:prstGeom prst="curved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1D188B71-4577-4C75-0D85-B1F3C3C4D410}"/>
              </a:ext>
            </a:extLst>
          </p:cNvPr>
          <p:cNvCxnSpPr>
            <a:cxnSpLocks/>
            <a:stCxn id="16" idx="3"/>
            <a:endCxn id="28" idx="2"/>
          </p:cNvCxnSpPr>
          <p:nvPr/>
        </p:nvCxnSpPr>
        <p:spPr>
          <a:xfrm flipV="1">
            <a:off x="8052068" y="2380308"/>
            <a:ext cx="481431" cy="930784"/>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C9E635DF-58C6-940A-78B8-5025562D6D44}"/>
              </a:ext>
            </a:extLst>
          </p:cNvPr>
          <p:cNvCxnSpPr>
            <a:cxnSpLocks/>
          </p:cNvCxnSpPr>
          <p:nvPr/>
        </p:nvCxnSpPr>
        <p:spPr>
          <a:xfrm>
            <a:off x="6773409" y="1923108"/>
            <a:ext cx="1378386" cy="12700"/>
          </a:xfrm>
          <a:prstGeom prst="curved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6" name="Connector: Curved 65">
            <a:extLst>
              <a:ext uri="{FF2B5EF4-FFF2-40B4-BE49-F238E27FC236}">
                <a16:creationId xmlns:a16="http://schemas.microsoft.com/office/drawing/2014/main" id="{F165D1A3-3F1B-D369-2604-E8251EAE3658}"/>
              </a:ext>
            </a:extLst>
          </p:cNvPr>
          <p:cNvCxnSpPr>
            <a:cxnSpLocks/>
            <a:endCxn id="17" idx="1"/>
          </p:cNvCxnSpPr>
          <p:nvPr/>
        </p:nvCxnSpPr>
        <p:spPr>
          <a:xfrm flipV="1">
            <a:off x="4056396" y="1923108"/>
            <a:ext cx="1460871" cy="373881"/>
          </a:xfrm>
          <a:prstGeom prst="curvedConnector3">
            <a:avLst>
              <a:gd name="adj1" fmla="val 50000"/>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BF666E0-805B-31A6-A8AD-7470A92C2037}"/>
              </a:ext>
            </a:extLst>
          </p:cNvPr>
          <p:cNvCxnSpPr>
            <a:cxnSpLocks/>
            <a:stCxn id="32" idx="0"/>
            <a:endCxn id="11" idx="1"/>
          </p:cNvCxnSpPr>
          <p:nvPr/>
        </p:nvCxnSpPr>
        <p:spPr>
          <a:xfrm rot="5400000" flipH="1" flipV="1">
            <a:off x="1278703" y="2181854"/>
            <a:ext cx="1518721" cy="1675373"/>
          </a:xfrm>
          <a:prstGeom prst="curved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E17DDBFC-54CC-F28E-21F8-2E2F7F8FABE5}"/>
              </a:ext>
            </a:extLst>
          </p:cNvPr>
          <p:cNvSpPr/>
          <p:nvPr/>
        </p:nvSpPr>
        <p:spPr>
          <a:xfrm>
            <a:off x="8979366" y="1674837"/>
            <a:ext cx="1180646" cy="531166"/>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DLX Firewall</a:t>
            </a:r>
          </a:p>
        </p:txBody>
      </p:sp>
      <p:sp>
        <p:nvSpPr>
          <p:cNvPr id="75" name="TextBox 74">
            <a:extLst>
              <a:ext uri="{FF2B5EF4-FFF2-40B4-BE49-F238E27FC236}">
                <a16:creationId xmlns:a16="http://schemas.microsoft.com/office/drawing/2014/main" id="{F5CF35E7-1271-34ED-EBD4-4B1F90AE9997}"/>
              </a:ext>
            </a:extLst>
          </p:cNvPr>
          <p:cNvSpPr txBox="1"/>
          <p:nvPr/>
        </p:nvSpPr>
        <p:spPr>
          <a:xfrm>
            <a:off x="8204521" y="4159976"/>
            <a:ext cx="11478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2. PF makes request to Document manager integration service  to request document</a:t>
            </a:r>
            <a:endParaRPr lang="en-GB" sz="1000" dirty="0"/>
          </a:p>
        </p:txBody>
      </p:sp>
      <p:sp>
        <p:nvSpPr>
          <p:cNvPr id="76" name="TextBox 75">
            <a:extLst>
              <a:ext uri="{FF2B5EF4-FFF2-40B4-BE49-F238E27FC236}">
                <a16:creationId xmlns:a16="http://schemas.microsoft.com/office/drawing/2014/main" id="{AD4209AB-6851-2F8F-C2A4-D7188668E2DA}"/>
              </a:ext>
            </a:extLst>
          </p:cNvPr>
          <p:cNvSpPr txBox="1"/>
          <p:nvPr/>
        </p:nvSpPr>
        <p:spPr>
          <a:xfrm>
            <a:off x="5856668" y="3818905"/>
            <a:ext cx="114788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3. Document manager returns the document meta data and document link.</a:t>
            </a:r>
            <a:endParaRPr lang="en-GB" sz="1000" dirty="0"/>
          </a:p>
        </p:txBody>
      </p:sp>
      <p:sp>
        <p:nvSpPr>
          <p:cNvPr id="77" name="TextBox 76">
            <a:extLst>
              <a:ext uri="{FF2B5EF4-FFF2-40B4-BE49-F238E27FC236}">
                <a16:creationId xmlns:a16="http://schemas.microsoft.com/office/drawing/2014/main" id="{7A26E898-864E-B351-81A0-14261BB0769E}"/>
              </a:ext>
            </a:extLst>
          </p:cNvPr>
          <p:cNvSpPr txBox="1"/>
          <p:nvPr/>
        </p:nvSpPr>
        <p:spPr>
          <a:xfrm>
            <a:off x="3581399" y="5281674"/>
            <a:ext cx="1147884"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4. PF Document manager service  returns link to document to PF client</a:t>
            </a:r>
            <a:endParaRPr lang="en-GB" sz="1000" dirty="0"/>
          </a:p>
        </p:txBody>
      </p:sp>
      <p:sp>
        <p:nvSpPr>
          <p:cNvPr id="78" name="TextBox 77">
            <a:extLst>
              <a:ext uri="{FF2B5EF4-FFF2-40B4-BE49-F238E27FC236}">
                <a16:creationId xmlns:a16="http://schemas.microsoft.com/office/drawing/2014/main" id="{8D459351-D75A-AC73-1458-ED9D8B3073BE}"/>
              </a:ext>
            </a:extLst>
          </p:cNvPr>
          <p:cNvSpPr txBox="1"/>
          <p:nvPr/>
        </p:nvSpPr>
        <p:spPr>
          <a:xfrm>
            <a:off x="503171" y="4702651"/>
            <a:ext cx="11478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5. Browser opens new tab to document manager/viewer and displays document.</a:t>
            </a:r>
            <a:endParaRPr lang="en-GB" sz="1000" dirty="0"/>
          </a:p>
        </p:txBody>
      </p:sp>
      <p:sp>
        <p:nvSpPr>
          <p:cNvPr id="79" name="TextBox 78">
            <a:extLst>
              <a:ext uri="{FF2B5EF4-FFF2-40B4-BE49-F238E27FC236}">
                <a16:creationId xmlns:a16="http://schemas.microsoft.com/office/drawing/2014/main" id="{B4BC0578-259F-683B-F3D5-7ED1C82768ED}"/>
              </a:ext>
            </a:extLst>
          </p:cNvPr>
          <p:cNvSpPr txBox="1"/>
          <p:nvPr/>
        </p:nvSpPr>
        <p:spPr>
          <a:xfrm>
            <a:off x="1393765" y="1230192"/>
            <a:ext cx="114788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dirty="0">
                <a:ea typeface="+mn-lt"/>
                <a:cs typeface="+mn-lt"/>
              </a:rPr>
              <a:t>6. If authorized the document can be downloaded.</a:t>
            </a:r>
            <a:endParaRPr lang="en-GB" sz="1000" dirty="0"/>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659658326"/>
              </p:ext>
            </p:extLst>
          </p:nvPr>
        </p:nvGraphicFramePr>
        <p:xfrm>
          <a:off x="66675" y="971550"/>
          <a:ext cx="12073319" cy="3691827"/>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lvl="0" algn="l">
                        <a:lnSpc>
                          <a:spcPct val="100000"/>
                        </a:lnSpc>
                        <a:spcBef>
                          <a:spcPts val="0"/>
                        </a:spcBef>
                        <a:spcAft>
                          <a:spcPts val="0"/>
                        </a:spcAft>
                        <a:buNone/>
                      </a:pPr>
                      <a:r>
                        <a:rPr lang="en-US" sz="1200" b="0" i="0" u="none" strike="noStrike" noProof="0" dirty="0"/>
                        <a:t>Malicious actor intercepts or alters API calls between People First and Document Manager</a:t>
                      </a:r>
                      <a:endParaRPr lang="en-US" dirty="0"/>
                    </a:p>
                  </a:txBody>
                  <a:tcPr>
                    <a:solidFill>
                      <a:srgbClr val="E7E7E7"/>
                    </a:solidFill>
                  </a:tcPr>
                </a:tc>
                <a:tc>
                  <a:txBody>
                    <a:bodyPr/>
                    <a:lstStyle/>
                    <a:p>
                      <a:pPr marL="0" marR="0" lvl="0" indent="0" algn="l">
                        <a:lnSpc>
                          <a:spcPct val="100000"/>
                        </a:lnSpc>
                        <a:spcBef>
                          <a:spcPts val="0"/>
                        </a:spcBef>
                        <a:spcAft>
                          <a:spcPts val="0"/>
                        </a:spcAft>
                        <a:buNone/>
                      </a:pPr>
                      <a:r>
                        <a:rPr lang="en-US" sz="1200" b="0" i="0" u="none" strike="noStrike" noProof="0" dirty="0">
                          <a:latin typeface="Aptos"/>
                        </a:rPr>
                        <a:t>All Integration Service traffic is encrypted in transit using HTTPS/TLS.</a:t>
                      </a:r>
                      <a:endParaRPr lang="en-US" sz="1200" dirty="0"/>
                    </a:p>
                  </a:txBody>
                  <a:tcPr>
                    <a:solidFill>
                      <a:srgbClr val="E7E7E7"/>
                    </a:solidFill>
                  </a:tcPr>
                </a:tc>
                <a:tc>
                  <a:txBody>
                    <a:bodyPr/>
                    <a:lstStyle/>
                    <a:p>
                      <a:pPr lvl="0">
                        <a:buNone/>
                      </a:pP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628587">
                <a:tc>
                  <a:txBody>
                    <a:bodyPr/>
                    <a:lstStyle/>
                    <a:p>
                      <a:pPr lvl="0" algn="ctr">
                        <a:buNone/>
                      </a:pPr>
                      <a:r>
                        <a:rPr lang="en-US" sz="900" dirty="0"/>
                        <a:t>T02</a:t>
                      </a:r>
                    </a:p>
                  </a:txBody>
                  <a:tcPr>
                    <a:solidFill>
                      <a:srgbClr val="E7E7E7"/>
                    </a:solidFill>
                  </a:tcPr>
                </a:tc>
                <a:tc>
                  <a:txBody>
                    <a:bodyPr/>
                    <a:lstStyle/>
                    <a:p>
                      <a:pPr lvl="0" algn="l">
                        <a:lnSpc>
                          <a:spcPct val="100000"/>
                        </a:lnSpc>
                        <a:spcBef>
                          <a:spcPts val="0"/>
                        </a:spcBef>
                        <a:spcAft>
                          <a:spcPts val="0"/>
                        </a:spcAft>
                        <a:buNone/>
                      </a:pPr>
                      <a:r>
                        <a:rPr lang="en-US" sz="1200" b="0" i="0" u="none" strike="noStrike" baseline="0" noProof="0" dirty="0">
                          <a:solidFill>
                            <a:srgbClr val="000000"/>
                          </a:solidFill>
                          <a:latin typeface="Aptos"/>
                        </a:rPr>
                        <a:t>Malicious actor attempts to call the Integration Service from an unauthorized network</a:t>
                      </a:r>
                      <a:endParaRPr lang="en-US" sz="1200" dirty="0"/>
                    </a:p>
                  </a:txBody>
                  <a:tcPr>
                    <a:solidFill>
                      <a:srgbClr val="E7E7E7"/>
                    </a:solidFill>
                  </a:tcPr>
                </a:tc>
                <a:tc>
                  <a:txBody>
                    <a:bodyPr/>
                    <a:lstStyle/>
                    <a:p>
                      <a:pPr marL="0" lvl="0" indent="0" algn="l">
                        <a:lnSpc>
                          <a:spcPct val="100000"/>
                        </a:lnSpc>
                        <a:spcBef>
                          <a:spcPts val="0"/>
                        </a:spcBef>
                        <a:spcAft>
                          <a:spcPts val="0"/>
                        </a:spcAft>
                        <a:buNone/>
                      </a:pPr>
                      <a:r>
                        <a:rPr lang="en-US" sz="1200" b="0" i="0" u="none" strike="noStrike" baseline="0" noProof="0" dirty="0">
                          <a:solidFill>
                            <a:srgbClr val="000000"/>
                          </a:solidFill>
                          <a:latin typeface="Aptos"/>
                        </a:rPr>
                        <a:t>The Integration Service enforces OAuth2 authentication and sits behind an application firewall that only allows the static outbound IP of People First’s Azure NAT Gateway.</a:t>
                      </a:r>
                      <a:endParaRPr lang="en-US" sz="1200" dirty="0"/>
                    </a:p>
                  </a:txBody>
                  <a:tcPr>
                    <a:solidFill>
                      <a:srgbClr val="E7E7E7"/>
                    </a:solidFill>
                  </a:tcPr>
                </a:tc>
                <a:tc>
                  <a:txBody>
                    <a:bodyPr/>
                    <a:lstStyle/>
                    <a:p>
                      <a:pPr lvl="0">
                        <a:buNone/>
                      </a:pPr>
                      <a:endParaRPr lang="en-US" sz="900" dirty="0">
                        <a:solidFill>
                          <a:schemeClr val="tx1"/>
                        </a:solidFill>
                      </a:endParaRP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89999" anchor="ctr">
                    <a:solidFill>
                      <a:srgbClr val="92D050"/>
                    </a:solidFill>
                  </a:tcPr>
                </a:tc>
                <a:extLst>
                  <a:ext uri="{0D108BD9-81ED-4DB2-BD59-A6C34878D82A}">
                    <a16:rowId xmlns:a16="http://schemas.microsoft.com/office/drawing/2014/main" val="4125252574"/>
                  </a:ext>
                </a:extLst>
              </a:tr>
              <a:tr h="628587">
                <a:tc>
                  <a:txBody>
                    <a:bodyPr/>
                    <a:lstStyle/>
                    <a:p>
                      <a:pPr lvl="0" algn="ctr">
                        <a:buNone/>
                      </a:pPr>
                      <a:r>
                        <a:rPr lang="en-US" sz="900" dirty="0"/>
                        <a:t>T03</a:t>
                      </a:r>
                    </a:p>
                  </a:txBody>
                  <a:tcPr>
                    <a:solidFill>
                      <a:srgbClr val="E7E7E7"/>
                    </a:solidFill>
                  </a:tcPr>
                </a:tc>
                <a:tc>
                  <a:txBody>
                    <a:bodyPr/>
                    <a:lstStyle/>
                    <a:p>
                      <a:pPr lvl="0" algn="l">
                        <a:lnSpc>
                          <a:spcPct val="100000"/>
                        </a:lnSpc>
                        <a:spcBef>
                          <a:spcPts val="0"/>
                        </a:spcBef>
                        <a:spcAft>
                          <a:spcPts val="0"/>
                        </a:spcAft>
                        <a:buNone/>
                      </a:pPr>
                      <a:r>
                        <a:rPr lang="en-GB" sz="1200" b="0" i="0" u="none" strike="noStrike" baseline="0" noProof="0" dirty="0">
                          <a:solidFill>
                            <a:srgbClr val="000000"/>
                          </a:solidFill>
                        </a:rPr>
                        <a:t>Malicious actor spoofs their source IP to bypass firewall rules</a:t>
                      </a:r>
                      <a:endParaRPr lang="en-US" sz="1200" dirty="0"/>
                    </a:p>
                  </a:txBody>
                  <a:tcPr>
                    <a:solidFill>
                      <a:srgbClr val="E7E7E7"/>
                    </a:solidFill>
                  </a:tcPr>
                </a:tc>
                <a:tc>
                  <a:txBody>
                    <a:bodyPr/>
                    <a:lstStyle/>
                    <a:p>
                      <a:pPr marL="0" lvl="0" indent="0" algn="l">
                        <a:lnSpc>
                          <a:spcPct val="100000"/>
                        </a:lnSpc>
                        <a:spcBef>
                          <a:spcPts val="0"/>
                        </a:spcBef>
                        <a:spcAft>
                          <a:spcPts val="0"/>
                        </a:spcAft>
                        <a:buNone/>
                      </a:pPr>
                      <a:r>
                        <a:rPr lang="en-US" sz="1200" b="0" i="0" u="none" strike="noStrike" baseline="0" noProof="0" dirty="0">
                          <a:solidFill>
                            <a:srgbClr val="000000"/>
                          </a:solidFill>
                          <a:latin typeface="Aptos"/>
                        </a:rPr>
                        <a:t>Azure NAT Gateway performs SNAT for all outbound connections, so every request from People First to Document Manager carries the single whitelisted public IP.</a:t>
                      </a:r>
                      <a:endParaRPr lang="en-US" sz="1200" dirty="0"/>
                    </a:p>
                  </a:txBody>
                  <a:tcPr>
                    <a:solidFill>
                      <a:srgbClr val="E7E7E7"/>
                    </a:solidFill>
                  </a:tcPr>
                </a:tc>
                <a:tc>
                  <a:txBody>
                    <a:bodyPr/>
                    <a:lstStyle/>
                    <a:p>
                      <a:pPr lvl="0">
                        <a:buNone/>
                      </a:pPr>
                      <a:endParaRPr lang="en-US" sz="900" dirty="0">
                        <a:solidFill>
                          <a:schemeClr val="tx1"/>
                        </a:solidFill>
                      </a:endParaRP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1481292303"/>
                  </a:ext>
                </a:extLst>
              </a:tr>
              <a:tr h="628587">
                <a:tc>
                  <a:txBody>
                    <a:bodyPr/>
                    <a:lstStyle/>
                    <a:p>
                      <a:pPr lvl="0" algn="ctr">
                        <a:buNone/>
                      </a:pPr>
                      <a:r>
                        <a:rPr lang="en-US" sz="900" dirty="0"/>
                        <a:t>T04</a:t>
                      </a:r>
                    </a:p>
                  </a:txBody>
                  <a:tcPr>
                    <a:solidFill>
                      <a:srgbClr val="E7E7E7"/>
                    </a:solidFill>
                  </a:tcPr>
                </a:tc>
                <a:tc>
                  <a:txBody>
                    <a:bodyPr/>
                    <a:lstStyle/>
                    <a:p>
                      <a:pPr lvl="0" algn="l">
                        <a:lnSpc>
                          <a:spcPct val="100000"/>
                        </a:lnSpc>
                        <a:spcBef>
                          <a:spcPts val="0"/>
                        </a:spcBef>
                        <a:spcAft>
                          <a:spcPts val="0"/>
                        </a:spcAft>
                        <a:buNone/>
                      </a:pPr>
                      <a:r>
                        <a:rPr lang="en-GB" sz="1200" b="0" i="0" u="none" strike="noStrike" baseline="0" noProof="0" dirty="0">
                          <a:solidFill>
                            <a:srgbClr val="000000"/>
                          </a:solidFill>
                          <a:latin typeface="Aptos"/>
                        </a:rPr>
                        <a:t>Malicious actor floods outbound connections to exhaust SNAT ports</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1200" b="0" i="0" u="none" strike="noStrike" baseline="0" noProof="0" dirty="0">
                          <a:solidFill>
                            <a:srgbClr val="000000"/>
                          </a:solidFill>
                        </a:rPr>
                        <a:t>NAT Gateway supports up to 64,512 ports per public IP—and you can attach additional public IPs to the gateway if needed.</a:t>
                      </a:r>
                      <a:endParaRPr lang="en-US" dirty="0"/>
                    </a:p>
                  </a:txBody>
                  <a:tcPr>
                    <a:solidFill>
                      <a:srgbClr val="E7E7E7"/>
                    </a:solidFill>
                  </a:tcPr>
                </a:tc>
                <a:tc>
                  <a:txBody>
                    <a:bodyPr/>
                    <a:lstStyle/>
                    <a:p>
                      <a:pPr lvl="0">
                        <a:buNone/>
                      </a:pPr>
                      <a:endParaRPr lang="en-US" sz="900" dirty="0">
                        <a:solidFill>
                          <a:schemeClr val="tx1"/>
                        </a:solidFill>
                      </a:endParaRPr>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00B050"/>
                          </a:solidFill>
                          <a:latin typeface="Aptos"/>
                        </a:rPr>
                        <a:t>Effective</a:t>
                      </a:r>
                      <a:endParaRPr lang="en-US" sz="900" b="0" i="0" u="none" strike="noStrike" noProof="0" dirty="0">
                        <a:solidFill>
                          <a:srgbClr val="000000"/>
                        </a:solidFill>
                        <a:latin typeface="Aptos"/>
                      </a:endParaRPr>
                    </a:p>
                    <a:p>
                      <a:pPr lvl="0" algn="ctr">
                        <a:buNone/>
                      </a:pPr>
                      <a:endParaRPr lang="en-US" sz="900" b="1" i="0" u="none" strike="noStrike" noProof="0" dirty="0">
                        <a:solidFill>
                          <a:srgbClr val="00B050"/>
                        </a:solidFill>
                        <a:latin typeface="Aptos"/>
                      </a:endParaRPr>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rgbClr val="92D050"/>
                    </a:solidFill>
                  </a:tcPr>
                </a:tc>
                <a:extLst>
                  <a:ext uri="{0D108BD9-81ED-4DB2-BD59-A6C34878D82A}">
                    <a16:rowId xmlns:a16="http://schemas.microsoft.com/office/drawing/2014/main" val="4121284595"/>
                  </a:ext>
                </a:extLst>
              </a:tr>
              <a:tr h="628587">
                <a:tc>
                  <a:txBody>
                    <a:bodyPr/>
                    <a:lstStyle/>
                    <a:p>
                      <a:pPr lvl="0" algn="ctr">
                        <a:buNone/>
                      </a:pPr>
                      <a:r>
                        <a:rPr lang="en-US" sz="900" dirty="0"/>
                        <a:t>T05</a:t>
                      </a:r>
                    </a:p>
                  </a:txBody>
                  <a:tcPr>
                    <a:solidFill>
                      <a:srgbClr val="E7E7E7"/>
                    </a:solidFill>
                  </a:tcPr>
                </a:tc>
                <a:tc>
                  <a:txBody>
                    <a:bodyPr/>
                    <a:lstStyle/>
                    <a:p>
                      <a:pPr lvl="0" algn="l">
                        <a:lnSpc>
                          <a:spcPct val="100000"/>
                        </a:lnSpc>
                        <a:spcBef>
                          <a:spcPts val="0"/>
                        </a:spcBef>
                        <a:spcAft>
                          <a:spcPts val="0"/>
                        </a:spcAft>
                        <a:buNone/>
                      </a:pPr>
                      <a:r>
                        <a:rPr lang="en-GB" sz="1200" b="0" i="0" u="none" strike="noStrike" baseline="0" noProof="0" dirty="0">
                          <a:solidFill>
                            <a:srgbClr val="000000"/>
                          </a:solidFill>
                          <a:latin typeface="Aptos"/>
                        </a:rPr>
                        <a:t>Malicious actor tries direct browser-to-DM uploads, bypassing People First controls</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1200" b="0" i="0" u="none" strike="noStrike" baseline="0" noProof="0" dirty="0">
                          <a:solidFill>
                            <a:srgbClr val="000000"/>
                          </a:solidFill>
                        </a:rPr>
                        <a:t>The DM upload endpoint is not browser-exposed; all uploads must go through the Integration API (which is OAuth-protected and IP-restricted).</a:t>
                      </a:r>
                      <a:endParaRPr lang="en-US" dirty="0"/>
                    </a:p>
                  </a:txBody>
                  <a:tcPr>
                    <a:solidFill>
                      <a:srgbClr val="E7E7E7"/>
                    </a:solidFill>
                  </a:tcPr>
                </a:tc>
                <a:tc>
                  <a:txBody>
                    <a:bodyPr/>
                    <a:lstStyle/>
                    <a:p>
                      <a:pPr lvl="0">
                        <a:buNone/>
                      </a:pPr>
                      <a:endParaRPr lang="en-US" sz="900" dirty="0">
                        <a:solidFill>
                          <a:schemeClr val="tx1"/>
                        </a:solidFill>
                      </a:endParaRPr>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00B050"/>
                          </a:solidFill>
                          <a:latin typeface="Aptos"/>
                        </a:rPr>
                        <a:t>Effective</a:t>
                      </a:r>
                      <a:endParaRPr lang="en-US" sz="900" b="0" i="0" u="none" strike="noStrike" noProof="0" dirty="0">
                        <a:solidFill>
                          <a:srgbClr val="000000"/>
                        </a:solidFill>
                        <a:latin typeface="Aptos"/>
                      </a:endParaRPr>
                    </a:p>
                    <a:p>
                      <a:pPr lvl="0" algn="ctr">
                        <a:buNone/>
                      </a:pPr>
                      <a:endParaRPr lang="en-US" sz="900" b="1" i="0" u="none" strike="noStrike" noProof="0" dirty="0">
                        <a:solidFill>
                          <a:srgbClr val="00B050"/>
                        </a:solidFill>
                        <a:latin typeface="Aptos"/>
                      </a:endParaRPr>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rgbClr val="92D050"/>
                    </a:solidFill>
                  </a:tcPr>
                </a:tc>
                <a:extLst>
                  <a:ext uri="{0D108BD9-81ED-4DB2-BD59-A6C34878D82A}">
                    <a16:rowId xmlns:a16="http://schemas.microsoft.com/office/drawing/2014/main" val="859255918"/>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891959538"/>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a:t>Action Ref.</a:t>
                      </a:r>
                    </a:p>
                  </a:txBody>
                  <a:tcPr marL="90000" anchor="ctr">
                    <a:solidFill>
                      <a:srgbClr val="0070C0"/>
                    </a:solidFill>
                  </a:tcPr>
                </a:tc>
                <a:tc>
                  <a:txBody>
                    <a:bodyPr/>
                    <a:lstStyle/>
                    <a:p>
                      <a:r>
                        <a:rPr lang="en-US" sz="900"/>
                        <a:t>Control Weakness</a:t>
                      </a:r>
                    </a:p>
                  </a:txBody>
                  <a:tcPr marL="90000" anchor="ctr">
                    <a:solidFill>
                      <a:srgbClr val="0070C0"/>
                    </a:solidFill>
                  </a:tcPr>
                </a:tc>
                <a:tc>
                  <a:txBody>
                    <a:bodyPr/>
                    <a:lstStyle/>
                    <a:p>
                      <a:r>
                        <a:rPr lang="en-US" sz="900"/>
                        <a:t>Threat</a:t>
                      </a:r>
                    </a:p>
                  </a:txBody>
                  <a:tcPr marL="90000" anchor="ctr">
                    <a:solidFill>
                      <a:srgbClr val="0070C0"/>
                    </a:solidFill>
                  </a:tcPr>
                </a:tc>
                <a:tc>
                  <a:txBody>
                    <a:bodyPr/>
                    <a:lstStyle/>
                    <a:p>
                      <a:pPr algn="l"/>
                      <a:r>
                        <a:rPr lang="en-US" sz="90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a:t>A01</a:t>
                      </a:r>
                    </a:p>
                  </a:txBody>
                  <a:tcPr>
                    <a:solidFill>
                      <a:srgbClr val="CBCBCB"/>
                    </a:solidFill>
                  </a:tcPr>
                </a:tc>
                <a:tc>
                  <a:txBody>
                    <a:bodyPr/>
                    <a:lstStyle/>
                    <a:p>
                      <a:pPr lvl="0">
                        <a:buNone/>
                      </a:pPr>
                      <a:endParaRPr lang="en-US" sz="900" b="0" i="0" u="none" strike="noStrike" noProof="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a:p>
                  </a:txBody>
                  <a:tcPr>
                    <a:solidFill>
                      <a:srgbClr val="CBCBCB"/>
                    </a:solidFill>
                  </a:tcPr>
                </a:tc>
                <a:tc>
                  <a:txBody>
                    <a:bodyPr/>
                    <a:lstStyle/>
                    <a:p>
                      <a:pPr lvl="0" algn="l">
                        <a:buNone/>
                      </a:pPr>
                      <a:endParaRPr lang="en-US" sz="900" b="0" i="0" u="none" strike="noStrike" noProof="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579e37e5-6ca9-4914-9869-0a44eb770c83" ContentTypeId="0x0101" PreviousValue="false"/>
</file>

<file path=customXml/item3.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3.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335</Words>
  <Application>Microsoft Office PowerPoint</Application>
  <PresentationFormat>Widescreen</PresentationFormat>
  <Paragraphs>79</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79</cp:revision>
  <dcterms:created xsi:type="dcterms:W3CDTF">2024-07-23T08:25:53Z</dcterms:created>
  <dcterms:modified xsi:type="dcterms:W3CDTF">2025-08-11T12:13:05Z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