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62" r:id="rId5"/>
    <p:sldId id="263" r:id="rId6"/>
    <p:sldId id="264" r:id="rId7"/>
    <p:sldId id="266" r:id="rId8"/>
    <p:sldId id="258"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5C740-B3A4-1631-39C6-A468EE8F68B4}" name="David Biayna Neal" initials="DN" userId="S::david.biaynaneal@mhr.co.uk::f4d86e95-9b71-49ba-9385-78f333512306" providerId="AD"/>
  <p188:author id="{75E3F081-D263-0A36-E80C-388ED687E18E}" name="Trefor Walters" initials="TW" userId="S::Trefor.Walters@mhr.co.uk::385071c8-beff-42c3-bf88-64b537bb7bdf" providerId="AD"/>
  <p188:author id="{A468CF8F-8E3C-F560-4547-F8293B00AA7B}" name="Will North" initials="" userId="S::William.North@mhr.co.uk::c7b1bcd7-f4d2-4df5-a1d9-707caba598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E7E7E7"/>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EEA320-DA3F-9643-6F2D-3C0F608BB0A8}" v="2" dt="2025-06-05T09:23:46.6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7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A6D7C-0246-AF48-99A7-4FDF4978067E}" type="datetimeFigureOut">
              <a:rPr lang="en-US" smtClean="0"/>
              <a:t>8/11/2025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E1F09-160C-7443-909F-6612CF3A63AD}" type="slidenum">
              <a:rPr lang="en-US" smtClean="0"/>
              <a:t>‹#›</a:t>
            </a:fld>
            <a:endParaRPr lang="en-US"/>
          </a:p>
        </p:txBody>
      </p:sp>
    </p:spTree>
    <p:extLst>
      <p:ext uri="{BB962C8B-B14F-4D97-AF65-F5344CB8AC3E}">
        <p14:creationId xmlns:p14="http://schemas.microsoft.com/office/powerpoint/2010/main" val="35231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CE1F09-160C-7443-909F-6612CF3A63AD}" type="slidenum">
              <a:rPr lang="en-US" smtClean="0"/>
              <a:t>4</a:t>
            </a:fld>
            <a:endParaRPr lang="en-US"/>
          </a:p>
        </p:txBody>
      </p:sp>
    </p:spTree>
    <p:extLst>
      <p:ext uri="{BB962C8B-B14F-4D97-AF65-F5344CB8AC3E}">
        <p14:creationId xmlns:p14="http://schemas.microsoft.com/office/powerpoint/2010/main" val="2070400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F22060-864B-42AF-4F72-6E1DFB2B76C3}"/>
              </a:ext>
            </a:extLst>
          </p:cNvPr>
          <p:cNvSpPr/>
          <p:nvPr/>
        </p:nvSpPr>
        <p:spPr>
          <a:xfrm>
            <a:off x="0" y="0"/>
            <a:ext cx="3707934" cy="68580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pPr marL="90170"/>
            <a:endParaRPr lang="en-US" sz="3600" b="1" dirty="0"/>
          </a:p>
          <a:p>
            <a:pPr marL="90170"/>
            <a:endParaRPr lang="en-US" sz="3600" b="1" dirty="0"/>
          </a:p>
          <a:p>
            <a:pPr marL="90170">
              <a:spcAft>
                <a:spcPts val="1200"/>
              </a:spcAft>
            </a:pPr>
            <a:r>
              <a:rPr lang="en-US" sz="4000" b="1" dirty="0"/>
              <a:t>Cyber Security Threat Model</a:t>
            </a:r>
          </a:p>
          <a:p>
            <a:pPr marL="90170"/>
            <a:r>
              <a:rPr lang="en-US" sz="2400" dirty="0">
                <a:solidFill>
                  <a:srgbClr val="C00000"/>
                </a:solidFill>
              </a:rPr>
              <a:t>People First Integration – </a:t>
            </a:r>
            <a:r>
              <a:rPr lang="en-US" sz="2400" dirty="0" err="1">
                <a:solidFill>
                  <a:srgbClr val="C00000"/>
                </a:solidFill>
              </a:rPr>
              <a:t>YourMembership</a:t>
            </a:r>
            <a:r>
              <a:rPr lang="en-US" sz="2400" dirty="0">
                <a:solidFill>
                  <a:srgbClr val="C00000"/>
                </a:solidFill>
              </a:rPr>
              <a:t> Software (SHRM)</a:t>
            </a:r>
            <a:endParaRPr lang="en-US" dirty="0"/>
          </a:p>
          <a:p>
            <a:pPr marL="90170"/>
            <a:endParaRPr lang="en-US" sz="2400" b="1" dirty="0"/>
          </a:p>
          <a:p>
            <a:pPr marL="90170"/>
            <a:r>
              <a:rPr lang="en-US" sz="1400" dirty="0"/>
              <a:t>June 2025</a:t>
            </a:r>
          </a:p>
        </p:txBody>
      </p:sp>
      <p:pic>
        <p:nvPicPr>
          <p:cNvPr id="1030" name="Picture 6" descr="Portrayal of AI robot hacker surrounded by a network of glowing data  27613279 Stock Photo at Vecteezy">
            <a:extLst>
              <a:ext uri="{FF2B5EF4-FFF2-40B4-BE49-F238E27FC236}">
                <a16:creationId xmlns:a16="http://schemas.microsoft.com/office/drawing/2014/main" id="{49BE900C-EBAF-4829-D5CB-6C7555A2EF1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527" r="5717"/>
          <a:stretch/>
        </p:blipFill>
        <p:spPr bwMode="auto">
          <a:xfrm>
            <a:off x="3707934" y="0"/>
            <a:ext cx="87187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5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Executive Summary</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11" name="Rectangle 10">
            <a:extLst>
              <a:ext uri="{FF2B5EF4-FFF2-40B4-BE49-F238E27FC236}">
                <a16:creationId xmlns:a16="http://schemas.microsoft.com/office/drawing/2014/main" id="{70C0A216-D7AB-093A-C59B-82FE2883F5B4}"/>
              </a:ext>
            </a:extLst>
          </p:cNvPr>
          <p:cNvSpPr/>
          <p:nvPr/>
        </p:nvSpPr>
        <p:spPr>
          <a:xfrm>
            <a:off x="2966720" y="1025415"/>
            <a:ext cx="8981531" cy="541309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r>
              <a:rPr lang="en-GB" sz="1000" dirty="0">
                <a:solidFill>
                  <a:srgbClr val="242424"/>
                </a:solidFill>
                <a:ea typeface="+mn-lt"/>
                <a:cs typeface="+mn-lt"/>
              </a:rPr>
              <a:t>This review assessed the integration between SHRM Atlanta’s membership system and the People First platform. The integration is designed to automatically send member updates—such as new joiners, changes, and leavers—into People First, along with event posts and profile updates.</a:t>
            </a:r>
            <a:endParaRPr lang="en-US" dirty="0"/>
          </a:p>
          <a:p>
            <a:r>
              <a:rPr lang="en-GB" sz="1000" dirty="0">
                <a:solidFill>
                  <a:srgbClr val="242424"/>
                </a:solidFill>
                <a:ea typeface="+mn-lt"/>
                <a:cs typeface="+mn-lt"/>
              </a:rPr>
              <a:t>The process is secure by design, with key controls already in place such as restricted access roles and automatic activity logging. Some additional improvements have been identified, particularly around testing limitations and how access is managed, which will be addressed after the initial release.</a:t>
            </a:r>
            <a:endParaRPr lang="en-GB" dirty="0"/>
          </a:p>
          <a:p>
            <a:r>
              <a:rPr lang="en-GB" sz="1000" dirty="0">
                <a:solidFill>
                  <a:srgbClr val="242424"/>
                </a:solidFill>
                <a:ea typeface="+mn-lt"/>
                <a:cs typeface="+mn-lt"/>
              </a:rPr>
              <a:t>Overall, the integration follows a clear, one-way process, maintains strong user data boundaries, and includes safeguards to monitor and protect the system.</a:t>
            </a:r>
            <a:endParaRPr lang="en-GB" dirty="0"/>
          </a:p>
          <a:p>
            <a:endParaRPr lang="en-GB" sz="1000" dirty="0">
              <a:solidFill>
                <a:srgbClr val="242424"/>
              </a:solidFill>
              <a:ea typeface="+mn-lt"/>
              <a:cs typeface="+mn-lt"/>
            </a:endParaRPr>
          </a:p>
        </p:txBody>
      </p:sp>
      <p:sp>
        <p:nvSpPr>
          <p:cNvPr id="17" name="Rectangle 16">
            <a:extLst>
              <a:ext uri="{FF2B5EF4-FFF2-40B4-BE49-F238E27FC236}">
                <a16:creationId xmlns:a16="http://schemas.microsoft.com/office/drawing/2014/main" id="{22E46C8E-55C0-D00E-4827-85E270F21BEA}"/>
              </a:ext>
            </a:extLst>
          </p:cNvPr>
          <p:cNvSpPr/>
          <p:nvPr/>
        </p:nvSpPr>
        <p:spPr>
          <a:xfrm>
            <a:off x="142149" y="1025414"/>
            <a:ext cx="2701254" cy="541309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pPr algn="ctr"/>
            <a:endParaRPr lang="en-US" sz="1200" b="1">
              <a:solidFill>
                <a:schemeClr val="tx1"/>
              </a:solidFill>
            </a:endParaRPr>
          </a:p>
        </p:txBody>
      </p:sp>
      <p:sp>
        <p:nvSpPr>
          <p:cNvPr id="29" name="Rectangle 28">
            <a:extLst>
              <a:ext uri="{FF2B5EF4-FFF2-40B4-BE49-F238E27FC236}">
                <a16:creationId xmlns:a16="http://schemas.microsoft.com/office/drawing/2014/main" id="{A6CAE859-0F6B-3E01-0E2E-630AF61AAFCC}"/>
              </a:ext>
            </a:extLst>
          </p:cNvPr>
          <p:cNvSpPr/>
          <p:nvPr/>
        </p:nvSpPr>
        <p:spPr>
          <a:xfrm>
            <a:off x="340631" y="1152085"/>
            <a:ext cx="2304289" cy="509788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Medium</a:t>
            </a:r>
            <a:endParaRPr lang="en-US" dirty="0"/>
          </a:p>
          <a:p>
            <a:pPr algn="ctr"/>
            <a:r>
              <a:rPr lang="en-US" sz="1600" b="1" dirty="0"/>
              <a:t>Risk</a:t>
            </a:r>
          </a:p>
        </p:txBody>
      </p:sp>
    </p:spTree>
    <p:extLst>
      <p:ext uri="{BB962C8B-B14F-4D97-AF65-F5344CB8AC3E}">
        <p14:creationId xmlns:p14="http://schemas.microsoft.com/office/powerpoint/2010/main" val="100187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 Details</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9" name="Rectangle 8">
            <a:extLst>
              <a:ext uri="{FF2B5EF4-FFF2-40B4-BE49-F238E27FC236}">
                <a16:creationId xmlns:a16="http://schemas.microsoft.com/office/drawing/2014/main" id="{C1A2F43A-9091-F8BC-E527-272C6AF25A46}"/>
              </a:ext>
            </a:extLst>
          </p:cNvPr>
          <p:cNvSpPr/>
          <p:nvPr/>
        </p:nvSpPr>
        <p:spPr>
          <a:xfrm>
            <a:off x="2331720" y="1467907"/>
            <a:ext cx="966733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GB" sz="1000" dirty="0">
                <a:solidFill>
                  <a:schemeClr val="tx1"/>
                </a:solidFill>
              </a:rPr>
              <a:t>People First Integration – </a:t>
            </a:r>
            <a:r>
              <a:rPr lang="en-GB" sz="1000" dirty="0" err="1">
                <a:solidFill>
                  <a:schemeClr val="tx1"/>
                </a:solidFill>
              </a:rPr>
              <a:t>YourMembership</a:t>
            </a:r>
            <a:r>
              <a:rPr lang="en-GB" sz="1000" dirty="0">
                <a:solidFill>
                  <a:schemeClr val="tx1"/>
                </a:solidFill>
              </a:rPr>
              <a:t> Software (SHRM)</a:t>
            </a:r>
          </a:p>
        </p:txBody>
      </p:sp>
      <p:sp>
        <p:nvSpPr>
          <p:cNvPr id="15" name="Rectangle 14">
            <a:extLst>
              <a:ext uri="{FF2B5EF4-FFF2-40B4-BE49-F238E27FC236}">
                <a16:creationId xmlns:a16="http://schemas.microsoft.com/office/drawing/2014/main" id="{BBC55F23-17D3-02E0-F9F0-B1A06B896FBC}"/>
              </a:ext>
            </a:extLst>
          </p:cNvPr>
          <p:cNvSpPr/>
          <p:nvPr/>
        </p:nvSpPr>
        <p:spPr>
          <a:xfrm>
            <a:off x="192949" y="1467907"/>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Name</a:t>
            </a:r>
          </a:p>
        </p:txBody>
      </p:sp>
      <p:sp>
        <p:nvSpPr>
          <p:cNvPr id="41" name="Rectangle 40">
            <a:extLst>
              <a:ext uri="{FF2B5EF4-FFF2-40B4-BE49-F238E27FC236}">
                <a16:creationId xmlns:a16="http://schemas.microsoft.com/office/drawing/2014/main" id="{A3A137BA-0E46-F9D5-926D-2D02EE34B099}"/>
              </a:ext>
            </a:extLst>
          </p:cNvPr>
          <p:cNvSpPr/>
          <p:nvPr/>
        </p:nvSpPr>
        <p:spPr>
          <a:xfrm>
            <a:off x="192949" y="1041187"/>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 Entity Under Review</a:t>
            </a:r>
          </a:p>
        </p:txBody>
      </p:sp>
      <p:sp>
        <p:nvSpPr>
          <p:cNvPr id="42" name="Rectangle 41">
            <a:extLst>
              <a:ext uri="{FF2B5EF4-FFF2-40B4-BE49-F238E27FC236}">
                <a16:creationId xmlns:a16="http://schemas.microsoft.com/office/drawing/2014/main" id="{2F3F38B8-2682-FC8A-D255-B362038A01A1}"/>
              </a:ext>
            </a:extLst>
          </p:cNvPr>
          <p:cNvSpPr/>
          <p:nvPr/>
        </p:nvSpPr>
        <p:spPr>
          <a:xfrm>
            <a:off x="192949" y="4981475"/>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Quality Assurance</a:t>
            </a:r>
          </a:p>
        </p:txBody>
      </p:sp>
      <p:sp>
        <p:nvSpPr>
          <p:cNvPr id="20" name="Rectangle 19">
            <a:extLst>
              <a:ext uri="{FF2B5EF4-FFF2-40B4-BE49-F238E27FC236}">
                <a16:creationId xmlns:a16="http://schemas.microsoft.com/office/drawing/2014/main" id="{7F1F38FE-7C82-F29A-E7C0-85BAB80CE8AF}"/>
              </a:ext>
            </a:extLst>
          </p:cNvPr>
          <p:cNvSpPr/>
          <p:nvPr/>
        </p:nvSpPr>
        <p:spPr>
          <a:xfrm>
            <a:off x="2331720" y="5435598"/>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David </a:t>
            </a:r>
            <a:r>
              <a:rPr lang="en-US" sz="1000" err="1">
                <a:solidFill>
                  <a:schemeClr val="tx1"/>
                </a:solidFill>
              </a:rPr>
              <a:t>Biayna</a:t>
            </a:r>
            <a:r>
              <a:rPr lang="en-US" sz="1000">
                <a:solidFill>
                  <a:schemeClr val="tx1"/>
                </a:solidFill>
              </a:rPr>
              <a:t> Neal</a:t>
            </a:r>
            <a:endParaRPr lang="en-US">
              <a:solidFill>
                <a:schemeClr val="tx1"/>
              </a:solidFill>
            </a:endParaRPr>
          </a:p>
        </p:txBody>
      </p:sp>
      <p:sp>
        <p:nvSpPr>
          <p:cNvPr id="21" name="Rectangle 20">
            <a:extLst>
              <a:ext uri="{FF2B5EF4-FFF2-40B4-BE49-F238E27FC236}">
                <a16:creationId xmlns:a16="http://schemas.microsoft.com/office/drawing/2014/main" id="{85BB5CDC-F7FC-B1FB-729A-B3C11BC37BE4}"/>
              </a:ext>
            </a:extLst>
          </p:cNvPr>
          <p:cNvSpPr/>
          <p:nvPr/>
        </p:nvSpPr>
        <p:spPr>
          <a:xfrm>
            <a:off x="192949" y="5435598"/>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dirty="0">
                <a:solidFill>
                  <a:schemeClr val="tx1"/>
                </a:solidFill>
              </a:rPr>
              <a:t>Security Consultant</a:t>
            </a:r>
          </a:p>
        </p:txBody>
      </p:sp>
      <p:sp>
        <p:nvSpPr>
          <p:cNvPr id="43" name="Rectangle 42">
            <a:extLst>
              <a:ext uri="{FF2B5EF4-FFF2-40B4-BE49-F238E27FC236}">
                <a16:creationId xmlns:a16="http://schemas.microsoft.com/office/drawing/2014/main" id="{685793A3-0E74-A877-9D4F-209992D9F71A}"/>
              </a:ext>
            </a:extLst>
          </p:cNvPr>
          <p:cNvSpPr/>
          <p:nvPr/>
        </p:nvSpPr>
        <p:spPr>
          <a:xfrm>
            <a:off x="2331720" y="5767801"/>
            <a:ext cx="6676481" cy="23428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Trefor Walters, Will North</a:t>
            </a:r>
          </a:p>
        </p:txBody>
      </p:sp>
      <p:sp>
        <p:nvSpPr>
          <p:cNvPr id="44" name="Rectangle 43">
            <a:extLst>
              <a:ext uri="{FF2B5EF4-FFF2-40B4-BE49-F238E27FC236}">
                <a16:creationId xmlns:a16="http://schemas.microsoft.com/office/drawing/2014/main" id="{196ABA3F-9C17-81B1-82B3-7A6BE15B9C2E}"/>
              </a:ext>
            </a:extLst>
          </p:cNvPr>
          <p:cNvSpPr/>
          <p:nvPr/>
        </p:nvSpPr>
        <p:spPr>
          <a:xfrm>
            <a:off x="192949" y="5767801"/>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Review Meeting</a:t>
            </a:r>
          </a:p>
        </p:txBody>
      </p:sp>
      <p:sp>
        <p:nvSpPr>
          <p:cNvPr id="10" name="Rectangle 9">
            <a:extLst>
              <a:ext uri="{FF2B5EF4-FFF2-40B4-BE49-F238E27FC236}">
                <a16:creationId xmlns:a16="http://schemas.microsoft.com/office/drawing/2014/main" id="{DDBE1188-EC8F-9D81-BB7B-8A5689097724}"/>
              </a:ext>
            </a:extLst>
          </p:cNvPr>
          <p:cNvSpPr/>
          <p:nvPr/>
        </p:nvSpPr>
        <p:spPr>
          <a:xfrm>
            <a:off x="192949" y="3622749"/>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Key Stakeholders</a:t>
            </a:r>
          </a:p>
        </p:txBody>
      </p:sp>
      <p:sp>
        <p:nvSpPr>
          <p:cNvPr id="13" name="Rectangle 12">
            <a:extLst>
              <a:ext uri="{FF2B5EF4-FFF2-40B4-BE49-F238E27FC236}">
                <a16:creationId xmlns:a16="http://schemas.microsoft.com/office/drawing/2014/main" id="{4A291A2B-E72C-EDCD-2D64-543DE85B99B4}"/>
              </a:ext>
            </a:extLst>
          </p:cNvPr>
          <p:cNvSpPr/>
          <p:nvPr/>
        </p:nvSpPr>
        <p:spPr>
          <a:xfrm>
            <a:off x="2331720" y="4324522"/>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Graham Soanes</a:t>
            </a:r>
          </a:p>
        </p:txBody>
      </p:sp>
      <p:sp>
        <p:nvSpPr>
          <p:cNvPr id="14" name="Rectangle 13">
            <a:extLst>
              <a:ext uri="{FF2B5EF4-FFF2-40B4-BE49-F238E27FC236}">
                <a16:creationId xmlns:a16="http://schemas.microsoft.com/office/drawing/2014/main" id="{32233C7C-FA58-77A3-D2E8-57254E8AFCAF}"/>
              </a:ext>
            </a:extLst>
          </p:cNvPr>
          <p:cNvSpPr/>
          <p:nvPr/>
        </p:nvSpPr>
        <p:spPr>
          <a:xfrm>
            <a:off x="192949" y="4324522"/>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rPr>
              <a:t>Head of Customer Engagement</a:t>
            </a:r>
          </a:p>
        </p:txBody>
      </p:sp>
      <p:sp>
        <p:nvSpPr>
          <p:cNvPr id="16" name="Rectangle 15">
            <a:extLst>
              <a:ext uri="{FF2B5EF4-FFF2-40B4-BE49-F238E27FC236}">
                <a16:creationId xmlns:a16="http://schemas.microsoft.com/office/drawing/2014/main" id="{65530EA0-D430-425F-71A1-8370D734359D}"/>
              </a:ext>
            </a:extLst>
          </p:cNvPr>
          <p:cNvSpPr/>
          <p:nvPr/>
        </p:nvSpPr>
        <p:spPr>
          <a:xfrm>
            <a:off x="2331720" y="4049469"/>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Matthew Buhagiar</a:t>
            </a:r>
          </a:p>
        </p:txBody>
      </p:sp>
      <p:sp>
        <p:nvSpPr>
          <p:cNvPr id="17" name="Rectangle 16">
            <a:extLst>
              <a:ext uri="{FF2B5EF4-FFF2-40B4-BE49-F238E27FC236}">
                <a16:creationId xmlns:a16="http://schemas.microsoft.com/office/drawing/2014/main" id="{36E4D16F-C834-D93A-17D6-70197EFBAD0B}"/>
              </a:ext>
            </a:extLst>
          </p:cNvPr>
          <p:cNvSpPr/>
          <p:nvPr/>
        </p:nvSpPr>
        <p:spPr>
          <a:xfrm>
            <a:off x="192949" y="4049469"/>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rPr>
              <a:t>Software Engineering Manager</a:t>
            </a:r>
          </a:p>
        </p:txBody>
      </p:sp>
      <p:sp>
        <p:nvSpPr>
          <p:cNvPr id="18" name="Rectangle 17">
            <a:extLst>
              <a:ext uri="{FF2B5EF4-FFF2-40B4-BE49-F238E27FC236}">
                <a16:creationId xmlns:a16="http://schemas.microsoft.com/office/drawing/2014/main" id="{F0DFAA99-56E1-62C3-47B5-88F2F436CC62}"/>
              </a:ext>
            </a:extLst>
          </p:cNvPr>
          <p:cNvSpPr/>
          <p:nvPr/>
        </p:nvSpPr>
        <p:spPr>
          <a:xfrm>
            <a:off x="2331720" y="4599575"/>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endParaRPr lang="en-US" sz="1000" dirty="0">
              <a:solidFill>
                <a:schemeClr val="tx1"/>
              </a:solidFill>
            </a:endParaRPr>
          </a:p>
        </p:txBody>
      </p:sp>
      <p:sp>
        <p:nvSpPr>
          <p:cNvPr id="19" name="Rectangle 18">
            <a:extLst>
              <a:ext uri="{FF2B5EF4-FFF2-40B4-BE49-F238E27FC236}">
                <a16:creationId xmlns:a16="http://schemas.microsoft.com/office/drawing/2014/main" id="{D1F28CA6-6450-8C46-1C91-82DDFADF2A26}"/>
              </a:ext>
            </a:extLst>
          </p:cNvPr>
          <p:cNvSpPr/>
          <p:nvPr/>
        </p:nvSpPr>
        <p:spPr>
          <a:xfrm>
            <a:off x="192949" y="4599575"/>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endParaRPr lang="en-US" sz="1000" b="1" dirty="0">
              <a:solidFill>
                <a:schemeClr val="tx1"/>
              </a:solidFill>
            </a:endParaRPr>
          </a:p>
        </p:txBody>
      </p:sp>
      <p:sp>
        <p:nvSpPr>
          <p:cNvPr id="6" name="Rectangle 5">
            <a:extLst>
              <a:ext uri="{FF2B5EF4-FFF2-40B4-BE49-F238E27FC236}">
                <a16:creationId xmlns:a16="http://schemas.microsoft.com/office/drawing/2014/main" id="{9C19672B-DE6B-8AE8-4EF7-0FFBD9AD676F}"/>
              </a:ext>
            </a:extLst>
          </p:cNvPr>
          <p:cNvSpPr/>
          <p:nvPr/>
        </p:nvSpPr>
        <p:spPr>
          <a:xfrm>
            <a:off x="2331720" y="6114324"/>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Will North</a:t>
            </a:r>
            <a:endParaRPr lang="en-US"/>
          </a:p>
        </p:txBody>
      </p:sp>
      <p:sp>
        <p:nvSpPr>
          <p:cNvPr id="7" name="Rectangle 6">
            <a:extLst>
              <a:ext uri="{FF2B5EF4-FFF2-40B4-BE49-F238E27FC236}">
                <a16:creationId xmlns:a16="http://schemas.microsoft.com/office/drawing/2014/main" id="{38AAD265-5554-9B20-4535-FFD97FE68971}"/>
              </a:ext>
            </a:extLst>
          </p:cNvPr>
          <p:cNvSpPr/>
          <p:nvPr/>
        </p:nvSpPr>
        <p:spPr>
          <a:xfrm>
            <a:off x="192949" y="6114324"/>
            <a:ext cx="2029043" cy="21523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rPr>
              <a:t>Approved by</a:t>
            </a:r>
          </a:p>
        </p:txBody>
      </p:sp>
      <p:sp>
        <p:nvSpPr>
          <p:cNvPr id="8" name="Rectangle 7">
            <a:extLst>
              <a:ext uri="{FF2B5EF4-FFF2-40B4-BE49-F238E27FC236}">
                <a16:creationId xmlns:a16="http://schemas.microsoft.com/office/drawing/2014/main" id="{636558C0-45F3-DEED-0578-22B6663646FC}"/>
              </a:ext>
            </a:extLst>
          </p:cNvPr>
          <p:cNvSpPr/>
          <p:nvPr/>
        </p:nvSpPr>
        <p:spPr>
          <a:xfrm>
            <a:off x="2331720" y="18233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GB" sz="1000">
                <a:solidFill>
                  <a:schemeClr val="tx1"/>
                </a:solidFill>
                <a:ea typeface="+mn-lt"/>
                <a:cs typeface="+mn-lt"/>
              </a:rPr>
              <a:t>This integration enables the one-way synchronization of member data (Joiners, Changes, Leavers) from YourMembership (YM) to People First (PF) via scheduled API calls. It also includes social event posting and custom card updates using Personal Access Tokens (PATs) and REST APIs.</a:t>
            </a:r>
            <a:endParaRPr lang="en-GB" sz="1000" dirty="0">
              <a:solidFill>
                <a:schemeClr val="tx1"/>
              </a:solidFill>
              <a:ea typeface="+mn-lt"/>
              <a:cs typeface="+mn-lt"/>
            </a:endParaRPr>
          </a:p>
        </p:txBody>
      </p:sp>
      <p:sp>
        <p:nvSpPr>
          <p:cNvPr id="12" name="Rectangle 11">
            <a:extLst>
              <a:ext uri="{FF2B5EF4-FFF2-40B4-BE49-F238E27FC236}">
                <a16:creationId xmlns:a16="http://schemas.microsoft.com/office/drawing/2014/main" id="{CC153CAC-7921-108F-CD50-D9B589288CAD}"/>
              </a:ext>
            </a:extLst>
          </p:cNvPr>
          <p:cNvSpPr/>
          <p:nvPr/>
        </p:nvSpPr>
        <p:spPr>
          <a:xfrm>
            <a:off x="192949" y="18233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Description</a:t>
            </a:r>
          </a:p>
        </p:txBody>
      </p:sp>
      <p:sp>
        <p:nvSpPr>
          <p:cNvPr id="11" name="Rectangle 10">
            <a:extLst>
              <a:ext uri="{FF2B5EF4-FFF2-40B4-BE49-F238E27FC236}">
                <a16:creationId xmlns:a16="http://schemas.microsoft.com/office/drawing/2014/main" id="{FA18B26A-9961-40CE-434B-93A0CF1E256B}"/>
              </a:ext>
            </a:extLst>
          </p:cNvPr>
          <p:cNvSpPr/>
          <p:nvPr/>
        </p:nvSpPr>
        <p:spPr>
          <a:xfrm>
            <a:off x="2331720" y="28827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GB" sz="1000" dirty="0">
                <a:solidFill>
                  <a:schemeClr val="tx1"/>
                </a:solidFill>
              </a:rPr>
              <a:t>The integration between </a:t>
            </a:r>
            <a:r>
              <a:rPr lang="en-GB" sz="1000" dirty="0" err="1">
                <a:solidFill>
                  <a:schemeClr val="tx1"/>
                </a:solidFill>
              </a:rPr>
              <a:t>YourMembership</a:t>
            </a:r>
            <a:r>
              <a:rPr lang="en-GB" sz="1000" dirty="0">
                <a:solidFill>
                  <a:schemeClr val="tx1"/>
                </a:solidFill>
              </a:rPr>
              <a:t> and People First for syncing member lifecycle data, event posts, and custom card updates using scoped API access and a PAT token.</a:t>
            </a:r>
            <a:endParaRPr lang="en-GB" sz="1000" dirty="0">
              <a:solidFill>
                <a:schemeClr val="tx1"/>
              </a:solidFill>
              <a:ea typeface="+mn-lt"/>
              <a:cs typeface="+mn-lt"/>
            </a:endParaRPr>
          </a:p>
        </p:txBody>
      </p:sp>
      <p:sp>
        <p:nvSpPr>
          <p:cNvPr id="24" name="Rectangle 23">
            <a:extLst>
              <a:ext uri="{FF2B5EF4-FFF2-40B4-BE49-F238E27FC236}">
                <a16:creationId xmlns:a16="http://schemas.microsoft.com/office/drawing/2014/main" id="{49E520D7-F3BD-1091-CA65-C85480742EC5}"/>
              </a:ext>
            </a:extLst>
          </p:cNvPr>
          <p:cNvSpPr/>
          <p:nvPr/>
        </p:nvSpPr>
        <p:spPr>
          <a:xfrm>
            <a:off x="192949" y="28827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Scope</a:t>
            </a:r>
          </a:p>
        </p:txBody>
      </p:sp>
      <p:sp>
        <p:nvSpPr>
          <p:cNvPr id="26" name="Rectangle 25">
            <a:extLst>
              <a:ext uri="{FF2B5EF4-FFF2-40B4-BE49-F238E27FC236}">
                <a16:creationId xmlns:a16="http://schemas.microsoft.com/office/drawing/2014/main" id="{11C8C9B5-2E90-5EA0-6A00-6676255320E1}"/>
              </a:ext>
            </a:extLst>
          </p:cNvPr>
          <p:cNvSpPr/>
          <p:nvPr/>
        </p:nvSpPr>
        <p:spPr>
          <a:xfrm>
            <a:off x="3487930" y="2535428"/>
            <a:ext cx="851112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GB" sz="1000" dirty="0">
                <a:solidFill>
                  <a:schemeClr val="tx1"/>
                </a:solidFill>
              </a:rPr>
              <a:t>Relies on tokens that, if compromised, could lead to data integrity issues.</a:t>
            </a:r>
          </a:p>
        </p:txBody>
      </p:sp>
      <p:sp>
        <p:nvSpPr>
          <p:cNvPr id="27" name="Rectangle 26">
            <a:extLst>
              <a:ext uri="{FF2B5EF4-FFF2-40B4-BE49-F238E27FC236}">
                <a16:creationId xmlns:a16="http://schemas.microsoft.com/office/drawing/2014/main" id="{1975F463-3C73-B339-8B92-803FBC8ABC45}"/>
              </a:ext>
            </a:extLst>
          </p:cNvPr>
          <p:cNvSpPr/>
          <p:nvPr/>
        </p:nvSpPr>
        <p:spPr>
          <a:xfrm>
            <a:off x="192949" y="2535428"/>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Risk Impact</a:t>
            </a:r>
          </a:p>
        </p:txBody>
      </p:sp>
      <p:sp>
        <p:nvSpPr>
          <p:cNvPr id="28" name="Rectangle 27">
            <a:extLst>
              <a:ext uri="{FF2B5EF4-FFF2-40B4-BE49-F238E27FC236}">
                <a16:creationId xmlns:a16="http://schemas.microsoft.com/office/drawing/2014/main" id="{5BF6D31C-2539-9E92-077A-75AE775B80EC}"/>
              </a:ext>
            </a:extLst>
          </p:cNvPr>
          <p:cNvSpPr/>
          <p:nvPr/>
        </p:nvSpPr>
        <p:spPr>
          <a:xfrm>
            <a:off x="2331721" y="2534665"/>
            <a:ext cx="1046480"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rgbClr val="FF0000"/>
                </a:solidFill>
              </a:rPr>
              <a:t>Critical</a:t>
            </a:r>
            <a:endParaRPr lang="en-US" dirty="0">
              <a:solidFill>
                <a:srgbClr val="FF0000"/>
              </a:solidFill>
            </a:endParaRPr>
          </a:p>
        </p:txBody>
      </p:sp>
      <p:sp>
        <p:nvSpPr>
          <p:cNvPr id="5" name="TextBox 4">
            <a:extLst>
              <a:ext uri="{FF2B5EF4-FFF2-40B4-BE49-F238E27FC236}">
                <a16:creationId xmlns:a16="http://schemas.microsoft.com/office/drawing/2014/main" id="{A5F5947A-855D-0756-0449-09F34D9B1489}"/>
              </a:ext>
            </a:extLst>
          </p:cNvPr>
          <p:cNvSpPr txBox="1"/>
          <p:nvPr/>
        </p:nvSpPr>
        <p:spPr>
          <a:xfrm>
            <a:off x="9258300" y="54102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02/06/2025	</a:t>
            </a:r>
            <a:endParaRPr lang="en-US" dirty="0"/>
          </a:p>
        </p:txBody>
      </p:sp>
      <p:sp>
        <p:nvSpPr>
          <p:cNvPr id="25" name="TextBox 24">
            <a:extLst>
              <a:ext uri="{FF2B5EF4-FFF2-40B4-BE49-F238E27FC236}">
                <a16:creationId xmlns:a16="http://schemas.microsoft.com/office/drawing/2014/main" id="{C171FA24-CFCC-E871-2C51-96A26433A5FD}"/>
              </a:ext>
            </a:extLst>
          </p:cNvPr>
          <p:cNvSpPr txBox="1"/>
          <p:nvPr/>
        </p:nvSpPr>
        <p:spPr>
          <a:xfrm>
            <a:off x="9258300" y="5743575"/>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z</a:t>
            </a:r>
            <a:endParaRPr lang="en-US" dirty="0"/>
          </a:p>
        </p:txBody>
      </p:sp>
      <p:sp>
        <p:nvSpPr>
          <p:cNvPr id="29" name="TextBox 28">
            <a:extLst>
              <a:ext uri="{FF2B5EF4-FFF2-40B4-BE49-F238E27FC236}">
                <a16:creationId xmlns:a16="http://schemas.microsoft.com/office/drawing/2014/main" id="{D06ECC23-749F-BB9A-6CC8-4EB765097244}"/>
              </a:ext>
            </a:extLst>
          </p:cNvPr>
          <p:cNvSpPr txBox="1"/>
          <p:nvPr/>
        </p:nvSpPr>
        <p:spPr>
          <a:xfrm>
            <a:off x="9258300" y="60960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z</a:t>
            </a:r>
          </a:p>
        </p:txBody>
      </p:sp>
    </p:spTree>
    <p:extLst>
      <p:ext uri="{BB962C8B-B14F-4D97-AF65-F5344CB8AC3E}">
        <p14:creationId xmlns:p14="http://schemas.microsoft.com/office/powerpoint/2010/main" val="377039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BB5FCC-6C75-54AB-85C4-FB068EEC1C91}"/>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a:t>
            </a:r>
          </a:p>
        </p:txBody>
      </p:sp>
      <p:sp>
        <p:nvSpPr>
          <p:cNvPr id="37" name="Rectangle 36">
            <a:extLst>
              <a:ext uri="{FF2B5EF4-FFF2-40B4-BE49-F238E27FC236}">
                <a16:creationId xmlns:a16="http://schemas.microsoft.com/office/drawing/2014/main" id="{D8A40DEC-2A52-BE86-9275-123404FF2A14}"/>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dirty="0">
                <a:solidFill>
                  <a:schemeClr val="tx1"/>
                </a:solidFill>
              </a:rPr>
              <a:t>Cyber Security Threat Model	Sensitive</a:t>
            </a:r>
          </a:p>
        </p:txBody>
      </p:sp>
      <p:sp>
        <p:nvSpPr>
          <p:cNvPr id="80" name="Rectangle 79">
            <a:extLst>
              <a:ext uri="{FF2B5EF4-FFF2-40B4-BE49-F238E27FC236}">
                <a16:creationId xmlns:a16="http://schemas.microsoft.com/office/drawing/2014/main" id="{28F2A1BF-26C3-E510-A532-3922AFAEB758}"/>
              </a:ext>
            </a:extLst>
          </p:cNvPr>
          <p:cNvSpPr/>
          <p:nvPr/>
        </p:nvSpPr>
        <p:spPr>
          <a:xfrm>
            <a:off x="10739310" y="1493767"/>
            <a:ext cx="912773" cy="991322"/>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3" name="Rectangle 92">
            <a:extLst>
              <a:ext uri="{FF2B5EF4-FFF2-40B4-BE49-F238E27FC236}">
                <a16:creationId xmlns:a16="http://schemas.microsoft.com/office/drawing/2014/main" id="{BD00886D-AA06-98CF-0374-BC0E00C4F9B5}"/>
              </a:ext>
            </a:extLst>
          </p:cNvPr>
          <p:cNvSpPr/>
          <p:nvPr/>
        </p:nvSpPr>
        <p:spPr>
          <a:xfrm>
            <a:off x="10524274" y="5022801"/>
            <a:ext cx="912773" cy="864403"/>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5" name="Rectangle 94">
            <a:extLst>
              <a:ext uri="{FF2B5EF4-FFF2-40B4-BE49-F238E27FC236}">
                <a16:creationId xmlns:a16="http://schemas.microsoft.com/office/drawing/2014/main" id="{55A96A12-9884-531D-8FD2-32923E28C387}"/>
              </a:ext>
            </a:extLst>
          </p:cNvPr>
          <p:cNvSpPr/>
          <p:nvPr/>
        </p:nvSpPr>
        <p:spPr>
          <a:xfrm>
            <a:off x="9799947" y="2278236"/>
            <a:ext cx="956022" cy="1028246"/>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pic>
        <p:nvPicPr>
          <p:cNvPr id="3" name="Graphic 7" descr="Crown with solid fill">
            <a:extLst>
              <a:ext uri="{FF2B5EF4-FFF2-40B4-BE49-F238E27FC236}">
                <a16:creationId xmlns:a16="http://schemas.microsoft.com/office/drawing/2014/main" id="{9194E15D-9481-B81E-E832-0CF2ADB152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12728" y="1563262"/>
            <a:ext cx="346590" cy="346590"/>
          </a:xfrm>
          <a:prstGeom prst="rect">
            <a:avLst/>
          </a:prstGeom>
        </p:spPr>
      </p:pic>
      <p:sp>
        <p:nvSpPr>
          <p:cNvPr id="6" name="TextBox 5">
            <a:extLst>
              <a:ext uri="{FF2B5EF4-FFF2-40B4-BE49-F238E27FC236}">
                <a16:creationId xmlns:a16="http://schemas.microsoft.com/office/drawing/2014/main" id="{121718B5-5821-0F1D-4537-F184E8D00465}"/>
              </a:ext>
            </a:extLst>
          </p:cNvPr>
          <p:cNvSpPr txBox="1"/>
          <p:nvPr/>
        </p:nvSpPr>
        <p:spPr>
          <a:xfrm>
            <a:off x="1546411" y="1389529"/>
            <a:ext cx="1580029" cy="705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5" name="Graphic 7" descr="Crown with solid fill">
            <a:extLst>
              <a:ext uri="{FF2B5EF4-FFF2-40B4-BE49-F238E27FC236}">
                <a16:creationId xmlns:a16="http://schemas.microsoft.com/office/drawing/2014/main" id="{E7FE774B-ADAE-B576-F159-B550C47459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18218" y="4850919"/>
            <a:ext cx="346590" cy="346590"/>
          </a:xfrm>
          <a:prstGeom prst="rect">
            <a:avLst/>
          </a:prstGeom>
        </p:spPr>
      </p:pic>
      <p:sp>
        <p:nvSpPr>
          <p:cNvPr id="34" name="Rectangle 33">
            <a:extLst>
              <a:ext uri="{FF2B5EF4-FFF2-40B4-BE49-F238E27FC236}">
                <a16:creationId xmlns:a16="http://schemas.microsoft.com/office/drawing/2014/main" id="{5EA15793-A05C-7E24-D013-5E4DFF743AC8}"/>
              </a:ext>
            </a:extLst>
          </p:cNvPr>
          <p:cNvSpPr/>
          <p:nvPr/>
        </p:nvSpPr>
        <p:spPr>
          <a:xfrm>
            <a:off x="86433" y="967990"/>
            <a:ext cx="5447947" cy="5642534"/>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dirty="0"/>
          </a:p>
        </p:txBody>
      </p:sp>
      <p:sp>
        <p:nvSpPr>
          <p:cNvPr id="2" name="Rectangle 1">
            <a:extLst>
              <a:ext uri="{FF2B5EF4-FFF2-40B4-BE49-F238E27FC236}">
                <a16:creationId xmlns:a16="http://schemas.microsoft.com/office/drawing/2014/main" id="{98C0D7B7-97E3-9556-DBC8-E98C69E8ECE2}"/>
              </a:ext>
            </a:extLst>
          </p:cNvPr>
          <p:cNvSpPr/>
          <p:nvPr/>
        </p:nvSpPr>
        <p:spPr>
          <a:xfrm>
            <a:off x="6213986" y="947936"/>
            <a:ext cx="5902667" cy="5642533"/>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dirty="0"/>
          </a:p>
        </p:txBody>
      </p:sp>
      <p:sp>
        <p:nvSpPr>
          <p:cNvPr id="13" name="TextBox 12">
            <a:extLst>
              <a:ext uri="{FF2B5EF4-FFF2-40B4-BE49-F238E27FC236}">
                <a16:creationId xmlns:a16="http://schemas.microsoft.com/office/drawing/2014/main" id="{325AF7E6-555F-6F82-BDAF-659A3AEE0248}"/>
              </a:ext>
            </a:extLst>
          </p:cNvPr>
          <p:cNvSpPr txBox="1"/>
          <p:nvPr/>
        </p:nvSpPr>
        <p:spPr>
          <a:xfrm>
            <a:off x="95087" y="959676"/>
            <a:ext cx="136514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t>SHRM Atlanta</a:t>
            </a:r>
          </a:p>
        </p:txBody>
      </p:sp>
      <p:sp>
        <p:nvSpPr>
          <p:cNvPr id="15" name="TextBox 14">
            <a:extLst>
              <a:ext uri="{FF2B5EF4-FFF2-40B4-BE49-F238E27FC236}">
                <a16:creationId xmlns:a16="http://schemas.microsoft.com/office/drawing/2014/main" id="{3E68E52E-A7CF-9C56-05C2-DD2DA984ED77}"/>
              </a:ext>
            </a:extLst>
          </p:cNvPr>
          <p:cNvSpPr txBox="1"/>
          <p:nvPr/>
        </p:nvSpPr>
        <p:spPr>
          <a:xfrm>
            <a:off x="10832405" y="977320"/>
            <a:ext cx="135959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t>Azure – People First</a:t>
            </a:r>
          </a:p>
        </p:txBody>
      </p:sp>
      <p:pic>
        <p:nvPicPr>
          <p:cNvPr id="18" name="Graphic 50" descr="User outline">
            <a:extLst>
              <a:ext uri="{FF2B5EF4-FFF2-40B4-BE49-F238E27FC236}">
                <a16:creationId xmlns:a16="http://schemas.microsoft.com/office/drawing/2014/main" id="{D2E03E0D-3688-E4C8-618A-D5B36CAF6E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822" y="1618380"/>
            <a:ext cx="1266687" cy="1266687"/>
          </a:xfrm>
          <a:prstGeom prst="rect">
            <a:avLst/>
          </a:prstGeom>
        </p:spPr>
      </p:pic>
      <p:sp>
        <p:nvSpPr>
          <p:cNvPr id="22" name="TextBox 21">
            <a:extLst>
              <a:ext uri="{FF2B5EF4-FFF2-40B4-BE49-F238E27FC236}">
                <a16:creationId xmlns:a16="http://schemas.microsoft.com/office/drawing/2014/main" id="{11AAD841-917C-1676-E143-8EC577404287}"/>
              </a:ext>
            </a:extLst>
          </p:cNvPr>
          <p:cNvSpPr txBox="1"/>
          <p:nvPr/>
        </p:nvSpPr>
        <p:spPr>
          <a:xfrm>
            <a:off x="312343" y="3286637"/>
            <a:ext cx="114788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ea typeface="+mn-lt"/>
                <a:cs typeface="+mn-lt"/>
              </a:rPr>
              <a:t>1.User /Scheduler triggers job.</a:t>
            </a:r>
            <a:endParaRPr lang="en-GB" sz="1000" dirty="0"/>
          </a:p>
        </p:txBody>
      </p:sp>
      <p:sp>
        <p:nvSpPr>
          <p:cNvPr id="29" name="Rectangle 28">
            <a:extLst>
              <a:ext uri="{FF2B5EF4-FFF2-40B4-BE49-F238E27FC236}">
                <a16:creationId xmlns:a16="http://schemas.microsoft.com/office/drawing/2014/main" id="{0CAD20AF-AA9D-CC40-4F6D-FC0EE277FE20}"/>
              </a:ext>
            </a:extLst>
          </p:cNvPr>
          <p:cNvSpPr/>
          <p:nvPr/>
        </p:nvSpPr>
        <p:spPr>
          <a:xfrm>
            <a:off x="2336425" y="5311408"/>
            <a:ext cx="1711456" cy="817295"/>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err="1">
                <a:solidFill>
                  <a:schemeClr val="tx1"/>
                </a:solidFill>
              </a:rPr>
              <a:t>YourMembership</a:t>
            </a:r>
            <a:r>
              <a:rPr lang="en-US" sz="1000" dirty="0">
                <a:solidFill>
                  <a:schemeClr val="tx1"/>
                </a:solidFill>
              </a:rPr>
              <a:t> Software</a:t>
            </a:r>
            <a:endParaRPr lang="en-US" dirty="0"/>
          </a:p>
        </p:txBody>
      </p:sp>
      <p:sp>
        <p:nvSpPr>
          <p:cNvPr id="39" name="Rectangle 38">
            <a:extLst>
              <a:ext uri="{FF2B5EF4-FFF2-40B4-BE49-F238E27FC236}">
                <a16:creationId xmlns:a16="http://schemas.microsoft.com/office/drawing/2014/main" id="{9ABC33EB-2D90-ACE3-43D3-80E12772BF9E}"/>
              </a:ext>
            </a:extLst>
          </p:cNvPr>
          <p:cNvSpPr/>
          <p:nvPr/>
        </p:nvSpPr>
        <p:spPr>
          <a:xfrm>
            <a:off x="2151048" y="1798029"/>
            <a:ext cx="386262" cy="196996"/>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T01</a:t>
            </a:r>
          </a:p>
        </p:txBody>
      </p:sp>
      <p:sp>
        <p:nvSpPr>
          <p:cNvPr id="11" name="TextBox 10">
            <a:extLst>
              <a:ext uri="{FF2B5EF4-FFF2-40B4-BE49-F238E27FC236}">
                <a16:creationId xmlns:a16="http://schemas.microsoft.com/office/drawing/2014/main" id="{3F6EDDD9-E7BB-26C7-19BB-9B4F5ED59641}"/>
              </a:ext>
            </a:extLst>
          </p:cNvPr>
          <p:cNvSpPr txBox="1"/>
          <p:nvPr/>
        </p:nvSpPr>
        <p:spPr>
          <a:xfrm>
            <a:off x="59595" y="2893381"/>
            <a:ext cx="136514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dirty="0"/>
              <a:t>Customer</a:t>
            </a:r>
          </a:p>
        </p:txBody>
      </p:sp>
      <p:sp>
        <p:nvSpPr>
          <p:cNvPr id="17" name="Rectangle 16">
            <a:extLst>
              <a:ext uri="{FF2B5EF4-FFF2-40B4-BE49-F238E27FC236}">
                <a16:creationId xmlns:a16="http://schemas.microsoft.com/office/drawing/2014/main" id="{80C212A3-D915-CBFE-6A1C-8A43B3EE3B90}"/>
              </a:ext>
            </a:extLst>
          </p:cNvPr>
          <p:cNvSpPr/>
          <p:nvPr/>
        </p:nvSpPr>
        <p:spPr>
          <a:xfrm>
            <a:off x="8348623" y="2067772"/>
            <a:ext cx="1711456" cy="817295"/>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People First</a:t>
            </a:r>
            <a:endParaRPr lang="en-US" dirty="0"/>
          </a:p>
        </p:txBody>
      </p:sp>
      <p:sp>
        <p:nvSpPr>
          <p:cNvPr id="32" name="TextBox 31">
            <a:extLst>
              <a:ext uri="{FF2B5EF4-FFF2-40B4-BE49-F238E27FC236}">
                <a16:creationId xmlns:a16="http://schemas.microsoft.com/office/drawing/2014/main" id="{F929F84B-A922-9F9D-0339-B8F308752B7D}"/>
              </a:ext>
            </a:extLst>
          </p:cNvPr>
          <p:cNvSpPr txBox="1"/>
          <p:nvPr/>
        </p:nvSpPr>
        <p:spPr>
          <a:xfrm>
            <a:off x="1546411" y="4116523"/>
            <a:ext cx="136514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dirty="0"/>
              <a:t>API</a:t>
            </a:r>
          </a:p>
        </p:txBody>
      </p:sp>
      <p:sp>
        <p:nvSpPr>
          <p:cNvPr id="40" name="TextBox 39">
            <a:extLst>
              <a:ext uri="{FF2B5EF4-FFF2-40B4-BE49-F238E27FC236}">
                <a16:creationId xmlns:a16="http://schemas.microsoft.com/office/drawing/2014/main" id="{2A2777B3-06AB-B653-7253-5BCDBC8AE90A}"/>
              </a:ext>
            </a:extLst>
          </p:cNvPr>
          <p:cNvSpPr txBox="1"/>
          <p:nvPr/>
        </p:nvSpPr>
        <p:spPr>
          <a:xfrm>
            <a:off x="717018" y="5291353"/>
            <a:ext cx="154027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ea typeface="+mn-lt"/>
                <a:cs typeface="+mn-lt"/>
              </a:rPr>
              <a:t>2 . Member data from </a:t>
            </a:r>
            <a:r>
              <a:rPr lang="en-GB" sz="1000" dirty="0" err="1">
                <a:ea typeface="+mn-lt"/>
                <a:cs typeface="+mn-lt"/>
              </a:rPr>
              <a:t>YourMembership</a:t>
            </a:r>
            <a:r>
              <a:rPr lang="en-GB" sz="1000" dirty="0">
                <a:ea typeface="+mn-lt"/>
                <a:cs typeface="+mn-lt"/>
              </a:rPr>
              <a:t> is fetched, determine Joiner, change, leaver information and if exist on PF.</a:t>
            </a:r>
            <a:endParaRPr lang="en-GB" sz="1000" dirty="0"/>
          </a:p>
        </p:txBody>
      </p:sp>
      <p:sp>
        <p:nvSpPr>
          <p:cNvPr id="51" name="TextBox 50">
            <a:extLst>
              <a:ext uri="{FF2B5EF4-FFF2-40B4-BE49-F238E27FC236}">
                <a16:creationId xmlns:a16="http://schemas.microsoft.com/office/drawing/2014/main" id="{582C6F13-9CC8-7B62-0465-D74500DA8DD8}"/>
              </a:ext>
            </a:extLst>
          </p:cNvPr>
          <p:cNvSpPr txBox="1"/>
          <p:nvPr/>
        </p:nvSpPr>
        <p:spPr>
          <a:xfrm>
            <a:off x="6455964" y="2067772"/>
            <a:ext cx="15402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ea typeface="+mn-lt"/>
                <a:cs typeface="+mn-lt"/>
              </a:rPr>
              <a:t>3 . Person  and user is created in PF</a:t>
            </a:r>
            <a:endParaRPr lang="en-GB" sz="1000" dirty="0"/>
          </a:p>
        </p:txBody>
      </p:sp>
      <p:sp>
        <p:nvSpPr>
          <p:cNvPr id="53" name="TextBox 52">
            <a:extLst>
              <a:ext uri="{FF2B5EF4-FFF2-40B4-BE49-F238E27FC236}">
                <a16:creationId xmlns:a16="http://schemas.microsoft.com/office/drawing/2014/main" id="{BD508811-E57B-1466-4E5F-F63ED812C626}"/>
              </a:ext>
            </a:extLst>
          </p:cNvPr>
          <p:cNvSpPr txBox="1"/>
          <p:nvPr/>
        </p:nvSpPr>
        <p:spPr>
          <a:xfrm>
            <a:off x="3759592" y="2168024"/>
            <a:ext cx="136514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dirty="0"/>
              <a:t>API</a:t>
            </a:r>
          </a:p>
        </p:txBody>
      </p:sp>
      <p:cxnSp>
        <p:nvCxnSpPr>
          <p:cNvPr id="55" name="Straight Arrow Connector 54">
            <a:extLst>
              <a:ext uri="{FF2B5EF4-FFF2-40B4-BE49-F238E27FC236}">
                <a16:creationId xmlns:a16="http://schemas.microsoft.com/office/drawing/2014/main" id="{056FBA4D-3F1E-ED2B-7404-4035664E497F}"/>
              </a:ext>
            </a:extLst>
          </p:cNvPr>
          <p:cNvCxnSpPr>
            <a:cxnSpLocks/>
            <a:stCxn id="11" idx="2"/>
          </p:cNvCxnSpPr>
          <p:nvPr/>
        </p:nvCxnSpPr>
        <p:spPr>
          <a:xfrm>
            <a:off x="742165" y="3139602"/>
            <a:ext cx="2384275" cy="213114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69B00E2A-D751-B06B-ACCF-56C9D4C1D794}"/>
              </a:ext>
            </a:extLst>
          </p:cNvPr>
          <p:cNvCxnSpPr>
            <a:cxnSpLocks/>
            <a:endCxn id="17" idx="1"/>
          </p:cNvCxnSpPr>
          <p:nvPr/>
        </p:nvCxnSpPr>
        <p:spPr>
          <a:xfrm flipV="1">
            <a:off x="1248697" y="2476420"/>
            <a:ext cx="7099926" cy="2169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4D4DC76A-E061-742E-9EB3-BD9135C4C91D}"/>
              </a:ext>
            </a:extLst>
          </p:cNvPr>
          <p:cNvSpPr txBox="1"/>
          <p:nvPr/>
        </p:nvSpPr>
        <p:spPr>
          <a:xfrm>
            <a:off x="6455963" y="2625993"/>
            <a:ext cx="154027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ea typeface="+mn-lt"/>
                <a:cs typeface="+mn-lt"/>
              </a:rPr>
              <a:t>4 . Changes are processed and detected. Person is updated in PF.</a:t>
            </a:r>
            <a:endParaRPr lang="en-GB" sz="1000" dirty="0"/>
          </a:p>
        </p:txBody>
      </p:sp>
      <p:sp>
        <p:nvSpPr>
          <p:cNvPr id="64" name="TextBox 63">
            <a:extLst>
              <a:ext uri="{FF2B5EF4-FFF2-40B4-BE49-F238E27FC236}">
                <a16:creationId xmlns:a16="http://schemas.microsoft.com/office/drawing/2014/main" id="{7328DED6-1390-4153-8455-F9A47AB71EE9}"/>
              </a:ext>
            </a:extLst>
          </p:cNvPr>
          <p:cNvSpPr txBox="1"/>
          <p:nvPr/>
        </p:nvSpPr>
        <p:spPr>
          <a:xfrm>
            <a:off x="2712761" y="4344237"/>
            <a:ext cx="15402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ea typeface="+mn-lt"/>
                <a:cs typeface="+mn-lt"/>
              </a:rPr>
              <a:t>6. Event data is taken from </a:t>
            </a:r>
            <a:r>
              <a:rPr lang="en-GB" sz="1000" dirty="0" err="1">
                <a:ea typeface="+mn-lt"/>
                <a:cs typeface="+mn-lt"/>
              </a:rPr>
              <a:t>YourMembership</a:t>
            </a:r>
            <a:r>
              <a:rPr lang="en-GB" sz="1000" dirty="0">
                <a:ea typeface="+mn-lt"/>
                <a:cs typeface="+mn-lt"/>
              </a:rPr>
              <a:t>.</a:t>
            </a:r>
            <a:endParaRPr lang="en-GB" sz="1000" dirty="0"/>
          </a:p>
        </p:txBody>
      </p:sp>
      <p:sp>
        <p:nvSpPr>
          <p:cNvPr id="65" name="TextBox 64">
            <a:extLst>
              <a:ext uri="{FF2B5EF4-FFF2-40B4-BE49-F238E27FC236}">
                <a16:creationId xmlns:a16="http://schemas.microsoft.com/office/drawing/2014/main" id="{3028D3A1-0AAC-049E-B8D7-F737CC3016B0}"/>
              </a:ext>
            </a:extLst>
          </p:cNvPr>
          <p:cNvSpPr txBox="1"/>
          <p:nvPr/>
        </p:nvSpPr>
        <p:spPr>
          <a:xfrm>
            <a:off x="10254298" y="2122476"/>
            <a:ext cx="15402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ea typeface="+mn-lt"/>
                <a:cs typeface="+mn-lt"/>
              </a:rPr>
              <a:t>7 . Social Post is created on PF.</a:t>
            </a:r>
            <a:endParaRPr lang="en-GB" sz="1000" dirty="0"/>
          </a:p>
        </p:txBody>
      </p:sp>
      <p:sp>
        <p:nvSpPr>
          <p:cNvPr id="66" name="TextBox 65">
            <a:extLst>
              <a:ext uri="{FF2B5EF4-FFF2-40B4-BE49-F238E27FC236}">
                <a16:creationId xmlns:a16="http://schemas.microsoft.com/office/drawing/2014/main" id="{FB18B520-5B31-59A9-5039-67AD070E8D64}"/>
              </a:ext>
            </a:extLst>
          </p:cNvPr>
          <p:cNvSpPr txBox="1"/>
          <p:nvPr/>
        </p:nvSpPr>
        <p:spPr>
          <a:xfrm>
            <a:off x="4048032" y="5485057"/>
            <a:ext cx="15402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ea typeface="+mn-lt"/>
                <a:cs typeface="+mn-lt"/>
              </a:rPr>
              <a:t>5.Membership expiry is checked.</a:t>
            </a:r>
            <a:endParaRPr lang="en-GB" sz="1000" dirty="0"/>
          </a:p>
        </p:txBody>
      </p:sp>
      <p:sp>
        <p:nvSpPr>
          <p:cNvPr id="67" name="TextBox 66">
            <a:extLst>
              <a:ext uri="{FF2B5EF4-FFF2-40B4-BE49-F238E27FC236}">
                <a16:creationId xmlns:a16="http://schemas.microsoft.com/office/drawing/2014/main" id="{DBED39A0-D151-0BB4-ECDC-92B269C3C297}"/>
              </a:ext>
            </a:extLst>
          </p:cNvPr>
          <p:cNvSpPr txBox="1"/>
          <p:nvPr/>
        </p:nvSpPr>
        <p:spPr>
          <a:xfrm>
            <a:off x="8516170" y="3068936"/>
            <a:ext cx="1540275"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ea typeface="+mn-lt"/>
                <a:cs typeface="+mn-lt"/>
              </a:rPr>
              <a:t>8 . Employment custom card and certifications are updated in PF.</a:t>
            </a:r>
            <a:endParaRPr lang="en-GB" sz="1000" dirty="0"/>
          </a:p>
        </p:txBody>
      </p:sp>
      <p:sp>
        <p:nvSpPr>
          <p:cNvPr id="7" name="Rectangle 6">
            <a:extLst>
              <a:ext uri="{FF2B5EF4-FFF2-40B4-BE49-F238E27FC236}">
                <a16:creationId xmlns:a16="http://schemas.microsoft.com/office/drawing/2014/main" id="{B66B13A2-AFCF-B37E-2D05-65C4DB6188CC}"/>
              </a:ext>
            </a:extLst>
          </p:cNvPr>
          <p:cNvSpPr/>
          <p:nvPr/>
        </p:nvSpPr>
        <p:spPr>
          <a:xfrm>
            <a:off x="8323247" y="1407504"/>
            <a:ext cx="386262" cy="196996"/>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dirty="0"/>
              <a:t>T02</a:t>
            </a:r>
          </a:p>
        </p:txBody>
      </p:sp>
      <p:sp>
        <p:nvSpPr>
          <p:cNvPr id="8" name="Rectangle 7">
            <a:extLst>
              <a:ext uri="{FF2B5EF4-FFF2-40B4-BE49-F238E27FC236}">
                <a16:creationId xmlns:a16="http://schemas.microsoft.com/office/drawing/2014/main" id="{1B3D5F11-3350-86A0-3E0F-FB45F8BB0D90}"/>
              </a:ext>
            </a:extLst>
          </p:cNvPr>
          <p:cNvSpPr/>
          <p:nvPr/>
        </p:nvSpPr>
        <p:spPr>
          <a:xfrm>
            <a:off x="2665397" y="1788504"/>
            <a:ext cx="386262" cy="196996"/>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dirty="0"/>
              <a:t>T03</a:t>
            </a:r>
          </a:p>
        </p:txBody>
      </p:sp>
      <p:sp>
        <p:nvSpPr>
          <p:cNvPr id="9" name="Rectangle 8">
            <a:extLst>
              <a:ext uri="{FF2B5EF4-FFF2-40B4-BE49-F238E27FC236}">
                <a16:creationId xmlns:a16="http://schemas.microsoft.com/office/drawing/2014/main" id="{0B905B1F-D25E-8D0A-50EF-667EEEE92385}"/>
              </a:ext>
            </a:extLst>
          </p:cNvPr>
          <p:cNvSpPr/>
          <p:nvPr/>
        </p:nvSpPr>
        <p:spPr>
          <a:xfrm>
            <a:off x="2151047" y="2093304"/>
            <a:ext cx="386262" cy="196996"/>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dirty="0"/>
              <a:t>T04</a:t>
            </a:r>
          </a:p>
        </p:txBody>
      </p:sp>
      <p:sp>
        <p:nvSpPr>
          <p:cNvPr id="12" name="Rectangle 11">
            <a:extLst>
              <a:ext uri="{FF2B5EF4-FFF2-40B4-BE49-F238E27FC236}">
                <a16:creationId xmlns:a16="http://schemas.microsoft.com/office/drawing/2014/main" id="{220C0C30-F79E-0942-1284-FCE3BF6330D3}"/>
              </a:ext>
            </a:extLst>
          </p:cNvPr>
          <p:cNvSpPr/>
          <p:nvPr/>
        </p:nvSpPr>
        <p:spPr>
          <a:xfrm>
            <a:off x="8828072" y="1407504"/>
            <a:ext cx="386262" cy="196996"/>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dirty="0"/>
              <a:t>T05</a:t>
            </a:r>
          </a:p>
        </p:txBody>
      </p:sp>
      <p:sp>
        <p:nvSpPr>
          <p:cNvPr id="14" name="Rectangle 13">
            <a:extLst>
              <a:ext uri="{FF2B5EF4-FFF2-40B4-BE49-F238E27FC236}">
                <a16:creationId xmlns:a16="http://schemas.microsoft.com/office/drawing/2014/main" id="{3111750B-A0B9-4A8C-B882-5C19F1B989C1}"/>
              </a:ext>
            </a:extLst>
          </p:cNvPr>
          <p:cNvSpPr/>
          <p:nvPr/>
        </p:nvSpPr>
        <p:spPr>
          <a:xfrm>
            <a:off x="8323247" y="1740879"/>
            <a:ext cx="386262" cy="196996"/>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dirty="0"/>
              <a:t>T06</a:t>
            </a:r>
          </a:p>
        </p:txBody>
      </p:sp>
      <p:sp>
        <p:nvSpPr>
          <p:cNvPr id="16" name="Rectangle 15">
            <a:extLst>
              <a:ext uri="{FF2B5EF4-FFF2-40B4-BE49-F238E27FC236}">
                <a16:creationId xmlns:a16="http://schemas.microsoft.com/office/drawing/2014/main" id="{F7C86D3D-945A-76F9-5FBE-D4323F195DD1}"/>
              </a:ext>
            </a:extLst>
          </p:cNvPr>
          <p:cNvSpPr/>
          <p:nvPr/>
        </p:nvSpPr>
        <p:spPr>
          <a:xfrm>
            <a:off x="8828072" y="1740879"/>
            <a:ext cx="386262" cy="196996"/>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dirty="0"/>
              <a:t>T07</a:t>
            </a:r>
          </a:p>
        </p:txBody>
      </p:sp>
    </p:spTree>
    <p:extLst>
      <p:ext uri="{BB962C8B-B14F-4D97-AF65-F5344CB8AC3E}">
        <p14:creationId xmlns:p14="http://schemas.microsoft.com/office/powerpoint/2010/main" val="239264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A124603-6438-3CFE-A8F1-F15A99F5F80F}"/>
              </a:ext>
            </a:extLst>
          </p:cNvPr>
          <p:cNvGraphicFramePr>
            <a:graphicFrameLocks noGrp="1"/>
          </p:cNvGraphicFramePr>
          <p:nvPr>
            <p:extLst>
              <p:ext uri="{D42A27DB-BD31-4B8C-83A1-F6EECF244321}">
                <p14:modId xmlns:p14="http://schemas.microsoft.com/office/powerpoint/2010/main" val="2506065635"/>
              </p:ext>
            </p:extLst>
          </p:nvPr>
        </p:nvGraphicFramePr>
        <p:xfrm>
          <a:off x="66675" y="971550"/>
          <a:ext cx="12073316" cy="4945002"/>
        </p:xfrm>
        <a:graphic>
          <a:graphicData uri="http://schemas.openxmlformats.org/drawingml/2006/table">
            <a:tbl>
              <a:tblPr firstRow="1" bandRow="1">
                <a:tableStyleId>{073A0DAA-6AF3-43AB-8588-CEC1D06C72B9}</a:tableStyleId>
              </a:tblPr>
              <a:tblGrid>
                <a:gridCol w="708216">
                  <a:extLst>
                    <a:ext uri="{9D8B030D-6E8A-4147-A177-3AD203B41FA5}">
                      <a16:colId xmlns:a16="http://schemas.microsoft.com/office/drawing/2014/main" val="2702742516"/>
                    </a:ext>
                  </a:extLst>
                </a:gridCol>
                <a:gridCol w="2864865">
                  <a:extLst>
                    <a:ext uri="{9D8B030D-6E8A-4147-A177-3AD203B41FA5}">
                      <a16:colId xmlns:a16="http://schemas.microsoft.com/office/drawing/2014/main" val="358841587"/>
                    </a:ext>
                  </a:extLst>
                </a:gridCol>
                <a:gridCol w="4730797">
                  <a:extLst>
                    <a:ext uri="{9D8B030D-6E8A-4147-A177-3AD203B41FA5}">
                      <a16:colId xmlns:a16="http://schemas.microsoft.com/office/drawing/2014/main" val="3628565456"/>
                    </a:ext>
                  </a:extLst>
                </a:gridCol>
                <a:gridCol w="1276713">
                  <a:extLst>
                    <a:ext uri="{9D8B030D-6E8A-4147-A177-3AD203B41FA5}">
                      <a16:colId xmlns:a16="http://schemas.microsoft.com/office/drawing/2014/main" val="710857400"/>
                    </a:ext>
                  </a:extLst>
                </a:gridCol>
                <a:gridCol w="1077161">
                  <a:extLst>
                    <a:ext uri="{9D8B030D-6E8A-4147-A177-3AD203B41FA5}">
                      <a16:colId xmlns:a16="http://schemas.microsoft.com/office/drawing/2014/main" val="4063684184"/>
                    </a:ext>
                  </a:extLst>
                </a:gridCol>
                <a:gridCol w="1415564">
                  <a:extLst>
                    <a:ext uri="{9D8B030D-6E8A-4147-A177-3AD203B41FA5}">
                      <a16:colId xmlns:a16="http://schemas.microsoft.com/office/drawing/2014/main" val="972052291"/>
                    </a:ext>
                  </a:extLst>
                </a:gridCol>
              </a:tblGrid>
              <a:tr h="493199">
                <a:tc>
                  <a:txBody>
                    <a:bodyPr/>
                    <a:lstStyle/>
                    <a:p>
                      <a:pPr algn="ctr"/>
                      <a:r>
                        <a:rPr lang="en-US" sz="900" dirty="0"/>
                        <a:t>Threat Ref.</a:t>
                      </a:r>
                    </a:p>
                  </a:txBody>
                  <a:tcPr marL="90000" anchor="ctr">
                    <a:solidFill>
                      <a:srgbClr val="0070C0"/>
                    </a:solidFill>
                  </a:tcPr>
                </a:tc>
                <a:tc>
                  <a:txBody>
                    <a:bodyPr/>
                    <a:lstStyle/>
                    <a:p>
                      <a:r>
                        <a:rPr lang="en-US" sz="900" dirty="0"/>
                        <a:t>Threat Description</a:t>
                      </a:r>
                    </a:p>
                  </a:txBody>
                  <a:tcPr marL="90000" anchor="ctr">
                    <a:solidFill>
                      <a:srgbClr val="0070C0"/>
                    </a:solidFill>
                  </a:tcPr>
                </a:tc>
                <a:tc>
                  <a:txBody>
                    <a:bodyPr/>
                    <a:lstStyle/>
                    <a:p>
                      <a:r>
                        <a:rPr lang="en-US" sz="900" dirty="0"/>
                        <a:t>Control Design</a:t>
                      </a:r>
                    </a:p>
                  </a:txBody>
                  <a:tcPr marL="90000" anchor="ctr">
                    <a:solidFill>
                      <a:srgbClr val="0070C0"/>
                    </a:solidFill>
                  </a:tcPr>
                </a:tc>
                <a:tc>
                  <a:txBody>
                    <a:bodyPr/>
                    <a:lstStyle/>
                    <a:p>
                      <a:r>
                        <a:rPr lang="en-US" sz="900" dirty="0"/>
                        <a:t>Control Owner</a:t>
                      </a:r>
                    </a:p>
                  </a:txBody>
                  <a:tcPr marL="90000" anchor="ctr">
                    <a:solidFill>
                      <a:srgbClr val="0070C0"/>
                    </a:solidFill>
                  </a:tcPr>
                </a:tc>
                <a:tc>
                  <a:txBody>
                    <a:bodyPr/>
                    <a:lstStyle/>
                    <a:p>
                      <a:pPr algn="ctr"/>
                      <a:r>
                        <a:rPr lang="en-US" sz="900" dirty="0"/>
                        <a:t>Control Mitigation Effectiveness</a:t>
                      </a:r>
                    </a:p>
                  </a:txBody>
                  <a:tcPr marL="90000" anchor="ctr">
                    <a:solidFill>
                      <a:srgbClr val="0070C0"/>
                    </a:solidFill>
                  </a:tcPr>
                </a:tc>
                <a:tc>
                  <a:txBody>
                    <a:bodyPr/>
                    <a:lstStyle/>
                    <a:p>
                      <a:pPr algn="ctr"/>
                      <a:r>
                        <a:rPr lang="en-US" sz="900" dirty="0"/>
                        <a:t>Threat Mitigation</a:t>
                      </a:r>
                    </a:p>
                  </a:txBody>
                  <a:tcPr marL="90000" anchor="ctr">
                    <a:solidFill>
                      <a:srgbClr val="0070C0"/>
                    </a:solidFill>
                  </a:tcPr>
                </a:tc>
                <a:extLst>
                  <a:ext uri="{0D108BD9-81ED-4DB2-BD59-A6C34878D82A}">
                    <a16:rowId xmlns:a16="http://schemas.microsoft.com/office/drawing/2014/main" val="859701211"/>
                  </a:ext>
                </a:extLst>
              </a:tr>
              <a:tr h="628587">
                <a:tc>
                  <a:txBody>
                    <a:bodyPr/>
                    <a:lstStyle/>
                    <a:p>
                      <a:pPr algn="ctr"/>
                      <a:r>
                        <a:rPr lang="en-US" sz="900" dirty="0"/>
                        <a:t>T01</a:t>
                      </a:r>
                    </a:p>
                  </a:txBody>
                  <a:tcPr>
                    <a:solidFill>
                      <a:srgbClr val="E7E7E7"/>
                    </a:solidFill>
                  </a:tcPr>
                </a:tc>
                <a:tc>
                  <a:txBody>
                    <a:bodyPr/>
                    <a:lstStyle/>
                    <a:p>
                      <a:pPr lvl="0" algn="l">
                        <a:lnSpc>
                          <a:spcPct val="100000"/>
                        </a:lnSpc>
                        <a:spcBef>
                          <a:spcPts val="0"/>
                        </a:spcBef>
                        <a:spcAft>
                          <a:spcPts val="0"/>
                        </a:spcAft>
                        <a:buNone/>
                      </a:pPr>
                      <a:r>
                        <a:rPr lang="en-US" sz="1000" b="0" i="0" u="none" strike="noStrike" baseline="0" noProof="0" dirty="0">
                          <a:solidFill>
                            <a:srgbClr val="000000"/>
                          </a:solidFill>
                          <a:latin typeface="Aptos"/>
                        </a:rPr>
                        <a:t>Malicious actor obtains the PAT token and uses it to create or modify data in People First.</a:t>
                      </a:r>
                      <a:endParaRPr lang="en-US" i="0">
                        <a:latin typeface="Aptos"/>
                      </a:endParaRPr>
                    </a:p>
                  </a:txBody>
                  <a:tcPr>
                    <a:solidFill>
                      <a:srgbClr val="E7E7E7"/>
                    </a:solidFill>
                  </a:tcPr>
                </a:tc>
                <a:tc>
                  <a:txBody>
                    <a:bodyPr/>
                    <a:lstStyle/>
                    <a:p>
                      <a:pPr lvl="0" algn="l">
                        <a:lnSpc>
                          <a:spcPct val="100000"/>
                        </a:lnSpc>
                        <a:spcBef>
                          <a:spcPts val="0"/>
                        </a:spcBef>
                        <a:spcAft>
                          <a:spcPts val="0"/>
                        </a:spcAft>
                        <a:buNone/>
                      </a:pPr>
                      <a:r>
                        <a:rPr lang="en-US" sz="1000" b="0" dirty="0"/>
                        <a:t>PAT is assigned to a restricted integration role with limited permissions. </a:t>
                      </a:r>
                      <a:endParaRPr lang="en-US" sz="1000" b="0" i="0" u="none" strike="noStrike" noProof="0" dirty="0">
                        <a:latin typeface="Aptos"/>
                      </a:endParaRPr>
                    </a:p>
                    <a:p>
                      <a:pPr marL="0" marR="0" lvl="0" indent="0" algn="l">
                        <a:lnSpc>
                          <a:spcPct val="100000"/>
                        </a:lnSpc>
                        <a:spcBef>
                          <a:spcPts val="0"/>
                        </a:spcBef>
                        <a:spcAft>
                          <a:spcPts val="0"/>
                        </a:spcAft>
                        <a:buNone/>
                      </a:pPr>
                      <a:endParaRPr lang="en-US" sz="1000" b="0" i="0" u="none" strike="noStrike" baseline="0" noProof="0" dirty="0">
                        <a:solidFill>
                          <a:srgbClr val="000000"/>
                        </a:solidFill>
                        <a:latin typeface="Aptos"/>
                      </a:endParaRPr>
                    </a:p>
                  </a:txBody>
                  <a:tcPr>
                    <a:solidFill>
                      <a:srgbClr val="E7E7E7"/>
                    </a:solidFill>
                  </a:tcPr>
                </a:tc>
                <a:tc>
                  <a:txBody>
                    <a:bodyPr/>
                    <a:lstStyle/>
                    <a:p>
                      <a:pPr lvl="0">
                        <a:buNone/>
                      </a:pPr>
                      <a:r>
                        <a:rPr lang="en-US" sz="1000" dirty="0"/>
                        <a:t>PF Engineering</a:t>
                      </a:r>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p>
                  </a:txBody>
                  <a:tcPr marL="90000"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p>
                  </a:txBody>
                  <a:tcPr marL="90000" anchor="ctr">
                    <a:solidFill>
                      <a:srgbClr val="92D050"/>
                    </a:solidFill>
                  </a:tcPr>
                </a:tc>
                <a:extLst>
                  <a:ext uri="{0D108BD9-81ED-4DB2-BD59-A6C34878D82A}">
                    <a16:rowId xmlns:a16="http://schemas.microsoft.com/office/drawing/2014/main" val="1060839612"/>
                  </a:ext>
                </a:extLst>
              </a:tr>
              <a:tr h="628587">
                <a:tc>
                  <a:txBody>
                    <a:bodyPr/>
                    <a:lstStyle/>
                    <a:p>
                      <a:pPr lvl="0" algn="ctr">
                        <a:buNone/>
                      </a:pPr>
                      <a:r>
                        <a:rPr lang="en-US" sz="1000" dirty="0"/>
                        <a:t>T02</a:t>
                      </a:r>
                    </a:p>
                  </a:txBody>
                  <a:tcPr>
                    <a:solidFill>
                      <a:srgbClr val="E7E7E7"/>
                    </a:solidFill>
                  </a:tcPr>
                </a:tc>
                <a:tc>
                  <a:txBody>
                    <a:bodyPr/>
                    <a:lstStyle/>
                    <a:p>
                      <a:pPr lvl="0" algn="l">
                        <a:lnSpc>
                          <a:spcPct val="100000"/>
                        </a:lnSpc>
                        <a:spcBef>
                          <a:spcPts val="0"/>
                        </a:spcBef>
                        <a:spcAft>
                          <a:spcPts val="0"/>
                        </a:spcAft>
                        <a:buNone/>
                      </a:pPr>
                      <a:r>
                        <a:rPr lang="en-US" sz="1000" i="0" dirty="0"/>
                        <a:t>Malicious actor uses the PAT to access data from other customers or communities in PF.</a:t>
                      </a:r>
                    </a:p>
                    <a:p>
                      <a:pPr lvl="0" algn="l">
                        <a:lnSpc>
                          <a:spcPct val="100000"/>
                        </a:lnSpc>
                        <a:spcBef>
                          <a:spcPts val="0"/>
                        </a:spcBef>
                        <a:spcAft>
                          <a:spcPts val="0"/>
                        </a:spcAft>
                        <a:buNone/>
                      </a:pPr>
                      <a:endParaRPr lang="en-US" sz="1000" b="0" i="0" u="none" strike="noStrike" noProof="0" dirty="0"/>
                    </a:p>
                  </a:txBody>
                  <a:tcPr>
                    <a:solidFill>
                      <a:srgbClr val="E7E7E7"/>
                    </a:solidFill>
                  </a:tcPr>
                </a:tc>
                <a:tc>
                  <a:txBody>
                    <a:bodyPr/>
                    <a:lstStyle/>
                    <a:p>
                      <a:pPr marL="0" lvl="0" indent="0" algn="l">
                        <a:lnSpc>
                          <a:spcPct val="100000"/>
                        </a:lnSpc>
                        <a:spcBef>
                          <a:spcPts val="0"/>
                        </a:spcBef>
                        <a:spcAft>
                          <a:spcPts val="0"/>
                        </a:spcAft>
                        <a:buNone/>
                      </a:pPr>
                      <a:r>
                        <a:rPr lang="en-US" sz="1000" b="0" i="0" u="none" strike="noStrike" baseline="0" noProof="0" dirty="0">
                          <a:solidFill>
                            <a:srgbClr val="000000"/>
                          </a:solidFill>
                          <a:latin typeface="Aptos"/>
                        </a:rPr>
                        <a:t>Scope PAT to SHRM-Atlanta only. </a:t>
                      </a:r>
                      <a:endParaRPr lang="en-US" sz="1000" b="0" i="0" u="none" strike="noStrike" baseline="0" noProof="0" dirty="0">
                        <a:solidFill>
                          <a:srgbClr val="000000"/>
                        </a:solidFill>
                      </a:endParaRPr>
                    </a:p>
                  </a:txBody>
                  <a:tcPr>
                    <a:solidFill>
                      <a:srgbClr val="E7E7E7"/>
                    </a:solidFill>
                  </a:tcPr>
                </a:tc>
                <a:tc>
                  <a:txBody>
                    <a:bodyPr/>
                    <a:lstStyle/>
                    <a:p>
                      <a:pPr lvl="0">
                        <a:buNone/>
                      </a:pPr>
                      <a:r>
                        <a:rPr lang="en-US" sz="1000" b="0" i="0" u="none" strike="noStrike" noProof="0" dirty="0">
                          <a:solidFill>
                            <a:srgbClr val="000000"/>
                          </a:solidFill>
                          <a:latin typeface="Aptos"/>
                        </a:rPr>
                        <a:t>PF Engineering</a:t>
                      </a:r>
                      <a:endParaRPr lang="en-US" dirty="0"/>
                    </a:p>
                  </a:txBody>
                  <a:tcPr>
                    <a:solidFill>
                      <a:srgbClr val="E7E7E7"/>
                    </a:solidFill>
                  </a:tcPr>
                </a:tc>
                <a:tc>
                  <a:txBody>
                    <a:bodyPr/>
                    <a:lstStyle/>
                    <a:p>
                      <a:pPr lvl="0" algn="ctr">
                        <a:buNone/>
                      </a:pPr>
                      <a:r>
                        <a:rPr lang="en-US" sz="900" b="1" i="0" u="none" strike="noStrike" noProof="0" dirty="0">
                          <a:solidFill>
                            <a:schemeClr val="accent2"/>
                          </a:solidFill>
                          <a:latin typeface="Aptos"/>
                        </a:rPr>
                        <a:t>Partially Effective</a:t>
                      </a:r>
                      <a:endParaRPr lang="en-US" dirty="0">
                        <a:solidFill>
                          <a:schemeClr val="accent2"/>
                        </a:solidFill>
                      </a:endParaRPr>
                    </a:p>
                  </a:txBody>
                  <a:tcPr marL="89999" anchor="ctr">
                    <a:solidFill>
                      <a:srgbClr val="E7E7E7"/>
                    </a:solidFill>
                  </a:tcPr>
                </a:tc>
                <a:tc>
                  <a:txBody>
                    <a:bodyPr/>
                    <a:lstStyle/>
                    <a:p>
                      <a:pPr lvl="0" algn="ctr">
                        <a:lnSpc>
                          <a:spcPct val="100000"/>
                        </a:lnSpc>
                        <a:spcBef>
                          <a:spcPts val="0"/>
                        </a:spcBef>
                        <a:spcAft>
                          <a:spcPts val="0"/>
                        </a:spcAft>
                        <a:buNone/>
                      </a:pPr>
                      <a:r>
                        <a:rPr lang="en-US" sz="900" b="1" i="0" u="none" strike="noStrike" noProof="0" dirty="0">
                          <a:solidFill>
                            <a:schemeClr val="bg1"/>
                          </a:solidFill>
                          <a:latin typeface="Aptos"/>
                        </a:rPr>
                        <a:t>Partial Mitigation</a:t>
                      </a:r>
                      <a:endParaRPr lang="en-US" sz="900" b="0" i="0" u="none" strike="noStrike" noProof="0" dirty="0">
                        <a:solidFill>
                          <a:srgbClr val="000000"/>
                        </a:solidFill>
                        <a:latin typeface="Aptos"/>
                      </a:endParaRPr>
                    </a:p>
                    <a:p>
                      <a:pPr lvl="0" algn="ctr">
                        <a:buNone/>
                      </a:pPr>
                      <a:endParaRPr lang="en-US" sz="900" b="1" i="0" u="none" strike="noStrike" noProof="0" dirty="0">
                        <a:solidFill>
                          <a:schemeClr val="bg1"/>
                        </a:solidFill>
                        <a:latin typeface="Aptos"/>
                      </a:endParaRPr>
                    </a:p>
                  </a:txBody>
                  <a:tcPr marL="89999" anchor="ctr">
                    <a:solidFill>
                      <a:srgbClr val="ED7D31"/>
                    </a:solidFill>
                  </a:tcPr>
                </a:tc>
                <a:extLst>
                  <a:ext uri="{0D108BD9-81ED-4DB2-BD59-A6C34878D82A}">
                    <a16:rowId xmlns:a16="http://schemas.microsoft.com/office/drawing/2014/main" val="4125252574"/>
                  </a:ext>
                </a:extLst>
              </a:tr>
              <a:tr h="628587">
                <a:tc>
                  <a:txBody>
                    <a:bodyPr/>
                    <a:lstStyle/>
                    <a:p>
                      <a:pPr lvl="0" algn="ctr">
                        <a:buNone/>
                      </a:pPr>
                      <a:r>
                        <a:rPr lang="en-US" sz="900" dirty="0"/>
                        <a:t>T03</a:t>
                      </a:r>
                    </a:p>
                  </a:txBody>
                  <a:tcPr>
                    <a:solidFill>
                      <a:srgbClr val="E7E7E7"/>
                    </a:solidFill>
                  </a:tcPr>
                </a:tc>
                <a:tc>
                  <a:txBody>
                    <a:bodyPr/>
                    <a:lstStyle/>
                    <a:p>
                      <a:pPr lvl="0" algn="l">
                        <a:lnSpc>
                          <a:spcPct val="100000"/>
                        </a:lnSpc>
                        <a:spcBef>
                          <a:spcPts val="0"/>
                        </a:spcBef>
                        <a:spcAft>
                          <a:spcPts val="0"/>
                        </a:spcAft>
                        <a:buNone/>
                      </a:pPr>
                      <a:r>
                        <a:rPr lang="en-US" sz="1000" b="0" i="0" u="none" strike="noStrike" baseline="0" noProof="0" dirty="0">
                          <a:solidFill>
                            <a:srgbClr val="000000"/>
                          </a:solidFill>
                        </a:rPr>
                        <a:t>Malicious actor uses a leaked long-lived PAT before it’s revoked.</a:t>
                      </a:r>
                      <a:endParaRPr lang="en-US" i="0"/>
                    </a:p>
                  </a:txBody>
                  <a:tcPr>
                    <a:solidFill>
                      <a:srgbClr val="E7E7E7"/>
                    </a:solidFill>
                  </a:tcPr>
                </a:tc>
                <a:tc>
                  <a:txBody>
                    <a:bodyPr/>
                    <a:lstStyle/>
                    <a:p>
                      <a:pPr lvl="0" algn="l">
                        <a:lnSpc>
                          <a:spcPct val="100000"/>
                        </a:lnSpc>
                        <a:spcBef>
                          <a:spcPts val="0"/>
                        </a:spcBef>
                        <a:spcAft>
                          <a:spcPts val="0"/>
                        </a:spcAft>
                        <a:buNone/>
                      </a:pPr>
                      <a:r>
                        <a:rPr lang="en-US" sz="1000" b="0" dirty="0"/>
                        <a:t>PAT expiry is enforced; tokens can be manually revoked. </a:t>
                      </a:r>
                    </a:p>
                    <a:p>
                      <a:pPr marL="0" lvl="0" indent="0" algn="l">
                        <a:lnSpc>
                          <a:spcPct val="100000"/>
                        </a:lnSpc>
                        <a:spcBef>
                          <a:spcPts val="0"/>
                        </a:spcBef>
                        <a:spcAft>
                          <a:spcPts val="0"/>
                        </a:spcAft>
                        <a:buNone/>
                      </a:pPr>
                      <a:endParaRPr lang="en-US" sz="1000" b="0" i="0" u="none" strike="noStrike" baseline="0" noProof="0" dirty="0">
                        <a:solidFill>
                          <a:srgbClr val="000000"/>
                        </a:solidFill>
                      </a:endParaRPr>
                    </a:p>
                  </a:txBody>
                  <a:tcPr>
                    <a:solidFill>
                      <a:srgbClr val="E7E7E7"/>
                    </a:solidFill>
                  </a:tcPr>
                </a:tc>
                <a:tc>
                  <a:txBody>
                    <a:bodyPr/>
                    <a:lstStyle/>
                    <a:p>
                      <a:pPr lvl="0">
                        <a:buNone/>
                      </a:pPr>
                      <a:r>
                        <a:rPr lang="en-US" sz="1000" b="0" i="0" u="none" strike="noStrike" noProof="0" dirty="0">
                          <a:solidFill>
                            <a:srgbClr val="000000"/>
                          </a:solidFill>
                          <a:latin typeface="Aptos"/>
                        </a:rPr>
                        <a:t>PF Engineering</a:t>
                      </a:r>
                      <a:endParaRPr lang="en-US" dirty="0"/>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endParaRPr lang="en-US" dirty="0"/>
                    </a:p>
                  </a:txBody>
                  <a:tcPr marL="89999"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endParaRPr lang="en-US" dirty="0"/>
                    </a:p>
                  </a:txBody>
                  <a:tcPr marL="89999" anchor="ctr">
                    <a:solidFill>
                      <a:srgbClr val="92D050"/>
                    </a:solidFill>
                  </a:tcPr>
                </a:tc>
                <a:extLst>
                  <a:ext uri="{0D108BD9-81ED-4DB2-BD59-A6C34878D82A}">
                    <a16:rowId xmlns:a16="http://schemas.microsoft.com/office/drawing/2014/main" val="1481292303"/>
                  </a:ext>
                </a:extLst>
              </a:tr>
              <a:tr h="628587">
                <a:tc>
                  <a:txBody>
                    <a:bodyPr/>
                    <a:lstStyle/>
                    <a:p>
                      <a:pPr lvl="0" algn="ctr">
                        <a:buNone/>
                      </a:pPr>
                      <a:r>
                        <a:rPr lang="en-US" sz="900" b="0" i="0" u="none" strike="noStrike" noProof="0" dirty="0">
                          <a:solidFill>
                            <a:srgbClr val="000000"/>
                          </a:solidFill>
                          <a:latin typeface="Aptos"/>
                        </a:rPr>
                        <a:t>T04</a:t>
                      </a:r>
                      <a:endParaRPr lang="en-US" dirty="0"/>
                    </a:p>
                  </a:txBody>
                  <a:tcPr>
                    <a:solidFill>
                      <a:srgbClr val="E7E7E7"/>
                    </a:solidFill>
                  </a:tcPr>
                </a:tc>
                <a:tc>
                  <a:txBody>
                    <a:bodyPr/>
                    <a:lstStyle/>
                    <a:p>
                      <a:pPr lvl="0" algn="l">
                        <a:lnSpc>
                          <a:spcPct val="100000"/>
                        </a:lnSpc>
                        <a:spcBef>
                          <a:spcPts val="0"/>
                        </a:spcBef>
                        <a:spcAft>
                          <a:spcPts val="0"/>
                        </a:spcAft>
                        <a:buNone/>
                      </a:pPr>
                      <a:r>
                        <a:rPr lang="en-US" sz="1000" i="0" dirty="0"/>
                        <a:t>Malicious actor uses the token from any IP to hit PF APIs.</a:t>
                      </a:r>
                    </a:p>
                    <a:p>
                      <a:pPr lvl="0" algn="l">
                        <a:lnSpc>
                          <a:spcPct val="100000"/>
                        </a:lnSpc>
                        <a:spcBef>
                          <a:spcPts val="0"/>
                        </a:spcBef>
                        <a:spcAft>
                          <a:spcPts val="0"/>
                        </a:spcAft>
                        <a:buNone/>
                      </a:pPr>
                      <a:endParaRPr lang="en-US" sz="1000" b="0" i="0" u="none" strike="noStrike" baseline="0" noProof="0" dirty="0">
                        <a:solidFill>
                          <a:srgbClr val="000000"/>
                        </a:solidFill>
                      </a:endParaRPr>
                    </a:p>
                  </a:txBody>
                  <a:tcPr>
                    <a:solidFill>
                      <a:srgbClr val="E7E7E7"/>
                    </a:solidFill>
                  </a:tcPr>
                </a:tc>
                <a:tc>
                  <a:txBody>
                    <a:bodyPr/>
                    <a:lstStyle/>
                    <a:p>
                      <a:pPr lvl="0" algn="l">
                        <a:lnSpc>
                          <a:spcPct val="100000"/>
                        </a:lnSpc>
                        <a:spcBef>
                          <a:spcPts val="0"/>
                        </a:spcBef>
                        <a:spcAft>
                          <a:spcPts val="0"/>
                        </a:spcAft>
                        <a:buNone/>
                      </a:pPr>
                      <a:r>
                        <a:rPr lang="en-US" sz="1000" b="0" dirty="0"/>
                        <a:t>Restrict API access by IP allowlisting. </a:t>
                      </a:r>
                      <a:endParaRPr lang="en-US" sz="1000" b="0" i="0" u="none" strike="noStrike" noProof="0" dirty="0">
                        <a:latin typeface="Aptos"/>
                      </a:endParaRPr>
                    </a:p>
                    <a:p>
                      <a:pPr marL="0" lvl="0" indent="0" algn="l">
                        <a:lnSpc>
                          <a:spcPct val="100000"/>
                        </a:lnSpc>
                        <a:spcBef>
                          <a:spcPts val="0"/>
                        </a:spcBef>
                        <a:spcAft>
                          <a:spcPts val="0"/>
                        </a:spcAft>
                        <a:buNone/>
                      </a:pPr>
                      <a:endParaRPr lang="en-US" sz="1000" b="0" i="0" u="none" strike="noStrike" noProof="0" dirty="0"/>
                    </a:p>
                  </a:txBody>
                  <a:tcPr>
                    <a:solidFill>
                      <a:srgbClr val="E7E7E7"/>
                    </a:solidFill>
                  </a:tcPr>
                </a:tc>
                <a:tc>
                  <a:txBody>
                    <a:bodyPr/>
                    <a:lstStyle/>
                    <a:p>
                      <a:pPr lvl="0">
                        <a:buNone/>
                      </a:pPr>
                      <a:r>
                        <a:rPr lang="en-US" sz="1000" b="0" i="0" u="none" strike="noStrike" noProof="0" dirty="0">
                          <a:solidFill>
                            <a:srgbClr val="000000"/>
                          </a:solidFill>
                          <a:latin typeface="Aptos"/>
                        </a:rPr>
                        <a:t>PF Engineering</a:t>
                      </a:r>
                      <a:endParaRPr lang="en-US" dirty="0"/>
                    </a:p>
                  </a:txBody>
                  <a:tcPr>
                    <a:solidFill>
                      <a:srgbClr val="E7E7E7"/>
                    </a:solidFill>
                  </a:tcPr>
                </a:tc>
                <a:tc>
                  <a:txBody>
                    <a:bodyPr/>
                    <a:lstStyle/>
                    <a:p>
                      <a:pPr lvl="0" algn="ctr">
                        <a:buNone/>
                      </a:pPr>
                      <a:r>
                        <a:rPr lang="en-US" sz="900" b="1" i="0" u="none" strike="noStrike" noProof="0" dirty="0">
                          <a:solidFill>
                            <a:srgbClr val="FF0000"/>
                          </a:solidFill>
                          <a:latin typeface="Aptos"/>
                        </a:rPr>
                        <a:t>Ineffective</a:t>
                      </a:r>
                    </a:p>
                  </a:txBody>
                  <a:tcPr marL="89999" anchor="ctr">
                    <a:solidFill>
                      <a:srgbClr val="E7E7E7"/>
                    </a:solidFill>
                  </a:tcPr>
                </a:tc>
                <a:tc>
                  <a:txBody>
                    <a:bodyPr/>
                    <a:lstStyle/>
                    <a:p>
                      <a:pPr lvl="0" algn="ctr">
                        <a:buNone/>
                      </a:pPr>
                      <a:r>
                        <a:rPr lang="en-US" sz="900" b="1" i="0" u="none" strike="noStrike" noProof="0" dirty="0">
                          <a:solidFill>
                            <a:schemeClr val="bg1"/>
                          </a:solidFill>
                          <a:latin typeface="Aptos"/>
                        </a:rPr>
                        <a:t>Insufficient  Mitigation</a:t>
                      </a:r>
                    </a:p>
                  </a:txBody>
                  <a:tcPr marL="89999" anchor="ctr">
                    <a:solidFill>
                      <a:srgbClr val="FF0000"/>
                    </a:solidFill>
                  </a:tcPr>
                </a:tc>
                <a:extLst>
                  <a:ext uri="{0D108BD9-81ED-4DB2-BD59-A6C34878D82A}">
                    <a16:rowId xmlns:a16="http://schemas.microsoft.com/office/drawing/2014/main" val="145672839"/>
                  </a:ext>
                </a:extLst>
              </a:tr>
              <a:tr h="628587">
                <a:tc>
                  <a:txBody>
                    <a:bodyPr/>
                    <a:lstStyle/>
                    <a:p>
                      <a:pPr lvl="0" algn="ctr">
                        <a:buNone/>
                      </a:pPr>
                      <a:r>
                        <a:rPr lang="en-US" sz="900" b="0" i="0" u="none" strike="noStrike" noProof="0" dirty="0">
                          <a:solidFill>
                            <a:srgbClr val="000000"/>
                          </a:solidFill>
                          <a:latin typeface="Aptos"/>
                        </a:rPr>
                        <a:t>T05</a:t>
                      </a:r>
                      <a:endParaRPr lang="en-US" dirty="0"/>
                    </a:p>
                  </a:txBody>
                  <a:tcPr>
                    <a:solidFill>
                      <a:srgbClr val="E7E7E7"/>
                    </a:solidFill>
                  </a:tcPr>
                </a:tc>
                <a:tc>
                  <a:txBody>
                    <a:bodyPr/>
                    <a:lstStyle/>
                    <a:p>
                      <a:pPr lvl="0" algn="l">
                        <a:lnSpc>
                          <a:spcPct val="100000"/>
                        </a:lnSpc>
                        <a:spcBef>
                          <a:spcPts val="0"/>
                        </a:spcBef>
                        <a:spcAft>
                          <a:spcPts val="0"/>
                        </a:spcAft>
                        <a:buNone/>
                      </a:pPr>
                      <a:r>
                        <a:rPr lang="en-US" sz="1000" b="0" i="0" u="none" strike="noStrike" baseline="0" noProof="0" dirty="0">
                          <a:solidFill>
                            <a:srgbClr val="000000"/>
                          </a:solidFill>
                        </a:rPr>
                        <a:t>Malicious actor or faulty integration overwhelms PF with excessive API calls.</a:t>
                      </a:r>
                      <a:endParaRPr lang="en-US" i="0"/>
                    </a:p>
                  </a:txBody>
                  <a:tcPr>
                    <a:solidFill>
                      <a:srgbClr val="E7E7E7"/>
                    </a:solidFill>
                  </a:tcPr>
                </a:tc>
                <a:tc>
                  <a:txBody>
                    <a:bodyPr/>
                    <a:lstStyle/>
                    <a:p>
                      <a:pPr lvl="0" algn="l">
                        <a:lnSpc>
                          <a:spcPct val="100000"/>
                        </a:lnSpc>
                        <a:spcBef>
                          <a:spcPts val="0"/>
                        </a:spcBef>
                        <a:spcAft>
                          <a:spcPts val="0"/>
                        </a:spcAft>
                        <a:buNone/>
                      </a:pPr>
                      <a:r>
                        <a:rPr lang="en-US" sz="1000" b="0" dirty="0"/>
                        <a:t>Apply rate limiting or throttling on endpoints. </a:t>
                      </a:r>
                      <a:endParaRPr lang="en-US" sz="1000" b="0" i="0" u="none" strike="noStrike" noProof="0" dirty="0">
                        <a:latin typeface="Aptos"/>
                      </a:endParaRPr>
                    </a:p>
                    <a:p>
                      <a:pPr marL="0" lvl="0" indent="0" algn="l">
                        <a:lnSpc>
                          <a:spcPct val="100000"/>
                        </a:lnSpc>
                        <a:spcBef>
                          <a:spcPts val="0"/>
                        </a:spcBef>
                        <a:spcAft>
                          <a:spcPts val="0"/>
                        </a:spcAft>
                        <a:buNone/>
                      </a:pPr>
                      <a:endParaRPr lang="en-US" sz="1000" b="0" i="0" u="none" strike="noStrike" baseline="0" noProof="0" dirty="0">
                        <a:solidFill>
                          <a:srgbClr val="000000"/>
                        </a:solidFill>
                        <a:latin typeface="Aptos"/>
                      </a:endParaRPr>
                    </a:p>
                  </a:txBody>
                  <a:tcPr>
                    <a:solidFill>
                      <a:srgbClr val="E7E7E7"/>
                    </a:solidFill>
                  </a:tcPr>
                </a:tc>
                <a:tc>
                  <a:txBody>
                    <a:bodyPr/>
                    <a:lstStyle/>
                    <a:p>
                      <a:pPr lvl="0">
                        <a:buNone/>
                      </a:pPr>
                      <a:r>
                        <a:rPr lang="en-US" sz="1000" b="0" i="0" u="none" strike="noStrike" noProof="0" dirty="0">
                          <a:solidFill>
                            <a:srgbClr val="000000"/>
                          </a:solidFill>
                          <a:latin typeface="Aptos"/>
                        </a:rPr>
                        <a:t>PF Engineering</a:t>
                      </a:r>
                      <a:endParaRPr lang="en-US" dirty="0"/>
                    </a:p>
                  </a:txBody>
                  <a:tcPr>
                    <a:solidFill>
                      <a:srgbClr val="E7E7E7"/>
                    </a:solidFill>
                  </a:tcPr>
                </a:tc>
                <a:tc>
                  <a:txBody>
                    <a:bodyPr/>
                    <a:lstStyle/>
                    <a:p>
                      <a:pPr lvl="0" algn="ctr">
                        <a:buNone/>
                      </a:pPr>
                      <a:r>
                        <a:rPr lang="en-US" sz="900" b="1" i="0" u="none" strike="noStrike" noProof="0" dirty="0">
                          <a:solidFill>
                            <a:schemeClr val="accent2"/>
                          </a:solidFill>
                          <a:latin typeface="Aptos"/>
                        </a:rPr>
                        <a:t>Partially Effective</a:t>
                      </a:r>
                      <a:endParaRPr lang="en-US" dirty="0">
                        <a:solidFill>
                          <a:schemeClr val="accent2"/>
                        </a:solidFill>
                      </a:endParaRPr>
                    </a:p>
                  </a:txBody>
                  <a:tcPr marL="89999" anchor="ctr">
                    <a:solidFill>
                      <a:srgbClr val="E7E7E7"/>
                    </a:solidFill>
                  </a:tcPr>
                </a:tc>
                <a:tc>
                  <a:txBody>
                    <a:bodyPr/>
                    <a:lstStyle/>
                    <a:p>
                      <a:pPr lvl="0" algn="ctr">
                        <a:lnSpc>
                          <a:spcPct val="100000"/>
                        </a:lnSpc>
                        <a:spcBef>
                          <a:spcPts val="0"/>
                        </a:spcBef>
                        <a:spcAft>
                          <a:spcPts val="0"/>
                        </a:spcAft>
                        <a:buNone/>
                      </a:pPr>
                      <a:r>
                        <a:rPr lang="en-US" sz="900" b="1" i="0" u="none" strike="noStrike" noProof="0" dirty="0">
                          <a:solidFill>
                            <a:schemeClr val="bg1"/>
                          </a:solidFill>
                          <a:latin typeface="Aptos"/>
                        </a:rPr>
                        <a:t>Partial Mitigation</a:t>
                      </a:r>
                      <a:endParaRPr lang="en-US" sz="900" b="0" i="0" u="none" strike="noStrike" noProof="0" dirty="0">
                        <a:solidFill>
                          <a:srgbClr val="000000"/>
                        </a:solidFill>
                        <a:latin typeface="Aptos"/>
                      </a:endParaRPr>
                    </a:p>
                    <a:p>
                      <a:pPr lvl="0" algn="ctr">
                        <a:buNone/>
                      </a:pPr>
                      <a:endParaRPr lang="en-US" sz="900" b="1" i="0" u="none" strike="noStrike" noProof="0" dirty="0">
                        <a:solidFill>
                          <a:schemeClr val="bg1"/>
                        </a:solidFill>
                        <a:latin typeface="Aptos"/>
                      </a:endParaRPr>
                    </a:p>
                  </a:txBody>
                  <a:tcPr marL="89999" anchor="ctr">
                    <a:solidFill>
                      <a:schemeClr val="accent2"/>
                    </a:solidFill>
                  </a:tcPr>
                </a:tc>
                <a:extLst>
                  <a:ext uri="{0D108BD9-81ED-4DB2-BD59-A6C34878D82A}">
                    <a16:rowId xmlns:a16="http://schemas.microsoft.com/office/drawing/2014/main" val="215317106"/>
                  </a:ext>
                </a:extLst>
              </a:tr>
              <a:tr h="628587">
                <a:tc>
                  <a:txBody>
                    <a:bodyPr/>
                    <a:lstStyle/>
                    <a:p>
                      <a:pPr lvl="0" algn="ctr">
                        <a:buNone/>
                      </a:pPr>
                      <a:r>
                        <a:rPr lang="en-US" sz="900" b="0" i="0" u="none" strike="noStrike" noProof="0" dirty="0">
                          <a:solidFill>
                            <a:srgbClr val="000000"/>
                          </a:solidFill>
                          <a:latin typeface="Aptos"/>
                        </a:rPr>
                        <a:t>T06</a:t>
                      </a:r>
                      <a:endParaRPr lang="en-US" dirty="0"/>
                    </a:p>
                  </a:txBody>
                  <a:tcPr>
                    <a:solidFill>
                      <a:srgbClr val="E7E7E7"/>
                    </a:solidFill>
                  </a:tcPr>
                </a:tc>
                <a:tc>
                  <a:txBody>
                    <a:bodyPr/>
                    <a:lstStyle/>
                    <a:p>
                      <a:pPr lvl="0" algn="l">
                        <a:lnSpc>
                          <a:spcPct val="100000"/>
                        </a:lnSpc>
                        <a:spcBef>
                          <a:spcPts val="0"/>
                        </a:spcBef>
                        <a:spcAft>
                          <a:spcPts val="0"/>
                        </a:spcAft>
                        <a:buNone/>
                      </a:pPr>
                      <a:r>
                        <a:rPr lang="en-US" sz="1000" i="0" dirty="0"/>
                        <a:t>Malicious or misconfigured logic can't be safely tested in lower environments.</a:t>
                      </a:r>
                    </a:p>
                    <a:p>
                      <a:pPr lvl="0" algn="l">
                        <a:lnSpc>
                          <a:spcPct val="100000"/>
                        </a:lnSpc>
                        <a:spcBef>
                          <a:spcPts val="0"/>
                        </a:spcBef>
                        <a:spcAft>
                          <a:spcPts val="0"/>
                        </a:spcAft>
                        <a:buNone/>
                      </a:pPr>
                      <a:endParaRPr lang="en-US" sz="1000" b="0" i="0" u="none" strike="noStrike" baseline="0" noProof="0" dirty="0">
                        <a:solidFill>
                          <a:srgbClr val="000000"/>
                        </a:solidFill>
                        <a:latin typeface="Aptos"/>
                      </a:endParaRPr>
                    </a:p>
                  </a:txBody>
                  <a:tcPr>
                    <a:solidFill>
                      <a:srgbClr val="E7E7E7"/>
                    </a:solidFill>
                  </a:tcPr>
                </a:tc>
                <a:tc>
                  <a:txBody>
                    <a:bodyPr/>
                    <a:lstStyle/>
                    <a:p>
                      <a:pPr lvl="0" algn="l">
                        <a:lnSpc>
                          <a:spcPct val="100000"/>
                        </a:lnSpc>
                        <a:spcBef>
                          <a:spcPts val="0"/>
                        </a:spcBef>
                        <a:spcAft>
                          <a:spcPts val="0"/>
                        </a:spcAft>
                        <a:buNone/>
                      </a:pPr>
                      <a:r>
                        <a:rPr lang="en-US" sz="1000" b="0" dirty="0"/>
                        <a:t>Test scoped PATs in SHRM-like staging environment. </a:t>
                      </a:r>
                      <a:endParaRPr lang="en-US" sz="1000" b="0" i="0" u="none" strike="noStrike" noProof="0" dirty="0">
                        <a:latin typeface="Aptos"/>
                      </a:endParaRPr>
                    </a:p>
                    <a:p>
                      <a:pPr lvl="0" algn="l">
                        <a:lnSpc>
                          <a:spcPct val="100000"/>
                        </a:lnSpc>
                        <a:spcBef>
                          <a:spcPts val="0"/>
                        </a:spcBef>
                        <a:spcAft>
                          <a:spcPts val="0"/>
                        </a:spcAft>
                        <a:buNone/>
                      </a:pPr>
                      <a:endParaRPr lang="en-US" sz="1000" dirty="0" err="1"/>
                    </a:p>
                    <a:p>
                      <a:pPr marL="0" lvl="0" indent="0" algn="l">
                        <a:lnSpc>
                          <a:spcPct val="100000"/>
                        </a:lnSpc>
                        <a:spcBef>
                          <a:spcPts val="0"/>
                        </a:spcBef>
                        <a:spcAft>
                          <a:spcPts val="0"/>
                        </a:spcAft>
                        <a:buNone/>
                      </a:pPr>
                      <a:endParaRPr lang="en-US" dirty="0"/>
                    </a:p>
                  </a:txBody>
                  <a:tcPr>
                    <a:solidFill>
                      <a:srgbClr val="E7E7E7"/>
                    </a:solidFill>
                  </a:tcPr>
                </a:tc>
                <a:tc>
                  <a:txBody>
                    <a:bodyPr/>
                    <a:lstStyle/>
                    <a:p>
                      <a:pPr lvl="0">
                        <a:buNone/>
                      </a:pPr>
                      <a:r>
                        <a:rPr lang="en-US" sz="1000" b="0" i="0" u="none" strike="noStrike" noProof="0" dirty="0">
                          <a:solidFill>
                            <a:srgbClr val="000000"/>
                          </a:solidFill>
                          <a:latin typeface="Aptos"/>
                        </a:rPr>
                        <a:t>PF Engineering</a:t>
                      </a:r>
                      <a:endParaRPr lang="en-US" dirty="0"/>
                    </a:p>
                  </a:txBody>
                  <a:tcPr>
                    <a:solidFill>
                      <a:srgbClr val="E7E7E7"/>
                    </a:solidFill>
                  </a:tcPr>
                </a:tc>
                <a:tc>
                  <a:txBody>
                    <a:bodyPr/>
                    <a:lstStyle/>
                    <a:p>
                      <a:pPr lvl="0" algn="ctr">
                        <a:buNone/>
                      </a:pPr>
                      <a:r>
                        <a:rPr lang="en-US" sz="900" b="1" i="0" u="none" strike="noStrike" noProof="0" dirty="0">
                          <a:solidFill>
                            <a:srgbClr val="FF0000"/>
                          </a:solidFill>
                          <a:latin typeface="Aptos"/>
                        </a:rPr>
                        <a:t>Ineffective</a:t>
                      </a:r>
                      <a:endParaRPr lang="en-US" dirty="0"/>
                    </a:p>
                  </a:txBody>
                  <a:tcPr marL="89999" anchor="ctr">
                    <a:solidFill>
                      <a:srgbClr val="E7E7E7"/>
                    </a:solidFill>
                  </a:tcPr>
                </a:tc>
                <a:tc>
                  <a:txBody>
                    <a:bodyPr/>
                    <a:lstStyle/>
                    <a:p>
                      <a:pPr lvl="0" algn="ctr">
                        <a:buNone/>
                      </a:pPr>
                      <a:r>
                        <a:rPr lang="en-US" sz="900" b="1" i="0" u="none" strike="noStrike" noProof="0" dirty="0">
                          <a:solidFill>
                            <a:schemeClr val="bg1"/>
                          </a:solidFill>
                          <a:latin typeface="Aptos"/>
                        </a:rPr>
                        <a:t>Insufficient Mitigation</a:t>
                      </a:r>
                      <a:endParaRPr lang="en-US" dirty="0"/>
                    </a:p>
                  </a:txBody>
                  <a:tcPr marL="89999" anchor="ctr">
                    <a:solidFill>
                      <a:srgbClr val="FF0000"/>
                    </a:solidFill>
                  </a:tcPr>
                </a:tc>
                <a:extLst>
                  <a:ext uri="{0D108BD9-81ED-4DB2-BD59-A6C34878D82A}">
                    <a16:rowId xmlns:a16="http://schemas.microsoft.com/office/drawing/2014/main" val="362074323"/>
                  </a:ext>
                </a:extLst>
              </a:tr>
              <a:tr h="628587">
                <a:tc>
                  <a:txBody>
                    <a:bodyPr/>
                    <a:lstStyle/>
                    <a:p>
                      <a:pPr lvl="0" algn="ctr">
                        <a:buNone/>
                      </a:pPr>
                      <a:r>
                        <a:rPr lang="en-US" sz="900" b="0" i="0" u="none" strike="noStrike" noProof="0" dirty="0">
                          <a:solidFill>
                            <a:srgbClr val="000000"/>
                          </a:solidFill>
                          <a:latin typeface="Aptos"/>
                        </a:rPr>
                        <a:t>T07</a:t>
                      </a:r>
                      <a:endParaRPr lang="en-US" dirty="0"/>
                    </a:p>
                  </a:txBody>
                  <a:tcPr>
                    <a:solidFill>
                      <a:srgbClr val="E7E7E7"/>
                    </a:solidFill>
                  </a:tcPr>
                </a:tc>
                <a:tc>
                  <a:txBody>
                    <a:bodyPr/>
                    <a:lstStyle/>
                    <a:p>
                      <a:pPr lvl="0" algn="l">
                        <a:lnSpc>
                          <a:spcPct val="100000"/>
                        </a:lnSpc>
                        <a:spcBef>
                          <a:spcPts val="0"/>
                        </a:spcBef>
                        <a:spcAft>
                          <a:spcPts val="0"/>
                        </a:spcAft>
                        <a:buNone/>
                      </a:pPr>
                      <a:r>
                        <a:rPr lang="en-US" sz="1000" b="0" i="0" u="none" strike="noStrike" baseline="0" noProof="0" dirty="0">
                          <a:solidFill>
                            <a:srgbClr val="000000"/>
                          </a:solidFill>
                        </a:rPr>
                        <a:t>Malicious actions via integration go unnoticed.</a:t>
                      </a:r>
                      <a:endParaRPr lang="en-US" i="0"/>
                    </a:p>
                  </a:txBody>
                  <a:tcPr>
                    <a:solidFill>
                      <a:srgbClr val="E7E7E7"/>
                    </a:solidFill>
                  </a:tcPr>
                </a:tc>
                <a:tc>
                  <a:txBody>
                    <a:bodyPr/>
                    <a:lstStyle/>
                    <a:p>
                      <a:pPr lvl="0" algn="l">
                        <a:lnSpc>
                          <a:spcPct val="100000"/>
                        </a:lnSpc>
                        <a:spcBef>
                          <a:spcPts val="0"/>
                        </a:spcBef>
                        <a:spcAft>
                          <a:spcPts val="0"/>
                        </a:spcAft>
                        <a:buNone/>
                      </a:pPr>
                      <a:r>
                        <a:rPr lang="en-US" sz="1000" b="0" dirty="0"/>
                        <a:t>Log all integration activity via audit logs.</a:t>
                      </a:r>
                    </a:p>
                    <a:p>
                      <a:pPr marL="0" lvl="0" indent="0" algn="l">
                        <a:lnSpc>
                          <a:spcPct val="100000"/>
                        </a:lnSpc>
                        <a:spcBef>
                          <a:spcPts val="0"/>
                        </a:spcBef>
                        <a:spcAft>
                          <a:spcPts val="0"/>
                        </a:spcAft>
                        <a:buNone/>
                      </a:pPr>
                      <a:endParaRPr lang="en-US" sz="1000" b="0" i="0" u="none" strike="noStrike" noProof="0" dirty="0">
                        <a:latin typeface="Aptos"/>
                      </a:endParaRPr>
                    </a:p>
                  </a:txBody>
                  <a:tcPr>
                    <a:solidFill>
                      <a:srgbClr val="E7E7E7"/>
                    </a:solidFill>
                  </a:tcPr>
                </a:tc>
                <a:tc>
                  <a:txBody>
                    <a:bodyPr/>
                    <a:lstStyle/>
                    <a:p>
                      <a:pPr lvl="0">
                        <a:buNone/>
                      </a:pPr>
                      <a:r>
                        <a:rPr lang="en-US" sz="1000" b="0" i="0" u="none" strike="noStrike" noProof="0" dirty="0">
                          <a:solidFill>
                            <a:srgbClr val="000000"/>
                          </a:solidFill>
                          <a:latin typeface="Aptos"/>
                        </a:rPr>
                        <a:t>PF Engineering</a:t>
                      </a:r>
                      <a:endParaRPr lang="en-US" dirty="0"/>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endParaRPr lang="en-US" dirty="0"/>
                    </a:p>
                  </a:txBody>
                  <a:tcPr marL="89999"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endParaRPr lang="en-US" dirty="0"/>
                    </a:p>
                  </a:txBody>
                  <a:tcPr marL="89999" anchor="ctr">
                    <a:solidFill>
                      <a:srgbClr val="92D050"/>
                    </a:solidFill>
                  </a:tcPr>
                </a:tc>
                <a:extLst>
                  <a:ext uri="{0D108BD9-81ED-4DB2-BD59-A6C34878D82A}">
                    <a16:rowId xmlns:a16="http://schemas.microsoft.com/office/drawing/2014/main" val="2030597942"/>
                  </a:ext>
                </a:extLst>
              </a:tr>
            </a:tbl>
          </a:graphicData>
        </a:graphic>
      </p:graphicFrame>
      <p:sp>
        <p:nvSpPr>
          <p:cNvPr id="2" name="Rectangle 1">
            <a:extLst>
              <a:ext uri="{FF2B5EF4-FFF2-40B4-BE49-F238E27FC236}">
                <a16:creationId xmlns:a16="http://schemas.microsoft.com/office/drawing/2014/main" id="{7BFF3E44-4639-971E-B6FA-4CCDF6D646DD}"/>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Mitigating Controls</a:t>
            </a:r>
          </a:p>
        </p:txBody>
      </p:sp>
      <p:sp>
        <p:nvSpPr>
          <p:cNvPr id="3" name="Rectangle 2">
            <a:extLst>
              <a:ext uri="{FF2B5EF4-FFF2-40B4-BE49-F238E27FC236}">
                <a16:creationId xmlns:a16="http://schemas.microsoft.com/office/drawing/2014/main" id="{EA53FBC4-CF26-E42C-BF6D-8D00DF4AB528}"/>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Tree>
    <p:extLst>
      <p:ext uri="{BB962C8B-B14F-4D97-AF65-F5344CB8AC3E}">
        <p14:creationId xmlns:p14="http://schemas.microsoft.com/office/powerpoint/2010/main" val="350693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2E2AA-E1DD-2BA0-D489-A9275613496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29340A1-626A-CD48-9864-8ED5FDF9CFF2}"/>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Control Weaknesses</a:t>
            </a:r>
          </a:p>
        </p:txBody>
      </p:sp>
      <p:sp>
        <p:nvSpPr>
          <p:cNvPr id="3" name="Rectangle 2">
            <a:extLst>
              <a:ext uri="{FF2B5EF4-FFF2-40B4-BE49-F238E27FC236}">
                <a16:creationId xmlns:a16="http://schemas.microsoft.com/office/drawing/2014/main" id="{5FAA379E-CC0F-F217-5F34-9AFDEFF9D460}"/>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dirty="0">
                <a:solidFill>
                  <a:schemeClr val="tx1"/>
                </a:solidFill>
              </a:rPr>
              <a:t>Cyber Security Threat Model	Sensitive</a:t>
            </a:r>
          </a:p>
        </p:txBody>
      </p:sp>
      <p:graphicFrame>
        <p:nvGraphicFramePr>
          <p:cNvPr id="4" name="Table 3">
            <a:extLst>
              <a:ext uri="{FF2B5EF4-FFF2-40B4-BE49-F238E27FC236}">
                <a16:creationId xmlns:a16="http://schemas.microsoft.com/office/drawing/2014/main" id="{502C087B-8E87-FA5D-A900-BCF2D22657BE}"/>
              </a:ext>
            </a:extLst>
          </p:cNvPr>
          <p:cNvGraphicFramePr>
            <a:graphicFrameLocks noGrp="1"/>
          </p:cNvGraphicFramePr>
          <p:nvPr>
            <p:extLst>
              <p:ext uri="{D42A27DB-BD31-4B8C-83A1-F6EECF244321}">
                <p14:modId xmlns:p14="http://schemas.microsoft.com/office/powerpoint/2010/main" val="1443573739"/>
              </p:ext>
            </p:extLst>
          </p:nvPr>
        </p:nvGraphicFramePr>
        <p:xfrm>
          <a:off x="103860" y="943636"/>
          <a:ext cx="11965703" cy="3337557"/>
        </p:xfrm>
        <a:graphic>
          <a:graphicData uri="http://schemas.openxmlformats.org/drawingml/2006/table">
            <a:tbl>
              <a:tblPr firstRow="1" bandRow="1">
                <a:tableStyleId>{073A0DAA-6AF3-43AB-8588-CEC1D06C72B9}</a:tableStyleId>
              </a:tblPr>
              <a:tblGrid>
                <a:gridCol w="718744">
                  <a:extLst>
                    <a:ext uri="{9D8B030D-6E8A-4147-A177-3AD203B41FA5}">
                      <a16:colId xmlns:a16="http://schemas.microsoft.com/office/drawing/2014/main" val="2702742516"/>
                    </a:ext>
                  </a:extLst>
                </a:gridCol>
                <a:gridCol w="3291070">
                  <a:extLst>
                    <a:ext uri="{9D8B030D-6E8A-4147-A177-3AD203B41FA5}">
                      <a16:colId xmlns:a16="http://schemas.microsoft.com/office/drawing/2014/main" val="3437026051"/>
                    </a:ext>
                  </a:extLst>
                </a:gridCol>
                <a:gridCol w="3291070">
                  <a:extLst>
                    <a:ext uri="{9D8B030D-6E8A-4147-A177-3AD203B41FA5}">
                      <a16:colId xmlns:a16="http://schemas.microsoft.com/office/drawing/2014/main" val="358841587"/>
                    </a:ext>
                  </a:extLst>
                </a:gridCol>
                <a:gridCol w="4664819">
                  <a:extLst>
                    <a:ext uri="{9D8B030D-6E8A-4147-A177-3AD203B41FA5}">
                      <a16:colId xmlns:a16="http://schemas.microsoft.com/office/drawing/2014/main" val="1235015917"/>
                    </a:ext>
                  </a:extLst>
                </a:gridCol>
              </a:tblGrid>
              <a:tr h="370840">
                <a:tc>
                  <a:txBody>
                    <a:bodyPr/>
                    <a:lstStyle/>
                    <a:p>
                      <a:pPr algn="ctr"/>
                      <a:r>
                        <a:rPr lang="en-US" sz="900" dirty="0"/>
                        <a:t>Action Ref.</a:t>
                      </a:r>
                    </a:p>
                  </a:txBody>
                  <a:tcPr marL="90000" anchor="ctr">
                    <a:solidFill>
                      <a:srgbClr val="0070C0"/>
                    </a:solidFill>
                  </a:tcPr>
                </a:tc>
                <a:tc>
                  <a:txBody>
                    <a:bodyPr/>
                    <a:lstStyle/>
                    <a:p>
                      <a:r>
                        <a:rPr lang="en-US" sz="900" dirty="0"/>
                        <a:t>Control Weakness</a:t>
                      </a:r>
                    </a:p>
                  </a:txBody>
                  <a:tcPr marL="90000" anchor="ctr">
                    <a:solidFill>
                      <a:srgbClr val="0070C0"/>
                    </a:solidFill>
                  </a:tcPr>
                </a:tc>
                <a:tc>
                  <a:txBody>
                    <a:bodyPr/>
                    <a:lstStyle/>
                    <a:p>
                      <a:r>
                        <a:rPr lang="en-US" sz="900" dirty="0"/>
                        <a:t>Threat</a:t>
                      </a:r>
                    </a:p>
                  </a:txBody>
                  <a:tcPr marL="90000" anchor="ctr">
                    <a:solidFill>
                      <a:srgbClr val="0070C0"/>
                    </a:solidFill>
                  </a:tcPr>
                </a:tc>
                <a:tc>
                  <a:txBody>
                    <a:bodyPr/>
                    <a:lstStyle/>
                    <a:p>
                      <a:pPr algn="l"/>
                      <a:r>
                        <a:rPr lang="en-US" sz="900" dirty="0"/>
                        <a:t>Recommendation</a:t>
                      </a:r>
                    </a:p>
                  </a:txBody>
                  <a:tcPr marL="90000" anchor="ctr">
                    <a:solidFill>
                      <a:srgbClr val="0070C0"/>
                    </a:solidFill>
                  </a:tcPr>
                </a:tc>
                <a:extLst>
                  <a:ext uri="{0D108BD9-81ED-4DB2-BD59-A6C34878D82A}">
                    <a16:rowId xmlns:a16="http://schemas.microsoft.com/office/drawing/2014/main" val="859701211"/>
                  </a:ext>
                </a:extLst>
              </a:tr>
              <a:tr h="741680">
                <a:tc>
                  <a:txBody>
                    <a:bodyPr/>
                    <a:lstStyle/>
                    <a:p>
                      <a:pPr algn="ctr"/>
                      <a:r>
                        <a:rPr lang="en-US" sz="900" dirty="0"/>
                        <a:t>A02</a:t>
                      </a:r>
                      <a:endParaRPr lang="en-US" dirty="0"/>
                    </a:p>
                  </a:txBody>
                  <a:tcPr>
                    <a:solidFill>
                      <a:srgbClr val="CBCBCB"/>
                    </a:solidFill>
                  </a:tcPr>
                </a:tc>
                <a:tc>
                  <a:txBody>
                    <a:bodyPr/>
                    <a:lstStyle/>
                    <a:p>
                      <a:pPr lvl="0">
                        <a:buNone/>
                      </a:pPr>
                      <a:r>
                        <a:rPr lang="en-US" sz="1000" b="0" i="0" u="none" strike="noStrike" noProof="0" dirty="0">
                          <a:solidFill>
                            <a:srgbClr val="000000"/>
                          </a:solidFill>
                        </a:rPr>
                        <a:t>Possible, but can't verify without access to SHRM prod.</a:t>
                      </a:r>
                      <a:endParaRPr lang="en-US" sz="1000" b="0" dirty="0"/>
                    </a:p>
                  </a:txBody>
                  <a:tcPr>
                    <a:solidFill>
                      <a:srgbClr val="CBCBCB"/>
                    </a:solidFill>
                  </a:tcPr>
                </a:tc>
                <a:tc>
                  <a:txBody>
                    <a:bodyPr/>
                    <a:lstStyle/>
                    <a:p>
                      <a:pPr marL="0" marR="0" lvl="0" indent="0" algn="l">
                        <a:lnSpc>
                          <a:spcPct val="100000"/>
                        </a:lnSpc>
                        <a:spcBef>
                          <a:spcPts val="0"/>
                        </a:spcBef>
                        <a:spcAft>
                          <a:spcPts val="0"/>
                        </a:spcAft>
                        <a:buNone/>
                      </a:pPr>
                      <a:r>
                        <a:rPr lang="en-US" sz="1000" b="0" i="0" u="none" strike="noStrike" noProof="0" dirty="0">
                          <a:solidFill>
                            <a:srgbClr val="000000"/>
                          </a:solidFill>
                          <a:latin typeface="Aptos"/>
                        </a:rPr>
                        <a:t>Malicious actor uses the PAT to access data from other customers or communities in PF.</a:t>
                      </a:r>
                      <a:endParaRPr lang="en-US" i="0"/>
                    </a:p>
                  </a:txBody>
                  <a:tcPr>
                    <a:solidFill>
                      <a:srgbClr val="CBCBCB"/>
                    </a:solidFill>
                  </a:tcPr>
                </a:tc>
                <a:tc>
                  <a:txBody>
                    <a:bodyPr/>
                    <a:lstStyle/>
                    <a:p>
                      <a:pPr lvl="0" algn="l">
                        <a:buNone/>
                      </a:pPr>
                      <a:r>
                        <a:rPr lang="en-US" sz="1000" b="0" i="0" u="none" strike="noStrike" noProof="0" dirty="0"/>
                        <a:t>Create a mirrored SHRM test group or request temporary access to verify PAT scoping.</a:t>
                      </a:r>
                      <a:endParaRPr lang="en-US" sz="1000" dirty="0"/>
                    </a:p>
                  </a:txBody>
                  <a:tcPr>
                    <a:solidFill>
                      <a:srgbClr val="CBCBCB"/>
                    </a:solidFill>
                  </a:tcPr>
                </a:tc>
                <a:extLst>
                  <a:ext uri="{0D108BD9-81ED-4DB2-BD59-A6C34878D82A}">
                    <a16:rowId xmlns:a16="http://schemas.microsoft.com/office/drawing/2014/main" val="2730270144"/>
                  </a:ext>
                </a:extLst>
              </a:tr>
              <a:tr h="741679">
                <a:tc>
                  <a:txBody>
                    <a:bodyPr/>
                    <a:lstStyle/>
                    <a:p>
                      <a:pPr lvl="0" algn="ctr">
                        <a:buNone/>
                      </a:pPr>
                      <a:r>
                        <a:rPr lang="en-US" sz="900" dirty="0"/>
                        <a:t>A03</a:t>
                      </a:r>
                    </a:p>
                  </a:txBody>
                  <a:tcPr>
                    <a:solidFill>
                      <a:srgbClr val="CBCBCB"/>
                    </a:solidFill>
                  </a:tcPr>
                </a:tc>
                <a:tc>
                  <a:txBody>
                    <a:bodyPr/>
                    <a:lstStyle/>
                    <a:p>
                      <a:pPr lvl="0">
                        <a:buNone/>
                      </a:pPr>
                      <a:r>
                        <a:rPr lang="en-US" sz="1000" b="0" i="0" u="none" strike="noStrike" noProof="0" dirty="0">
                          <a:solidFill>
                            <a:srgbClr val="000000"/>
                          </a:solidFill>
                        </a:rPr>
                        <a:t>Not feasible – IPs rotate dynamically.</a:t>
                      </a:r>
                      <a:endParaRPr lang="en-US" b="0"/>
                    </a:p>
                  </a:txBody>
                  <a:tcPr>
                    <a:solidFill>
                      <a:srgbClr val="CBCBCB"/>
                    </a:solidFill>
                  </a:tcPr>
                </a:tc>
                <a:tc>
                  <a:txBody>
                    <a:bodyPr/>
                    <a:lstStyle/>
                    <a:p>
                      <a:pPr marL="0" lvl="0" indent="0" algn="l">
                        <a:lnSpc>
                          <a:spcPct val="100000"/>
                        </a:lnSpc>
                        <a:spcBef>
                          <a:spcPts val="0"/>
                        </a:spcBef>
                        <a:spcAft>
                          <a:spcPts val="0"/>
                        </a:spcAft>
                        <a:buNone/>
                      </a:pPr>
                      <a:r>
                        <a:rPr lang="en-US" sz="1000" b="0" i="0" u="none" strike="noStrike" noProof="0" dirty="0">
                          <a:solidFill>
                            <a:srgbClr val="000000"/>
                          </a:solidFill>
                          <a:latin typeface="Aptos"/>
                        </a:rPr>
                        <a:t>Malicious actor uses the token from any IP to hit PF APIs.</a:t>
                      </a:r>
                      <a:endParaRPr lang="en-US" sz="1000" b="0" i="0" u="none" strike="noStrike" noProof="0" dirty="0">
                        <a:solidFill>
                          <a:srgbClr val="000000"/>
                        </a:solidFill>
                      </a:endParaRPr>
                    </a:p>
                  </a:txBody>
                  <a:tcPr>
                    <a:solidFill>
                      <a:srgbClr val="CBCBCB"/>
                    </a:solidFill>
                  </a:tcPr>
                </a:tc>
                <a:tc>
                  <a:txBody>
                    <a:bodyPr/>
                    <a:lstStyle/>
                    <a:p>
                      <a:pPr lvl="0" algn="l">
                        <a:buNone/>
                      </a:pPr>
                      <a:r>
                        <a:rPr lang="en-US" sz="1000" b="0" i="0" u="none" strike="noStrike" noProof="0" dirty="0"/>
                        <a:t>Apply geo-restrictions and monitor token usage for anomalous IPs or patterns</a:t>
                      </a:r>
                      <a:endParaRPr lang="en-US" sz="1000" dirty="0"/>
                    </a:p>
                  </a:txBody>
                  <a:tcPr>
                    <a:solidFill>
                      <a:srgbClr val="CBCBCB"/>
                    </a:solidFill>
                  </a:tcPr>
                </a:tc>
                <a:extLst>
                  <a:ext uri="{0D108BD9-81ED-4DB2-BD59-A6C34878D82A}">
                    <a16:rowId xmlns:a16="http://schemas.microsoft.com/office/drawing/2014/main" val="2718005846"/>
                  </a:ext>
                </a:extLst>
              </a:tr>
              <a:tr h="741679">
                <a:tc>
                  <a:txBody>
                    <a:bodyPr/>
                    <a:lstStyle/>
                    <a:p>
                      <a:pPr lvl="0" algn="ctr">
                        <a:buNone/>
                      </a:pPr>
                      <a:r>
                        <a:rPr lang="en-US" sz="900" b="0" i="0" u="none" strike="noStrike" noProof="0" dirty="0">
                          <a:solidFill>
                            <a:srgbClr val="000000"/>
                          </a:solidFill>
                          <a:latin typeface="Aptos"/>
                        </a:rPr>
                        <a:t>A05</a:t>
                      </a:r>
                      <a:endParaRPr lang="en-US" dirty="0"/>
                    </a:p>
                  </a:txBody>
                  <a:tcPr>
                    <a:solidFill>
                      <a:srgbClr val="CBCBCB"/>
                    </a:solidFill>
                  </a:tcPr>
                </a:tc>
                <a:tc>
                  <a:txBody>
                    <a:bodyPr/>
                    <a:lstStyle/>
                    <a:p>
                      <a:pPr lvl="0">
                        <a:buNone/>
                      </a:pPr>
                      <a:r>
                        <a:rPr lang="en-US" sz="1000" b="0" i="0" u="none" strike="noStrike" noProof="0" dirty="0">
                          <a:solidFill>
                            <a:srgbClr val="000000"/>
                          </a:solidFill>
                        </a:rPr>
                        <a:t>Not implemented – No rate limiting, but activity is logged.</a:t>
                      </a:r>
                      <a:endParaRPr lang="en-US" b="0" dirty="0"/>
                    </a:p>
                  </a:txBody>
                  <a:tcPr>
                    <a:solidFill>
                      <a:srgbClr val="CBCBCB"/>
                    </a:solidFill>
                  </a:tcPr>
                </a:tc>
                <a:tc>
                  <a:txBody>
                    <a:bodyPr/>
                    <a:lstStyle/>
                    <a:p>
                      <a:pPr marL="0" lvl="0" indent="0" algn="l">
                        <a:lnSpc>
                          <a:spcPct val="100000"/>
                        </a:lnSpc>
                        <a:spcBef>
                          <a:spcPts val="0"/>
                        </a:spcBef>
                        <a:spcAft>
                          <a:spcPts val="0"/>
                        </a:spcAft>
                        <a:buNone/>
                      </a:pPr>
                      <a:r>
                        <a:rPr lang="en-US" sz="1000" b="0" i="0" u="none" strike="noStrike" noProof="0" dirty="0">
                          <a:solidFill>
                            <a:srgbClr val="000000"/>
                          </a:solidFill>
                          <a:latin typeface="Aptos"/>
                        </a:rPr>
                        <a:t>Malicious actor or faulty integration overwhelms PF with excessive API calls.</a:t>
                      </a:r>
                      <a:endParaRPr lang="en-US" dirty="0"/>
                    </a:p>
                  </a:txBody>
                  <a:tcPr>
                    <a:solidFill>
                      <a:srgbClr val="CBCBCB"/>
                    </a:solidFill>
                  </a:tcPr>
                </a:tc>
                <a:tc>
                  <a:txBody>
                    <a:bodyPr/>
                    <a:lstStyle/>
                    <a:p>
                      <a:pPr lvl="0" algn="l">
                        <a:buNone/>
                      </a:pPr>
                      <a:r>
                        <a:rPr lang="en-US" sz="1000" b="0" i="0" u="none" strike="noStrike" noProof="0" dirty="0"/>
                        <a:t>Introduce rate limiting or quotas at the API gateway to prevent abuse.</a:t>
                      </a:r>
                      <a:endParaRPr lang="en-US" sz="1000" dirty="0"/>
                    </a:p>
                  </a:txBody>
                  <a:tcPr>
                    <a:solidFill>
                      <a:srgbClr val="CBCBCB"/>
                    </a:solidFill>
                  </a:tcPr>
                </a:tc>
                <a:extLst>
                  <a:ext uri="{0D108BD9-81ED-4DB2-BD59-A6C34878D82A}">
                    <a16:rowId xmlns:a16="http://schemas.microsoft.com/office/drawing/2014/main" val="324153871"/>
                  </a:ext>
                </a:extLst>
              </a:tr>
              <a:tr h="741679">
                <a:tc>
                  <a:txBody>
                    <a:bodyPr/>
                    <a:lstStyle/>
                    <a:p>
                      <a:pPr lvl="0" algn="ctr">
                        <a:buNone/>
                      </a:pPr>
                      <a:r>
                        <a:rPr lang="en-US" sz="900" b="0" i="0" u="none" strike="noStrike" noProof="0" dirty="0">
                          <a:solidFill>
                            <a:srgbClr val="000000"/>
                          </a:solidFill>
                          <a:latin typeface="Aptos"/>
                        </a:rPr>
                        <a:t>A06</a:t>
                      </a:r>
                      <a:endParaRPr lang="en-US" dirty="0"/>
                    </a:p>
                  </a:txBody>
                  <a:tcPr>
                    <a:solidFill>
                      <a:srgbClr val="CBCBCB"/>
                    </a:solidFill>
                  </a:tcPr>
                </a:tc>
                <a:tc>
                  <a:txBody>
                    <a:bodyPr/>
                    <a:lstStyle/>
                    <a:p>
                      <a:pPr lvl="0" algn="l">
                        <a:lnSpc>
                          <a:spcPct val="100000"/>
                        </a:lnSpc>
                        <a:spcBef>
                          <a:spcPts val="0"/>
                        </a:spcBef>
                        <a:spcAft>
                          <a:spcPts val="0"/>
                        </a:spcAft>
                        <a:buNone/>
                      </a:pPr>
                      <a:r>
                        <a:rPr lang="en-US" sz="1000" b="0" i="0" u="none" strike="noStrike" noProof="0" dirty="0">
                          <a:solidFill>
                            <a:srgbClr val="000000"/>
                          </a:solidFill>
                        </a:rPr>
                        <a:t>Not currently possible – testing needs production access.</a:t>
                      </a:r>
                      <a:endParaRPr lang="en-US" b="0" dirty="0"/>
                    </a:p>
                    <a:p>
                      <a:pPr lvl="0">
                        <a:buNone/>
                      </a:pPr>
                      <a:endParaRPr lang="en-US" sz="1000" b="0" i="0" u="none" strike="noStrike" noProof="0" dirty="0">
                        <a:solidFill>
                          <a:srgbClr val="000000"/>
                        </a:solidFill>
                        <a:latin typeface="Aptos"/>
                      </a:endParaRPr>
                    </a:p>
                  </a:txBody>
                  <a:tcPr>
                    <a:solidFill>
                      <a:srgbClr val="CBCBCB"/>
                    </a:solidFill>
                  </a:tcPr>
                </a:tc>
                <a:tc>
                  <a:txBody>
                    <a:bodyPr/>
                    <a:lstStyle/>
                    <a:p>
                      <a:pPr lvl="0" algn="l">
                        <a:lnSpc>
                          <a:spcPct val="100000"/>
                        </a:lnSpc>
                        <a:spcBef>
                          <a:spcPts val="0"/>
                        </a:spcBef>
                        <a:spcAft>
                          <a:spcPts val="0"/>
                        </a:spcAft>
                        <a:buNone/>
                      </a:pPr>
                      <a:r>
                        <a:rPr lang="en-US" sz="1000" b="0" i="0" u="none" strike="noStrike" noProof="0" dirty="0">
                          <a:solidFill>
                            <a:srgbClr val="000000"/>
                          </a:solidFill>
                          <a:latin typeface="Aptos"/>
                        </a:rPr>
                        <a:t>Malicious or misconfigured logic can't be safely tested in lower environments.</a:t>
                      </a:r>
                    </a:p>
                    <a:p>
                      <a:pPr marL="0" lvl="0" indent="0" algn="l">
                        <a:lnSpc>
                          <a:spcPct val="100000"/>
                        </a:lnSpc>
                        <a:spcBef>
                          <a:spcPts val="0"/>
                        </a:spcBef>
                        <a:spcAft>
                          <a:spcPts val="0"/>
                        </a:spcAft>
                        <a:buNone/>
                      </a:pPr>
                      <a:endParaRPr lang="en-US" sz="1000" b="0" i="0" u="none" strike="noStrike" noProof="0" dirty="0">
                        <a:solidFill>
                          <a:srgbClr val="000000"/>
                        </a:solidFill>
                        <a:latin typeface="Aptos"/>
                      </a:endParaRPr>
                    </a:p>
                  </a:txBody>
                  <a:tcPr>
                    <a:solidFill>
                      <a:srgbClr val="CBCBCB"/>
                    </a:solidFill>
                  </a:tcPr>
                </a:tc>
                <a:tc>
                  <a:txBody>
                    <a:bodyPr/>
                    <a:lstStyle/>
                    <a:p>
                      <a:pPr lvl="0" algn="l">
                        <a:buNone/>
                      </a:pPr>
                      <a:r>
                        <a:rPr lang="en-US" sz="1000" b="0" i="0" u="none" strike="noStrike" noProof="0" dirty="0"/>
                        <a:t>Provision a SHRM-like UAT or use tagged users in prod with strict audit controls.</a:t>
                      </a:r>
                      <a:endParaRPr lang="en-US" sz="1000" dirty="0"/>
                    </a:p>
                  </a:txBody>
                  <a:tcPr>
                    <a:solidFill>
                      <a:srgbClr val="CBCBCB"/>
                    </a:solidFill>
                  </a:tcPr>
                </a:tc>
                <a:extLst>
                  <a:ext uri="{0D108BD9-81ED-4DB2-BD59-A6C34878D82A}">
                    <a16:rowId xmlns:a16="http://schemas.microsoft.com/office/drawing/2014/main" val="1756355798"/>
                  </a:ext>
                </a:extLst>
              </a:tr>
            </a:tbl>
          </a:graphicData>
        </a:graphic>
      </p:graphicFrame>
    </p:spTree>
    <p:extLst>
      <p:ext uri="{BB962C8B-B14F-4D97-AF65-F5344CB8AC3E}">
        <p14:creationId xmlns:p14="http://schemas.microsoft.com/office/powerpoint/2010/main" val="1573263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99C03BFF7509E4FB3CD2664D4BA4489" ma:contentTypeVersion="19" ma:contentTypeDescription="Create a new document." ma:contentTypeScope="" ma:versionID="8edd5ae8948cfe21bf26955f6b9915ea">
  <xsd:schema xmlns:xsd="http://www.w3.org/2001/XMLSchema" xmlns:xs="http://www.w3.org/2001/XMLSchema" xmlns:p="http://schemas.microsoft.com/office/2006/metadata/properties" xmlns:ns2="5db24b06-5d63-49eb-96fd-24a1302444f2" xmlns:ns3="92a9ea50-3060-45c6-84e7-d5b613fa8df9" targetNamespace="http://schemas.microsoft.com/office/2006/metadata/properties" ma:root="true" ma:fieldsID="8f535cd25b4e354b653f3039df7fe592" ns2:_="" ns3:_="">
    <xsd:import namespace="5db24b06-5d63-49eb-96fd-24a1302444f2"/>
    <xsd:import namespace="92a9ea50-3060-45c6-84e7-d5b613fa8df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24b06-5d63-49eb-96fd-24a130244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79e37e5-6ca9-4914-9869-0a44eb770c8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2a9ea50-3060-45c6-84e7-d5b613fa8df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21230a92-955a-479b-8841-e67855ad7c2e}" ma:internalName="TaxCatchAll" ma:showField="CatchAllData" ma:web="92a9ea50-3060-45c6-84e7-d5b613fa8d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579e37e5-6ca9-4914-9869-0a44eb770c83" ContentTypeId="0x0101" PreviousValue="false"/>
</file>

<file path=customXml/itemProps1.xml><?xml version="1.0" encoding="utf-8"?>
<ds:datastoreItem xmlns:ds="http://schemas.openxmlformats.org/officeDocument/2006/customXml" ds:itemID="{6A502170-62E5-48AC-A230-D5258CEF5F69}">
  <ds:schemaRefs>
    <ds:schemaRef ds:uri="http://schemas.microsoft.com/sharepoint/v3/contenttype/forms"/>
  </ds:schemaRefs>
</ds:datastoreItem>
</file>

<file path=customXml/itemProps2.xml><?xml version="1.0" encoding="utf-8"?>
<ds:datastoreItem xmlns:ds="http://schemas.openxmlformats.org/officeDocument/2006/customXml" ds:itemID="{B7850C47-256C-4055-9353-08959E5028BA}">
  <ds:schemaRefs>
    <ds:schemaRef ds:uri="5db24b06-5d63-49eb-96fd-24a1302444f2"/>
    <ds:schemaRef ds:uri="92a9ea50-3060-45c6-84e7-d5b613fa8d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0AFF6D4-7C59-4E87-8E83-BDA9DB95A942}">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office theme</Template>
  <TotalTime>342</TotalTime>
  <Words>350</Words>
  <Application>Microsoft Office PowerPoint</Application>
  <PresentationFormat>Widescreen</PresentationFormat>
  <Paragraphs>81</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David Biayna Neal</cp:lastModifiedBy>
  <cp:revision>1813</cp:revision>
  <dcterms:created xsi:type="dcterms:W3CDTF">2024-07-23T08:25:53Z</dcterms:created>
  <dcterms:modified xsi:type="dcterms:W3CDTF">2025-08-11T12:11:42Z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5091220-ffb5-410a-8fef-e0ac67fe4ab3_Enabled">
    <vt:lpwstr>true</vt:lpwstr>
  </property>
  <property fmtid="{D5CDD505-2E9C-101B-9397-08002B2CF9AE}" pid="3" name="MSIP_Label_15091220-ffb5-410a-8fef-e0ac67fe4ab3_SetDate">
    <vt:lpwstr>2025-04-11T11:10:09Z</vt:lpwstr>
  </property>
  <property fmtid="{D5CDD505-2E9C-101B-9397-08002B2CF9AE}" pid="4" name="MSIP_Label_15091220-ffb5-410a-8fef-e0ac67fe4ab3_Method">
    <vt:lpwstr>Privileged</vt:lpwstr>
  </property>
  <property fmtid="{D5CDD505-2E9C-101B-9397-08002B2CF9AE}" pid="5" name="MSIP_Label_15091220-ffb5-410a-8fef-e0ac67fe4ab3_Name">
    <vt:lpwstr>15091220-ffb5-410a-8fef-e0ac67fe4ab3</vt:lpwstr>
  </property>
  <property fmtid="{D5CDD505-2E9C-101B-9397-08002B2CF9AE}" pid="6" name="MSIP_Label_15091220-ffb5-410a-8fef-e0ac67fe4ab3_SiteId">
    <vt:lpwstr>75b02e0d-90d1-43e5-b5db-20eaaddbfac6</vt:lpwstr>
  </property>
  <property fmtid="{D5CDD505-2E9C-101B-9397-08002B2CF9AE}" pid="7" name="MSIP_Label_15091220-ffb5-410a-8fef-e0ac67fe4ab3_ActionId">
    <vt:lpwstr>0d9cd071-11dd-43b5-a659-9f8e08589441</vt:lpwstr>
  </property>
  <property fmtid="{D5CDD505-2E9C-101B-9397-08002B2CF9AE}" pid="8" name="MSIP_Label_15091220-ffb5-410a-8fef-e0ac67fe4ab3_ContentBits">
    <vt:lpwstr>0</vt:lpwstr>
  </property>
  <property fmtid="{D5CDD505-2E9C-101B-9397-08002B2CF9AE}" pid="9" name="MSIP_Label_15091220-ffb5-410a-8fef-e0ac67fe4ab3_Tag">
    <vt:lpwstr>10, 0, 1, 1</vt:lpwstr>
  </property>
</Properties>
</file>