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491DD7-7945-32C3-18EE-82E4E11DA0D1}" v="257" dt="2025-06-05T14:07:14.082"/>
    <p1510:client id="{295DFEF8-8CCB-8F05-9928-40659F256EA7}" v="7" dt="2025-06-06T10:08:34.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a:t>Cyber Security Threat Model</a:t>
            </a:r>
          </a:p>
          <a:p>
            <a:pPr marL="90170"/>
            <a:r>
              <a:rPr lang="en-US" sz="2400">
                <a:solidFill>
                  <a:srgbClr val="C00000"/>
                </a:solidFill>
              </a:rPr>
              <a:t>Secret Server Extended access – Professional Services</a:t>
            </a:r>
            <a:endParaRPr lang="en-US"/>
          </a:p>
          <a:p>
            <a:pPr marL="90170"/>
            <a:endParaRPr lang="en-US" sz="2400" b="1"/>
          </a:p>
          <a:p>
            <a:pPr marL="90170"/>
            <a:r>
              <a:rPr lang="en-US" sz="1400"/>
              <a:t>May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r>
              <a:rPr lang="en-GB" sz="1200" dirty="0">
                <a:solidFill>
                  <a:schemeClr val="tx1"/>
                </a:solidFill>
                <a:ea typeface="+mn-lt"/>
                <a:cs typeface="+mn-lt"/>
              </a:rPr>
              <a:t>This review confirms that consultant access to client systems is handled securely and responsibly. Credentials are uniquely generated for each environment and never reused, significantly reducing the risk of unauthorised access.</a:t>
            </a:r>
            <a:endParaRPr lang="en-GB" dirty="0">
              <a:solidFill>
                <a:schemeClr val="tx1"/>
              </a:solidFill>
              <a:ea typeface="+mn-lt"/>
              <a:cs typeface="+mn-lt"/>
            </a:endParaRPr>
          </a:p>
          <a:p>
            <a:r>
              <a:rPr lang="en-GB" sz="1200" dirty="0">
                <a:solidFill>
                  <a:schemeClr val="tx1"/>
                </a:solidFill>
                <a:ea typeface="+mn-lt"/>
                <a:cs typeface="+mn-lt"/>
              </a:rPr>
              <a:t>More importantly, access is controlled through an approval workflow. Consultants request credentials via a secure system, and access is granted only after review by a Project Manager. All activity is traceable, as consultants must create and use individual named accounts after initial login. This process offers a clear audit trail, strong accountability, and marks a major improvement over previous practices.</a:t>
            </a:r>
            <a:endParaRPr lang="en-GB" dirty="0">
              <a:solidFill>
                <a:schemeClr val="tx1"/>
              </a:solidFill>
              <a:ea typeface="+mn-lt"/>
              <a:cs typeface="+mn-lt"/>
            </a:endParaRPr>
          </a:p>
          <a:p>
            <a:pPr marL="182245">
              <a:spcBef>
                <a:spcPts val="600"/>
              </a:spcBef>
              <a:spcAft>
                <a:spcPts val="600"/>
              </a:spcAft>
            </a:pPr>
            <a:endParaRPr lang="en-GB" sz="120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a:t>Low</a:t>
            </a:r>
            <a:endParaRPr lang="en-US"/>
          </a:p>
          <a:p>
            <a:pPr algn="ctr"/>
            <a:r>
              <a:rPr lang="en-US" sz="1600" b="1"/>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50">
                <a:solidFill>
                  <a:schemeClr val="tx1"/>
                </a:solidFill>
              </a:rPr>
              <a:t>Secret Server Extended Access -PS</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Robin Price</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Head of Change and Systems </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Duncan Waite</a:t>
            </a:r>
            <a:endParaRPr lang="en-US"/>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Cloud Services </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rPr>
              <a:t>This project aims to implement a secure, auditable, and role-based access process for Professional Services consultants accessing customer </a:t>
            </a:r>
            <a:r>
              <a:rPr lang="en-GB" sz="1000" err="1">
                <a:solidFill>
                  <a:schemeClr val="tx1"/>
                </a:solidFill>
              </a:rPr>
              <a:t>iTrent</a:t>
            </a:r>
            <a:r>
              <a:rPr lang="en-GB" sz="1000">
                <a:solidFill>
                  <a:schemeClr val="tx1"/>
                </a:solidFill>
              </a:rPr>
              <a:t> sysadmin accounts and SFTP accounts via Secret Server. These credentials are essential for consultants supporting new customer implementations (in project scope). The solution introduces approval workflows, user roles, and automation to reduce ad hoc credential sharing via insecure channels like Teams and email.</a:t>
            </a:r>
            <a:endParaRPr lang="en-GB" sz="1000">
              <a:solidFill>
                <a:schemeClr val="tx1"/>
              </a:solidFill>
              <a:ea typeface="+mn-lt"/>
              <a:cs typeface="+mn-lt"/>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a:solidFill>
                  <a:schemeClr val="tx1"/>
                </a:solidFill>
              </a:rPr>
              <a:t>Access control and credential management for Professional Services consultants and project managers using Secret Server during customer </a:t>
            </a:r>
            <a:r>
              <a:rPr lang="en-GB" sz="1000" err="1">
                <a:solidFill>
                  <a:schemeClr val="tx1"/>
                </a:solidFill>
              </a:rPr>
              <a:t>iTrent</a:t>
            </a:r>
            <a:r>
              <a:rPr lang="en-GB" sz="1000">
                <a:solidFill>
                  <a:schemeClr val="tx1"/>
                </a:solidFill>
              </a:rPr>
              <a:t> project work.</a:t>
            </a:r>
            <a:endParaRPr lang="en-GB" sz="100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GB" sz="1000">
                <a:solidFill>
                  <a:schemeClr val="tx1"/>
                </a:solidFill>
                <a:ea typeface="+mn-lt"/>
                <a:cs typeface="+mn-lt"/>
              </a:rPr>
              <a:t>The credentials in question grant high-level administrative access to customer production environments and sensitive data transfer channels. </a:t>
            </a:r>
            <a:endParaRPr lang="en-GB" sz="100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a:solidFill>
                  <a:srgbClr val="00B050"/>
                </a:solidFill>
              </a:rPr>
              <a:t>Low</a:t>
            </a: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22/05/2025	</a:t>
            </a:r>
            <a:endParaRPr lang="en-US"/>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05/06/2025</a:t>
            </a:r>
            <a:endParaRPr lang="en-US"/>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z</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6768656" y="4011675"/>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T02</a:t>
            </a: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79201" y="2621635"/>
            <a:ext cx="346590" cy="346590"/>
          </a:xfrm>
          <a:prstGeom prst="rect">
            <a:avLst/>
          </a:prstGeom>
        </p:spPr>
      </p:pic>
      <p:sp>
        <p:nvSpPr>
          <p:cNvPr id="6" name="TextBox 5">
            <a:extLst>
              <a:ext uri="{FF2B5EF4-FFF2-40B4-BE49-F238E27FC236}">
                <a16:creationId xmlns:a16="http://schemas.microsoft.com/office/drawing/2014/main" id="{121718B5-5821-0F1D-4537-F184E8D00465}"/>
              </a:ext>
            </a:extLst>
          </p:cNvPr>
          <p:cNvSpPr txBox="1"/>
          <p:nvPr/>
        </p:nvSpPr>
        <p:spPr>
          <a:xfrm>
            <a:off x="1546411" y="1389529"/>
            <a:ext cx="1580029" cy="705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pic>
        <p:nvPicPr>
          <p:cNvPr id="5" name="Graphic 7" descr="Crown with solid fill">
            <a:extLst>
              <a:ext uri="{FF2B5EF4-FFF2-40B4-BE49-F238E27FC236}">
                <a16:creationId xmlns:a16="http://schemas.microsoft.com/office/drawing/2014/main" id="{E7FE774B-ADAE-B576-F159-B550C47459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46895" y="964501"/>
            <a:ext cx="346590" cy="346590"/>
          </a:xfrm>
          <a:prstGeom prst="rect">
            <a:avLst/>
          </a:prstGeom>
        </p:spPr>
      </p:pic>
      <p:sp>
        <p:nvSpPr>
          <p:cNvPr id="34" name="Rectangle 33">
            <a:extLst>
              <a:ext uri="{FF2B5EF4-FFF2-40B4-BE49-F238E27FC236}">
                <a16:creationId xmlns:a16="http://schemas.microsoft.com/office/drawing/2014/main" id="{5EA15793-A05C-7E24-D013-5E4DFF743AC8}"/>
              </a:ext>
            </a:extLst>
          </p:cNvPr>
          <p:cNvSpPr/>
          <p:nvPr/>
        </p:nvSpPr>
        <p:spPr>
          <a:xfrm>
            <a:off x="86433" y="967991"/>
            <a:ext cx="5865686" cy="280211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sp>
        <p:nvSpPr>
          <p:cNvPr id="2" name="Rectangle 1">
            <a:extLst>
              <a:ext uri="{FF2B5EF4-FFF2-40B4-BE49-F238E27FC236}">
                <a16:creationId xmlns:a16="http://schemas.microsoft.com/office/drawing/2014/main" id="{98C0D7B7-97E3-9556-DBC8-E98C69E8ECE2}"/>
              </a:ext>
            </a:extLst>
          </p:cNvPr>
          <p:cNvSpPr/>
          <p:nvPr/>
        </p:nvSpPr>
        <p:spPr>
          <a:xfrm>
            <a:off x="6956072" y="937205"/>
            <a:ext cx="4988864" cy="280211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pic>
        <p:nvPicPr>
          <p:cNvPr id="8"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04039" y="4104580"/>
            <a:ext cx="1266687" cy="1266687"/>
          </a:xfrm>
          <a:prstGeom prst="rect">
            <a:avLst/>
          </a:prstGeom>
        </p:spPr>
      </p:pic>
      <p:sp>
        <p:nvSpPr>
          <p:cNvPr id="9" name="Rectangle 8">
            <a:extLst>
              <a:ext uri="{FF2B5EF4-FFF2-40B4-BE49-F238E27FC236}">
                <a16:creationId xmlns:a16="http://schemas.microsoft.com/office/drawing/2014/main" id="{4FCD5857-8652-C4E3-38E7-2D44DA517364}"/>
              </a:ext>
            </a:extLst>
          </p:cNvPr>
          <p:cNvSpPr/>
          <p:nvPr/>
        </p:nvSpPr>
        <p:spPr>
          <a:xfrm>
            <a:off x="87256" y="3914138"/>
            <a:ext cx="11886561" cy="269772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a:p>
        </p:txBody>
      </p:sp>
      <p:pic>
        <p:nvPicPr>
          <p:cNvPr id="12" name="Graphic 50" descr="User outline">
            <a:extLst>
              <a:ext uri="{FF2B5EF4-FFF2-40B4-BE49-F238E27FC236}">
                <a16:creationId xmlns:a16="http://schemas.microsoft.com/office/drawing/2014/main" id="{77F13AF7-BE52-DC82-78E2-A55939CD8DE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70741" y="4956815"/>
            <a:ext cx="1266687" cy="1266687"/>
          </a:xfrm>
          <a:prstGeom prst="rect">
            <a:avLst/>
          </a:prstGeom>
        </p:spPr>
      </p:pic>
      <p:sp>
        <p:nvSpPr>
          <p:cNvPr id="13" name="TextBox 12">
            <a:extLst>
              <a:ext uri="{FF2B5EF4-FFF2-40B4-BE49-F238E27FC236}">
                <a16:creationId xmlns:a16="http://schemas.microsoft.com/office/drawing/2014/main" id="{325AF7E6-555F-6F82-BDAF-659A3AEE0248}"/>
              </a:ext>
            </a:extLst>
          </p:cNvPr>
          <p:cNvSpPr txBox="1"/>
          <p:nvPr/>
        </p:nvSpPr>
        <p:spPr>
          <a:xfrm>
            <a:off x="95087" y="959676"/>
            <a:ext cx="136514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Cloud Services</a:t>
            </a:r>
          </a:p>
        </p:txBody>
      </p:sp>
      <p:sp>
        <p:nvSpPr>
          <p:cNvPr id="14" name="TextBox 13">
            <a:extLst>
              <a:ext uri="{FF2B5EF4-FFF2-40B4-BE49-F238E27FC236}">
                <a16:creationId xmlns:a16="http://schemas.microsoft.com/office/drawing/2014/main" id="{8855BA43-2DF3-FA32-21EB-29827CCDE7F2}"/>
              </a:ext>
            </a:extLst>
          </p:cNvPr>
          <p:cNvSpPr txBox="1"/>
          <p:nvPr/>
        </p:nvSpPr>
        <p:spPr>
          <a:xfrm>
            <a:off x="57020" y="3922008"/>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Professional Services</a:t>
            </a:r>
          </a:p>
        </p:txBody>
      </p:sp>
      <p:sp>
        <p:nvSpPr>
          <p:cNvPr id="15" name="TextBox 14">
            <a:extLst>
              <a:ext uri="{FF2B5EF4-FFF2-40B4-BE49-F238E27FC236}">
                <a16:creationId xmlns:a16="http://schemas.microsoft.com/office/drawing/2014/main" id="{3E68E52E-A7CF-9C56-05C2-DD2DA984ED77}"/>
              </a:ext>
            </a:extLst>
          </p:cNvPr>
          <p:cNvSpPr txBox="1"/>
          <p:nvPr/>
        </p:nvSpPr>
        <p:spPr>
          <a:xfrm>
            <a:off x="7124538" y="964730"/>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Digital Services</a:t>
            </a:r>
          </a:p>
        </p:txBody>
      </p:sp>
      <p:sp>
        <p:nvSpPr>
          <p:cNvPr id="16" name="Rectangle 15">
            <a:extLst>
              <a:ext uri="{FF2B5EF4-FFF2-40B4-BE49-F238E27FC236}">
                <a16:creationId xmlns:a16="http://schemas.microsoft.com/office/drawing/2014/main" id="{D187A82A-2DB6-68AE-8A69-3C75C4050932}"/>
              </a:ext>
            </a:extLst>
          </p:cNvPr>
          <p:cNvSpPr/>
          <p:nvPr/>
        </p:nvSpPr>
        <p:spPr>
          <a:xfrm>
            <a:off x="2756809" y="1385642"/>
            <a:ext cx="1711456" cy="81729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a:solidFill>
                  <a:schemeClr val="tx1"/>
                </a:solidFill>
              </a:rPr>
              <a:t>Secret Server</a:t>
            </a:r>
            <a:endParaRPr lang="en-US">
              <a:solidFill>
                <a:schemeClr val="tx1"/>
              </a:solidFill>
            </a:endParaRPr>
          </a:p>
        </p:txBody>
      </p:sp>
      <p:pic>
        <p:nvPicPr>
          <p:cNvPr id="18" name="Graphic 50" descr="User outline">
            <a:extLst>
              <a:ext uri="{FF2B5EF4-FFF2-40B4-BE49-F238E27FC236}">
                <a16:creationId xmlns:a16="http://schemas.microsoft.com/office/drawing/2014/main" id="{D2E03E0D-3688-E4C8-618A-D5B36CAF6E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63" y="1128137"/>
            <a:ext cx="1266687" cy="1266687"/>
          </a:xfrm>
          <a:prstGeom prst="rect">
            <a:avLst/>
          </a:prstGeom>
        </p:spPr>
      </p:pic>
      <p:pic>
        <p:nvPicPr>
          <p:cNvPr id="19" name="Graphic 50" descr="User outline">
            <a:extLst>
              <a:ext uri="{FF2B5EF4-FFF2-40B4-BE49-F238E27FC236}">
                <a16:creationId xmlns:a16="http://schemas.microsoft.com/office/drawing/2014/main" id="{3BB0D08E-82C8-7E30-6D6D-0A989A29EC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76907" y="1493480"/>
            <a:ext cx="1266687" cy="1266687"/>
          </a:xfrm>
          <a:prstGeom prst="rect">
            <a:avLst/>
          </a:prstGeom>
        </p:spPr>
      </p:pic>
      <p:sp>
        <p:nvSpPr>
          <p:cNvPr id="20" name="TextBox 19">
            <a:extLst>
              <a:ext uri="{FF2B5EF4-FFF2-40B4-BE49-F238E27FC236}">
                <a16:creationId xmlns:a16="http://schemas.microsoft.com/office/drawing/2014/main" id="{BBF6F0BB-7C9D-4DEF-93FB-D907AF1B7685}"/>
              </a:ext>
            </a:extLst>
          </p:cNvPr>
          <p:cNvSpPr txBox="1"/>
          <p:nvPr/>
        </p:nvSpPr>
        <p:spPr>
          <a:xfrm>
            <a:off x="198492" y="2354990"/>
            <a:ext cx="1154906"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1.</a:t>
            </a:r>
            <a:r>
              <a:rPr lang="en-GB" sz="1000">
                <a:ea typeface="+mn-lt"/>
                <a:cs typeface="+mn-lt"/>
              </a:rPr>
              <a:t>Cloud Services creates the </a:t>
            </a:r>
            <a:r>
              <a:rPr lang="en-GB" sz="1000" err="1">
                <a:ea typeface="+mn-lt"/>
                <a:cs typeface="+mn-lt"/>
              </a:rPr>
              <a:t>iTrent</a:t>
            </a:r>
            <a:r>
              <a:rPr lang="en-GB" sz="1000">
                <a:ea typeface="+mn-lt"/>
                <a:cs typeface="+mn-lt"/>
              </a:rPr>
              <a:t> sysadmin and customer SFTP accounts and stores them in secret server,</a:t>
            </a:r>
            <a:endParaRPr lang="en-US" sz="1000"/>
          </a:p>
          <a:p>
            <a:pPr marL="285750" indent="-285750">
              <a:buFont typeface="Arial"/>
              <a:buChar char="•"/>
            </a:pPr>
            <a:endParaRPr lang="en-US"/>
          </a:p>
          <a:p>
            <a:pPr algn="l"/>
            <a:endParaRPr lang="en-GB"/>
          </a:p>
        </p:txBody>
      </p:sp>
      <p:cxnSp>
        <p:nvCxnSpPr>
          <p:cNvPr id="21" name="Straight Arrow Connector 20">
            <a:extLst>
              <a:ext uri="{FF2B5EF4-FFF2-40B4-BE49-F238E27FC236}">
                <a16:creationId xmlns:a16="http://schemas.microsoft.com/office/drawing/2014/main" id="{0532C2DF-AD66-4A43-48D3-543BFF309230}"/>
              </a:ext>
            </a:extLst>
          </p:cNvPr>
          <p:cNvCxnSpPr/>
          <p:nvPr/>
        </p:nvCxnSpPr>
        <p:spPr>
          <a:xfrm flipV="1">
            <a:off x="1163713" y="1808729"/>
            <a:ext cx="1587686" cy="4917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1AAD841-917C-1676-E143-8EC577404287}"/>
              </a:ext>
            </a:extLst>
          </p:cNvPr>
          <p:cNvSpPr txBox="1"/>
          <p:nvPr/>
        </p:nvSpPr>
        <p:spPr>
          <a:xfrm>
            <a:off x="10520077" y="1585179"/>
            <a:ext cx="114788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ea typeface="+mn-lt"/>
                <a:cs typeface="+mn-lt"/>
              </a:rPr>
              <a:t>2.Digital Services automation creates the </a:t>
            </a:r>
            <a:r>
              <a:rPr lang="en-GB" sz="1000" b="1" err="1">
                <a:ea typeface="+mn-lt"/>
                <a:cs typeface="+mn-lt"/>
              </a:rPr>
              <a:t>MHR_SVC_PS_Admin</a:t>
            </a:r>
            <a:r>
              <a:rPr lang="en-GB" sz="1000">
                <a:ea typeface="+mn-lt"/>
                <a:cs typeface="+mn-lt"/>
              </a:rPr>
              <a:t> account and stores it in Secret Server.</a:t>
            </a:r>
            <a:endParaRPr lang="en-GB" sz="1000"/>
          </a:p>
        </p:txBody>
      </p:sp>
      <p:cxnSp>
        <p:nvCxnSpPr>
          <p:cNvPr id="23" name="Straight Arrow Connector 22">
            <a:extLst>
              <a:ext uri="{FF2B5EF4-FFF2-40B4-BE49-F238E27FC236}">
                <a16:creationId xmlns:a16="http://schemas.microsoft.com/office/drawing/2014/main" id="{BDEA5591-ED72-A1AE-8F7B-97ED80644478}"/>
              </a:ext>
            </a:extLst>
          </p:cNvPr>
          <p:cNvCxnSpPr>
            <a:cxnSpLocks/>
          </p:cNvCxnSpPr>
          <p:nvPr/>
        </p:nvCxnSpPr>
        <p:spPr>
          <a:xfrm flipH="1" flipV="1">
            <a:off x="4422363" y="1817105"/>
            <a:ext cx="5061132" cy="4324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4271B22A-A26E-5B79-5697-C50E0CC3BA21}"/>
              </a:ext>
            </a:extLst>
          </p:cNvPr>
          <p:cNvSpPr txBox="1"/>
          <p:nvPr/>
        </p:nvSpPr>
        <p:spPr>
          <a:xfrm>
            <a:off x="2768723" y="5296099"/>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t>PS User</a:t>
            </a:r>
          </a:p>
        </p:txBody>
      </p:sp>
      <p:sp>
        <p:nvSpPr>
          <p:cNvPr id="25" name="TextBox 24">
            <a:extLst>
              <a:ext uri="{FF2B5EF4-FFF2-40B4-BE49-F238E27FC236}">
                <a16:creationId xmlns:a16="http://schemas.microsoft.com/office/drawing/2014/main" id="{318AA1A5-A6DB-7714-08D0-0BBCF4A43AAB}"/>
              </a:ext>
            </a:extLst>
          </p:cNvPr>
          <p:cNvSpPr txBox="1"/>
          <p:nvPr/>
        </p:nvSpPr>
        <p:spPr>
          <a:xfrm>
            <a:off x="4466329" y="6108229"/>
            <a:ext cx="135959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t>Project Manager</a:t>
            </a:r>
            <a:endParaRPr lang="en-US"/>
          </a:p>
        </p:txBody>
      </p:sp>
      <p:sp>
        <p:nvSpPr>
          <p:cNvPr id="27" name="TextBox 26">
            <a:extLst>
              <a:ext uri="{FF2B5EF4-FFF2-40B4-BE49-F238E27FC236}">
                <a16:creationId xmlns:a16="http://schemas.microsoft.com/office/drawing/2014/main" id="{2D7E7917-5CE7-410C-53D4-4682A2926172}"/>
              </a:ext>
            </a:extLst>
          </p:cNvPr>
          <p:cNvSpPr txBox="1"/>
          <p:nvPr/>
        </p:nvSpPr>
        <p:spPr>
          <a:xfrm>
            <a:off x="82435" y="4600200"/>
            <a:ext cx="1447179"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3.</a:t>
            </a:r>
            <a:r>
              <a:rPr lang="en-GB" sz="1000">
                <a:ea typeface="+mn-lt"/>
                <a:cs typeface="+mn-lt"/>
              </a:rPr>
              <a:t>Professional Services user identifies the required credentials in Secret Server.</a:t>
            </a:r>
            <a:endParaRPr lang="en-US" sz="1000">
              <a:ea typeface="+mn-lt"/>
              <a:cs typeface="+mn-lt"/>
            </a:endParaRPr>
          </a:p>
          <a:p>
            <a:r>
              <a:rPr lang="en-GB" sz="1000">
                <a:ea typeface="+mn-lt"/>
                <a:cs typeface="+mn-lt"/>
              </a:rPr>
              <a:t>They initiate a Secret Server access request using the Professional Services Approval Workflow.</a:t>
            </a:r>
            <a:endParaRPr lang="en-GB"/>
          </a:p>
          <a:p>
            <a:endParaRPr lang="en-GB" sz="1000"/>
          </a:p>
          <a:p>
            <a:pPr marL="285750" indent="-285750">
              <a:buFont typeface="Arial"/>
              <a:buChar char="•"/>
            </a:pPr>
            <a:endParaRPr lang="en-US"/>
          </a:p>
          <a:p>
            <a:pPr algn="l"/>
            <a:endParaRPr lang="en-GB"/>
          </a:p>
        </p:txBody>
      </p:sp>
      <p:sp>
        <p:nvSpPr>
          <p:cNvPr id="29" name="Rectangle 28">
            <a:extLst>
              <a:ext uri="{FF2B5EF4-FFF2-40B4-BE49-F238E27FC236}">
                <a16:creationId xmlns:a16="http://schemas.microsoft.com/office/drawing/2014/main" id="{0CAD20AF-AA9D-CC40-4F6D-FC0EE277FE20}"/>
              </a:ext>
            </a:extLst>
          </p:cNvPr>
          <p:cNvSpPr/>
          <p:nvPr/>
        </p:nvSpPr>
        <p:spPr>
          <a:xfrm>
            <a:off x="2766835" y="2488536"/>
            <a:ext cx="1711456" cy="817295"/>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err="1">
                <a:solidFill>
                  <a:schemeClr val="tx1"/>
                </a:solidFill>
              </a:rPr>
              <a:t>Itrent</a:t>
            </a:r>
            <a:r>
              <a:rPr lang="en-US" sz="1000">
                <a:solidFill>
                  <a:schemeClr val="tx1"/>
                </a:solidFill>
              </a:rPr>
              <a:t> Environments</a:t>
            </a:r>
            <a:endParaRPr lang="en-US"/>
          </a:p>
        </p:txBody>
      </p:sp>
      <p:sp>
        <p:nvSpPr>
          <p:cNvPr id="30" name="TextBox 29">
            <a:extLst>
              <a:ext uri="{FF2B5EF4-FFF2-40B4-BE49-F238E27FC236}">
                <a16:creationId xmlns:a16="http://schemas.microsoft.com/office/drawing/2014/main" id="{2563A942-FD3C-3D19-DF49-24C3502CFA17}"/>
              </a:ext>
            </a:extLst>
          </p:cNvPr>
          <p:cNvSpPr txBox="1"/>
          <p:nvPr/>
        </p:nvSpPr>
        <p:spPr>
          <a:xfrm>
            <a:off x="3020144" y="5713120"/>
            <a:ext cx="1447179"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4.</a:t>
            </a:r>
            <a:r>
              <a:rPr lang="en-GB" sz="1000">
                <a:ea typeface="+mn-lt"/>
                <a:cs typeface="+mn-lt"/>
              </a:rPr>
              <a:t>A Project Manager (via AD group membership) reviews and approves the request.</a:t>
            </a:r>
          </a:p>
          <a:p>
            <a:pPr marL="285750" indent="-285750">
              <a:buFont typeface="Arial"/>
              <a:buChar char="•"/>
            </a:pPr>
            <a:endParaRPr lang="en-US"/>
          </a:p>
          <a:p>
            <a:pPr algn="l"/>
            <a:endParaRPr lang="en-GB"/>
          </a:p>
        </p:txBody>
      </p:sp>
      <p:sp>
        <p:nvSpPr>
          <p:cNvPr id="33" name="Rectangle 32">
            <a:extLst>
              <a:ext uri="{FF2B5EF4-FFF2-40B4-BE49-F238E27FC236}">
                <a16:creationId xmlns:a16="http://schemas.microsoft.com/office/drawing/2014/main" id="{3521AD84-F112-0B23-B2A4-6CF01EC54D25}"/>
              </a:ext>
            </a:extLst>
          </p:cNvPr>
          <p:cNvSpPr/>
          <p:nvPr/>
        </p:nvSpPr>
        <p:spPr>
          <a:xfrm>
            <a:off x="1543626" y="4042616"/>
            <a:ext cx="1170034" cy="556612"/>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GB" sz="1000">
                <a:solidFill>
                  <a:schemeClr val="tx1"/>
                </a:solidFill>
              </a:rPr>
              <a:t>Web </a:t>
            </a:r>
            <a:r>
              <a:rPr lang="en-GB" sz="1000">
                <a:solidFill>
                  <a:schemeClr val="tx1"/>
                </a:solidFill>
                <a:ea typeface="+mn-lt"/>
                <a:cs typeface="+mn-lt"/>
              </a:rPr>
              <a:t>Password</a:t>
            </a:r>
            <a:r>
              <a:rPr lang="en-GB" sz="1000">
                <a:solidFill>
                  <a:schemeClr val="tx1"/>
                </a:solidFill>
              </a:rPr>
              <a:t> Filler / WinSCP</a:t>
            </a:r>
            <a:endParaRPr lang="en-US" sz="1000">
              <a:solidFill>
                <a:schemeClr val="tx1"/>
              </a:solidFill>
            </a:endParaRPr>
          </a:p>
        </p:txBody>
      </p:sp>
      <p:cxnSp>
        <p:nvCxnSpPr>
          <p:cNvPr id="35" name="Straight Arrow Connector 34">
            <a:extLst>
              <a:ext uri="{FF2B5EF4-FFF2-40B4-BE49-F238E27FC236}">
                <a16:creationId xmlns:a16="http://schemas.microsoft.com/office/drawing/2014/main" id="{4F22B2D7-3122-7376-17B0-547145BE69D1}"/>
              </a:ext>
            </a:extLst>
          </p:cNvPr>
          <p:cNvCxnSpPr>
            <a:cxnSpLocks/>
          </p:cNvCxnSpPr>
          <p:nvPr/>
        </p:nvCxnSpPr>
        <p:spPr>
          <a:xfrm flipH="1">
            <a:off x="2029504" y="1939559"/>
            <a:ext cx="728391" cy="20950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D3B50AE3-82D3-9EB3-E5BD-E98581F00E3C}"/>
              </a:ext>
            </a:extLst>
          </p:cNvPr>
          <p:cNvCxnSpPr/>
          <p:nvPr/>
        </p:nvCxnSpPr>
        <p:spPr>
          <a:xfrm>
            <a:off x="3920288" y="5123446"/>
            <a:ext cx="701843" cy="60157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7267ADCC-93E2-FD46-F074-315137922AB2}"/>
              </a:ext>
            </a:extLst>
          </p:cNvPr>
          <p:cNvCxnSpPr>
            <a:cxnSpLocks/>
          </p:cNvCxnSpPr>
          <p:nvPr/>
        </p:nvCxnSpPr>
        <p:spPr>
          <a:xfrm flipH="1" flipV="1">
            <a:off x="2159846" y="4575992"/>
            <a:ext cx="778523" cy="4616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9ABC33EB-2D90-ACE3-43D3-80E12772BF9E}"/>
              </a:ext>
            </a:extLst>
          </p:cNvPr>
          <p:cNvSpPr/>
          <p:nvPr/>
        </p:nvSpPr>
        <p:spPr>
          <a:xfrm>
            <a:off x="2279941" y="1394680"/>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41" name="TextBox 40">
            <a:extLst>
              <a:ext uri="{FF2B5EF4-FFF2-40B4-BE49-F238E27FC236}">
                <a16:creationId xmlns:a16="http://schemas.microsoft.com/office/drawing/2014/main" id="{929D8232-E5AC-DEA0-5D3A-A937FEB7CC05}"/>
              </a:ext>
            </a:extLst>
          </p:cNvPr>
          <p:cNvSpPr txBox="1"/>
          <p:nvPr/>
        </p:nvSpPr>
        <p:spPr>
          <a:xfrm>
            <a:off x="1673651" y="4993343"/>
            <a:ext cx="1447179"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5.</a:t>
            </a:r>
            <a:r>
              <a:rPr lang="en-GB" sz="1000">
                <a:ea typeface="+mn-lt"/>
                <a:cs typeface="+mn-lt"/>
              </a:rPr>
              <a:t>Professional Services user retrieves the credentials</a:t>
            </a:r>
          </a:p>
          <a:p>
            <a:pPr marL="285750" indent="-285750">
              <a:buFont typeface="Arial"/>
              <a:buChar char="•"/>
            </a:pPr>
            <a:endParaRPr lang="en-US"/>
          </a:p>
          <a:p>
            <a:pPr algn="l"/>
            <a:endParaRPr lang="en-GB"/>
          </a:p>
        </p:txBody>
      </p:sp>
      <p:sp>
        <p:nvSpPr>
          <p:cNvPr id="42" name="TextBox 41">
            <a:extLst>
              <a:ext uri="{FF2B5EF4-FFF2-40B4-BE49-F238E27FC236}">
                <a16:creationId xmlns:a16="http://schemas.microsoft.com/office/drawing/2014/main" id="{C84A2626-7049-6356-3DB9-4F13A2BAFE38}"/>
              </a:ext>
            </a:extLst>
          </p:cNvPr>
          <p:cNvSpPr txBox="1"/>
          <p:nvPr/>
        </p:nvSpPr>
        <p:spPr>
          <a:xfrm>
            <a:off x="3890314" y="3935638"/>
            <a:ext cx="2928249" cy="14157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t>6.</a:t>
            </a:r>
            <a:r>
              <a:rPr lang="en-GB" sz="1000">
                <a:ea typeface="+mn-lt"/>
                <a:cs typeface="+mn-lt"/>
              </a:rPr>
              <a:t>SS launches the relevant app and authenticates the user to the requested service. In the case of </a:t>
            </a:r>
            <a:r>
              <a:rPr lang="en-GB" sz="1000" err="1">
                <a:ea typeface="+mn-lt"/>
                <a:cs typeface="+mn-lt"/>
              </a:rPr>
              <a:t>iTrent</a:t>
            </a:r>
            <a:r>
              <a:rPr lang="en-GB" sz="1000">
                <a:ea typeface="+mn-lt"/>
                <a:cs typeface="+mn-lt"/>
              </a:rPr>
              <a:t>, the </a:t>
            </a:r>
            <a:r>
              <a:rPr lang="en-GB" sz="1000" err="1">
                <a:ea typeface="+mn-lt"/>
                <a:cs typeface="+mn-lt"/>
              </a:rPr>
              <a:t>MHR_SVC_PS_Admin</a:t>
            </a:r>
            <a:r>
              <a:rPr lang="en-GB" sz="1000">
                <a:ea typeface="+mn-lt"/>
                <a:cs typeface="+mn-lt"/>
              </a:rPr>
              <a:t> account is used to login to allow the consultant to create a named user for themselves.</a:t>
            </a:r>
          </a:p>
          <a:p>
            <a:pPr marL="285750" indent="-285750">
              <a:buFont typeface="Arial"/>
              <a:buChar char="•"/>
            </a:pPr>
            <a:endParaRPr lang="en-US"/>
          </a:p>
          <a:p>
            <a:pPr algn="l"/>
            <a:endParaRPr lang="en-GB"/>
          </a:p>
        </p:txBody>
      </p:sp>
      <p:cxnSp>
        <p:nvCxnSpPr>
          <p:cNvPr id="43" name="Straight Arrow Connector 42">
            <a:extLst>
              <a:ext uri="{FF2B5EF4-FFF2-40B4-BE49-F238E27FC236}">
                <a16:creationId xmlns:a16="http://schemas.microsoft.com/office/drawing/2014/main" id="{7F9FB938-B3AC-9716-EB0A-AC38FF2690E1}"/>
              </a:ext>
            </a:extLst>
          </p:cNvPr>
          <p:cNvCxnSpPr>
            <a:cxnSpLocks/>
          </p:cNvCxnSpPr>
          <p:nvPr/>
        </p:nvCxnSpPr>
        <p:spPr>
          <a:xfrm flipV="1">
            <a:off x="3489816" y="3312676"/>
            <a:ext cx="63687" cy="9730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406AB226-2A5C-D43D-CFC3-90F2E77D8615}"/>
              </a:ext>
            </a:extLst>
          </p:cNvPr>
          <p:cNvSpPr/>
          <p:nvPr/>
        </p:nvSpPr>
        <p:spPr>
          <a:xfrm>
            <a:off x="4122859" y="3425491"/>
            <a:ext cx="386262" cy="196996"/>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T03</a:t>
            </a:r>
          </a:p>
        </p:txBody>
      </p:sp>
      <p:cxnSp>
        <p:nvCxnSpPr>
          <p:cNvPr id="7" name="Straight Arrow Connector 6">
            <a:extLst>
              <a:ext uri="{FF2B5EF4-FFF2-40B4-BE49-F238E27FC236}">
                <a16:creationId xmlns:a16="http://schemas.microsoft.com/office/drawing/2014/main" id="{EBF023BC-3638-82AF-FD89-FE86FE3596D9}"/>
              </a:ext>
            </a:extLst>
          </p:cNvPr>
          <p:cNvCxnSpPr>
            <a:cxnSpLocks/>
          </p:cNvCxnSpPr>
          <p:nvPr/>
        </p:nvCxnSpPr>
        <p:spPr>
          <a:xfrm>
            <a:off x="3491465" y="2185685"/>
            <a:ext cx="53249" cy="2910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912307876"/>
              </p:ext>
            </p:extLst>
          </p:nvPr>
        </p:nvGraphicFramePr>
        <p:xfrm>
          <a:off x="66675" y="971550"/>
          <a:ext cx="12073319" cy="2388681"/>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a:t>Threat Ref.</a:t>
                      </a:r>
                    </a:p>
                  </a:txBody>
                  <a:tcPr marL="90000" anchor="ctr">
                    <a:solidFill>
                      <a:srgbClr val="0070C0"/>
                    </a:solidFill>
                  </a:tcPr>
                </a:tc>
                <a:tc>
                  <a:txBody>
                    <a:bodyPr/>
                    <a:lstStyle/>
                    <a:p>
                      <a:r>
                        <a:rPr lang="en-US" sz="900"/>
                        <a:t>Threat Description</a:t>
                      </a:r>
                    </a:p>
                  </a:txBody>
                  <a:tcPr marL="90000" anchor="ctr">
                    <a:solidFill>
                      <a:srgbClr val="0070C0"/>
                    </a:solidFill>
                  </a:tcPr>
                </a:tc>
                <a:tc>
                  <a:txBody>
                    <a:bodyPr/>
                    <a:lstStyle/>
                    <a:p>
                      <a:r>
                        <a:rPr lang="en-US" sz="900"/>
                        <a:t>Control Design</a:t>
                      </a:r>
                    </a:p>
                  </a:txBody>
                  <a:tcPr marL="90000" anchor="ctr">
                    <a:solidFill>
                      <a:srgbClr val="0070C0"/>
                    </a:solidFill>
                  </a:tcPr>
                </a:tc>
                <a:tc>
                  <a:txBody>
                    <a:bodyPr/>
                    <a:lstStyle/>
                    <a:p>
                      <a:r>
                        <a:rPr lang="en-US" sz="900"/>
                        <a:t>Control Owner</a:t>
                      </a:r>
                    </a:p>
                  </a:txBody>
                  <a:tcPr marL="90000" anchor="ctr">
                    <a:solidFill>
                      <a:srgbClr val="0070C0"/>
                    </a:solidFill>
                  </a:tcPr>
                </a:tc>
                <a:tc>
                  <a:txBody>
                    <a:bodyPr/>
                    <a:lstStyle/>
                    <a:p>
                      <a:pPr algn="ctr"/>
                      <a:r>
                        <a:rPr lang="en-US" sz="900"/>
                        <a:t>Control Mitigation Effectiveness</a:t>
                      </a:r>
                    </a:p>
                  </a:txBody>
                  <a:tcPr marL="90000" anchor="ctr">
                    <a:solidFill>
                      <a:srgbClr val="0070C0"/>
                    </a:solidFill>
                  </a:tcPr>
                </a:tc>
                <a:tc>
                  <a:txBody>
                    <a:bodyPr/>
                    <a:lstStyle/>
                    <a:p>
                      <a:pPr algn="ctr"/>
                      <a:r>
                        <a:rPr lang="en-US" sz="90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a:t>T01</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a:solidFill>
                            <a:srgbClr val="000000"/>
                          </a:solidFill>
                        </a:rPr>
                        <a:t>A malicious actor with Secret Server access could retrieve and misuse the </a:t>
                      </a:r>
                      <a:r>
                        <a:rPr lang="en-GB" sz="900" b="0" i="0" u="none" strike="noStrike" baseline="0" noProof="0" err="1">
                          <a:solidFill>
                            <a:srgbClr val="000000"/>
                          </a:solidFill>
                        </a:rPr>
                        <a:t>MHR_SVC_PS_Admin</a:t>
                      </a:r>
                      <a:endParaRPr lang="en-US" err="1"/>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noProof="0">
                          <a:latin typeface="Aptos"/>
                        </a:rPr>
                        <a:t>Enforce approval workflows and audit logs for credential access in Secret Server</a:t>
                      </a:r>
                      <a:endParaRPr lang="en-US"/>
                    </a:p>
                  </a:txBody>
                  <a:tcPr>
                    <a:solidFill>
                      <a:srgbClr val="E7E7E7"/>
                    </a:solidFill>
                  </a:tcPr>
                </a:tc>
                <a:tc>
                  <a:txBody>
                    <a:bodyPr/>
                    <a:lstStyle/>
                    <a:p>
                      <a:pPr lvl="0">
                        <a:buNone/>
                      </a:pPr>
                      <a:r>
                        <a:rPr lang="en-US" sz="900">
                          <a:solidFill>
                            <a:schemeClr val="tx1"/>
                          </a:solidFill>
                        </a:rPr>
                        <a:t>Professional Services</a:t>
                      </a:r>
                      <a:endParaRPr lang="en-US"/>
                    </a:p>
                  </a:txBody>
                  <a:tcPr>
                    <a:solidFill>
                      <a:srgbClr val="E7E7E7"/>
                    </a:solidFill>
                  </a:tcPr>
                </a:tc>
                <a:tc>
                  <a:txBody>
                    <a:bodyPr/>
                    <a:lstStyle/>
                    <a:p>
                      <a:pPr lvl="0" algn="ctr">
                        <a:buNone/>
                      </a:pPr>
                      <a:r>
                        <a:rPr lang="en-US" sz="900" b="1" i="0" u="none" strike="noStrike" noProof="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900"/>
                        <a:t>T02</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a:solidFill>
                            <a:srgbClr val="000000"/>
                          </a:solidFill>
                        </a:rPr>
                        <a:t>Credentials remain active post-engagement and could be reused later maliciously.</a:t>
                      </a:r>
                      <a:endParaRPr lang="en-US"/>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a:latin typeface="Aptos"/>
                        </a:rPr>
                        <a:t>Automatically expire or rotate credentials upon offboarding or engagement closure.</a:t>
                      </a:r>
                      <a:endParaRPr lang="en-US"/>
                    </a:p>
                  </a:txBody>
                  <a:tcPr>
                    <a:solidFill>
                      <a:srgbClr val="E7E7E7"/>
                    </a:solidFill>
                  </a:tcPr>
                </a:tc>
                <a:tc>
                  <a:txBody>
                    <a:bodyPr/>
                    <a:lstStyle/>
                    <a:p>
                      <a:pPr lvl="0">
                        <a:buNone/>
                      </a:pPr>
                      <a:r>
                        <a:rPr lang="en-US" sz="900">
                          <a:solidFill>
                            <a:schemeClr val="tx1"/>
                          </a:solidFill>
                        </a:rPr>
                        <a:t>Cloud Services</a:t>
                      </a:r>
                    </a:p>
                  </a:txBody>
                  <a:tcPr>
                    <a:solidFill>
                      <a:srgbClr val="E7E7E7"/>
                    </a:solidFill>
                  </a:tcPr>
                </a:tc>
                <a:tc>
                  <a:txBody>
                    <a:bodyPr/>
                    <a:lstStyle/>
                    <a:p>
                      <a:pPr lvl="0" algn="ctr">
                        <a:buNone/>
                      </a:pPr>
                      <a:r>
                        <a:rPr lang="en-US" sz="900" b="1" i="0" u="none" strike="noStrike" noProof="0">
                          <a:solidFill>
                            <a:srgbClr val="00B050"/>
                          </a:solidFill>
                          <a:latin typeface="Aptos"/>
                        </a:rPr>
                        <a:t>Effective</a:t>
                      </a:r>
                      <a:endParaRPr lang="en-US"/>
                    </a:p>
                  </a:txBody>
                  <a:tcPr marL="89999"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p>
                  </a:txBody>
                  <a:tcPr marL="89999" anchor="ctr">
                    <a:solidFill>
                      <a:srgbClr val="92D050"/>
                    </a:solidFill>
                  </a:tcPr>
                </a:tc>
                <a:extLst>
                  <a:ext uri="{0D108BD9-81ED-4DB2-BD59-A6C34878D82A}">
                    <a16:rowId xmlns:a16="http://schemas.microsoft.com/office/drawing/2014/main" val="4125252574"/>
                  </a:ext>
                </a:extLst>
              </a:tr>
              <a:tr h="628587">
                <a:tc>
                  <a:txBody>
                    <a:bodyPr/>
                    <a:lstStyle/>
                    <a:p>
                      <a:pPr lvl="0" algn="ctr">
                        <a:buNone/>
                      </a:pPr>
                      <a:r>
                        <a:rPr lang="en-US" sz="900"/>
                        <a:t>T03</a:t>
                      </a:r>
                    </a:p>
                  </a:txBody>
                  <a:tcPr>
                    <a:solidFill>
                      <a:srgbClr val="E7E7E7"/>
                    </a:solidFill>
                  </a:tcPr>
                </a:tc>
                <a:tc>
                  <a:txBody>
                    <a:bodyPr/>
                    <a:lstStyle/>
                    <a:p>
                      <a:pPr lvl="0" algn="l">
                        <a:lnSpc>
                          <a:spcPct val="100000"/>
                        </a:lnSpc>
                        <a:spcBef>
                          <a:spcPts val="0"/>
                        </a:spcBef>
                        <a:spcAft>
                          <a:spcPts val="0"/>
                        </a:spcAft>
                        <a:buNone/>
                      </a:pPr>
                      <a:r>
                        <a:rPr lang="en-GB" sz="900" b="0" i="0" u="none" strike="noStrike" baseline="0" noProof="0" err="1">
                          <a:solidFill>
                            <a:srgbClr val="000000"/>
                          </a:solidFill>
                          <a:latin typeface="Aptos"/>
                        </a:rPr>
                        <a:t>MHR_SVC_PS_Admin</a:t>
                      </a:r>
                      <a:r>
                        <a:rPr lang="en-GB" sz="900" b="0" i="0" u="none" strike="noStrike" baseline="0" noProof="0">
                          <a:solidFill>
                            <a:srgbClr val="000000"/>
                          </a:solidFill>
                          <a:latin typeface="Aptos"/>
                        </a:rPr>
                        <a:t> credentials get reused across multiple environments.</a:t>
                      </a:r>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noProof="0"/>
                        <a:t>The password for the </a:t>
                      </a:r>
                      <a:r>
                        <a:rPr lang="en-US" sz="900" b="0" i="0" u="none" strike="noStrike" noProof="0" err="1"/>
                        <a:t>MHR_SVC_PS_Admin</a:t>
                      </a:r>
                      <a:r>
                        <a:rPr lang="en-US" sz="900" b="0" i="0" u="none" strike="noStrike" noProof="0"/>
                        <a:t> account are randomly generated using Secret Server. It's </a:t>
                      </a:r>
                      <a:r>
                        <a:rPr lang="en-US" sz="900" b="1" i="0" u="none" strike="noStrike" noProof="0"/>
                        <a:t>not</a:t>
                      </a:r>
                      <a:r>
                        <a:rPr lang="en-US" sz="900" b="0" i="0" u="none" strike="noStrike" noProof="0"/>
                        <a:t> going to be the same password reused across multiple environments.</a:t>
                      </a:r>
                      <a:endParaRPr lang="en-US"/>
                    </a:p>
                  </a:txBody>
                  <a:tcPr>
                    <a:solidFill>
                      <a:srgbClr val="E7E7E7"/>
                    </a:solidFill>
                  </a:tcPr>
                </a:tc>
                <a:tc>
                  <a:txBody>
                    <a:bodyPr/>
                    <a:lstStyle/>
                    <a:p>
                      <a:pPr lvl="0">
                        <a:buNone/>
                      </a:pPr>
                      <a:r>
                        <a:rPr lang="en-US" sz="900">
                          <a:solidFill>
                            <a:schemeClr val="tx1"/>
                          </a:solidFill>
                        </a:rPr>
                        <a:t>Cloud Services</a:t>
                      </a:r>
                    </a:p>
                  </a:txBody>
                  <a:tcPr>
                    <a:solidFill>
                      <a:srgbClr val="E7E7E7"/>
                    </a:solidFill>
                  </a:tcPr>
                </a:tc>
                <a:tc>
                  <a:txBody>
                    <a:bodyPr/>
                    <a:lstStyle/>
                    <a:p>
                      <a:pPr lvl="0" algn="ctr">
                        <a:buNone/>
                      </a:pPr>
                      <a:r>
                        <a:rPr lang="en-US" sz="900" b="1" i="0" u="none" strike="noStrike" noProof="0">
                          <a:solidFill>
                            <a:srgbClr val="00B050"/>
                          </a:solidFill>
                          <a:latin typeface="Aptos"/>
                        </a:rPr>
                        <a:t>Effective</a:t>
                      </a:r>
                      <a:endParaRPr lang="en-US"/>
                    </a:p>
                  </a:txBody>
                  <a:tcPr marL="89999"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endParaRPr lang="en-US"/>
                    </a:p>
                  </a:txBody>
                  <a:tcPr marL="89999" anchor="ctr">
                    <a:solidFill>
                      <a:srgbClr val="92D050"/>
                    </a:solidFill>
                  </a:tcPr>
                </a:tc>
                <a:extLst>
                  <a:ext uri="{0D108BD9-81ED-4DB2-BD59-A6C34878D82A}">
                    <a16:rowId xmlns:a16="http://schemas.microsoft.com/office/drawing/2014/main" val="1481292303"/>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891959538"/>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a:t>Action Ref.</a:t>
                      </a:r>
                    </a:p>
                  </a:txBody>
                  <a:tcPr marL="90000" anchor="ctr">
                    <a:solidFill>
                      <a:srgbClr val="0070C0"/>
                    </a:solidFill>
                  </a:tcPr>
                </a:tc>
                <a:tc>
                  <a:txBody>
                    <a:bodyPr/>
                    <a:lstStyle/>
                    <a:p>
                      <a:r>
                        <a:rPr lang="en-US" sz="900"/>
                        <a:t>Control Weakness</a:t>
                      </a:r>
                    </a:p>
                  </a:txBody>
                  <a:tcPr marL="90000" anchor="ctr">
                    <a:solidFill>
                      <a:srgbClr val="0070C0"/>
                    </a:solidFill>
                  </a:tcPr>
                </a:tc>
                <a:tc>
                  <a:txBody>
                    <a:bodyPr/>
                    <a:lstStyle/>
                    <a:p>
                      <a:r>
                        <a:rPr lang="en-US" sz="900"/>
                        <a:t>Threat</a:t>
                      </a:r>
                    </a:p>
                  </a:txBody>
                  <a:tcPr marL="90000" anchor="ctr">
                    <a:solidFill>
                      <a:srgbClr val="0070C0"/>
                    </a:solidFill>
                  </a:tcPr>
                </a:tc>
                <a:tc>
                  <a:txBody>
                    <a:bodyPr/>
                    <a:lstStyle/>
                    <a:p>
                      <a:pPr algn="l"/>
                      <a:r>
                        <a:rPr lang="en-US" sz="90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a:t>A01</a:t>
                      </a:r>
                    </a:p>
                  </a:txBody>
                  <a:tcPr>
                    <a:solidFill>
                      <a:srgbClr val="CBCBCB"/>
                    </a:solidFill>
                  </a:tcPr>
                </a:tc>
                <a:tc>
                  <a:txBody>
                    <a:bodyPr/>
                    <a:lstStyle/>
                    <a:p>
                      <a:pPr lvl="0">
                        <a:buNone/>
                      </a:pPr>
                      <a:endParaRPr lang="en-US" sz="900" b="0" i="0" u="none" strike="noStrike" noProof="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a:p>
                  </a:txBody>
                  <a:tcPr>
                    <a:solidFill>
                      <a:srgbClr val="CBCBCB"/>
                    </a:solidFill>
                  </a:tcPr>
                </a:tc>
                <a:tc>
                  <a:txBody>
                    <a:bodyPr/>
                    <a:lstStyle/>
                    <a:p>
                      <a:pPr lvl="0" algn="l">
                        <a:buNone/>
                      </a:pPr>
                      <a:endParaRPr lang="en-US" sz="900" b="0" i="0" u="none" strike="noStrike" noProof="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7</cp:revision>
  <dcterms:created xsi:type="dcterms:W3CDTF">2024-07-23T08:25:53Z</dcterms:created>
  <dcterms:modified xsi:type="dcterms:W3CDTF">2025-08-11T12:11:20Z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