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sldIdLst>
    <p:sldId id="262" r:id="rId5"/>
    <p:sldId id="263" r:id="rId6"/>
    <p:sldId id="264" r:id="rId7"/>
    <p:sldId id="266"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D5C740-B3A4-1631-39C6-A468EE8F68B4}" name="David Biayna Neal" initials="DN" userId="S::david.biaynaneal@mhr.co.uk::f4d86e95-9b71-49ba-9385-78f333512306" providerId="AD"/>
  <p188:author id="{75E3F081-D263-0A36-E80C-388ED687E18E}" name="Trefor Walters" initials="TW" userId="S::Trefor.Walters@mhr.co.uk::385071c8-beff-42c3-bf88-64b537bb7bdf" providerId="AD"/>
  <p188:author id="{A468CF8F-8E3C-F560-4547-F8293B00AA7B}" name="Will North" initials="" userId="S::William.North@mhr.co.uk::c7b1bcd7-f4d2-4df5-a1d9-707caba598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79"/>
    <a:srgbClr val="CBCBCB"/>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848F9-8EE4-B278-C4BC-185AFA4D72CD}" v="139" dt="2025-02-11T09:29:26.116"/>
    <p1510:client id="{E10A1694-F179-404C-A1AB-4605D3FC2BF5}" v="3484" dt="2025-02-11T10:31:13.7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52"/>
    <p:restoredTop sz="94689"/>
  </p:normalViewPr>
  <p:slideViewPr>
    <p:cSldViewPr snapToGrid="0">
      <p:cViewPr varScale="1">
        <p:scale>
          <a:sx n="129" d="100"/>
          <a:sy n="129" d="100"/>
        </p:scale>
        <p:origin x="1664"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A6D7C-0246-AF48-99A7-4FDF4978067E}" type="datetimeFigureOut">
              <a:rPr lang="en-US" smtClean="0"/>
              <a:t>8/11/2025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E1F09-160C-7443-909F-6612CF3A63AD}" type="slidenum">
              <a:rPr lang="en-US" smtClean="0"/>
              <a:t>‹#›</a:t>
            </a:fld>
            <a:endParaRPr lang="en-US"/>
          </a:p>
        </p:txBody>
      </p:sp>
    </p:spTree>
    <p:extLst>
      <p:ext uri="{BB962C8B-B14F-4D97-AF65-F5344CB8AC3E}">
        <p14:creationId xmlns:p14="http://schemas.microsoft.com/office/powerpoint/2010/main" val="35231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CE1F09-160C-7443-909F-6612CF3A63AD}" type="slidenum">
              <a:rPr lang="en-US" smtClean="0"/>
              <a:t>4</a:t>
            </a:fld>
            <a:endParaRPr lang="en-US"/>
          </a:p>
        </p:txBody>
      </p:sp>
    </p:spTree>
    <p:extLst>
      <p:ext uri="{BB962C8B-B14F-4D97-AF65-F5344CB8AC3E}">
        <p14:creationId xmlns:p14="http://schemas.microsoft.com/office/powerpoint/2010/main" val="2070400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F22060-864B-42AF-4F72-6E1DFB2B76C3}"/>
              </a:ext>
            </a:extLst>
          </p:cNvPr>
          <p:cNvSpPr/>
          <p:nvPr/>
        </p:nvSpPr>
        <p:spPr>
          <a:xfrm>
            <a:off x="0" y="0"/>
            <a:ext cx="3707934" cy="6858000"/>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pPr marL="90170"/>
            <a:endParaRPr lang="en-US" sz="3600" b="1" dirty="0"/>
          </a:p>
          <a:p>
            <a:pPr marL="90170"/>
            <a:endParaRPr lang="en-US" sz="3600" b="1" dirty="0"/>
          </a:p>
          <a:p>
            <a:pPr marL="90170">
              <a:spcAft>
                <a:spcPts val="1200"/>
              </a:spcAft>
            </a:pPr>
            <a:r>
              <a:rPr lang="en-US" sz="4000" b="1" dirty="0"/>
              <a:t>Cyber Security Threat Model</a:t>
            </a:r>
          </a:p>
          <a:p>
            <a:pPr marL="90170"/>
            <a:r>
              <a:rPr lang="en-US" sz="2400" dirty="0">
                <a:solidFill>
                  <a:srgbClr val="C00000"/>
                </a:solidFill>
              </a:rPr>
              <a:t>People First Pension Data Service (PDS)</a:t>
            </a:r>
          </a:p>
          <a:p>
            <a:pPr marL="90170"/>
            <a:endParaRPr lang="en-US" sz="2400" b="1" dirty="0"/>
          </a:p>
          <a:p>
            <a:pPr marL="90170"/>
            <a:r>
              <a:rPr lang="en-US" sz="1400" dirty="0"/>
              <a:t>February 2025</a:t>
            </a:r>
          </a:p>
        </p:txBody>
      </p:sp>
      <p:pic>
        <p:nvPicPr>
          <p:cNvPr id="1030" name="Picture 6" descr="Portrayal of AI robot hacker surrounded by a network of glowing data  27613279 Stock Photo at Vecteezy">
            <a:extLst>
              <a:ext uri="{FF2B5EF4-FFF2-40B4-BE49-F238E27FC236}">
                <a16:creationId xmlns:a16="http://schemas.microsoft.com/office/drawing/2014/main" id="{49BE900C-EBAF-4829-D5CB-6C7555A2EF1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527" r="5717"/>
          <a:stretch/>
        </p:blipFill>
        <p:spPr bwMode="auto">
          <a:xfrm>
            <a:off x="3707934" y="0"/>
            <a:ext cx="87187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5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Executive Summary</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11" name="Rectangle 10">
            <a:extLst>
              <a:ext uri="{FF2B5EF4-FFF2-40B4-BE49-F238E27FC236}">
                <a16:creationId xmlns:a16="http://schemas.microsoft.com/office/drawing/2014/main" id="{70C0A216-D7AB-093A-C59B-82FE2883F5B4}"/>
              </a:ext>
            </a:extLst>
          </p:cNvPr>
          <p:cNvSpPr/>
          <p:nvPr/>
        </p:nvSpPr>
        <p:spPr>
          <a:xfrm>
            <a:off x="142149" y="2952286"/>
            <a:ext cx="11806102" cy="358766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endParaRPr lang="en-GB" sz="1200" dirty="0">
              <a:solidFill>
                <a:srgbClr val="242424"/>
              </a:solidFill>
              <a:ea typeface="+mn-lt"/>
              <a:cs typeface="+mn-lt"/>
            </a:endParaRPr>
          </a:p>
          <a:p>
            <a:r>
              <a:rPr lang="en-GB" sz="1200" dirty="0">
                <a:solidFill>
                  <a:srgbClr val="242424"/>
                </a:solidFill>
                <a:ea typeface="+mn-lt"/>
                <a:cs typeface="+mn-lt"/>
              </a:rPr>
              <a:t>This report assessed the security of the planned changes to modify the existing Pension Data Service (PDS) to support People First customers.</a:t>
            </a:r>
          </a:p>
          <a:p>
            <a:endParaRPr lang="en-GB" sz="1200" dirty="0">
              <a:solidFill>
                <a:srgbClr val="242424"/>
              </a:solidFill>
              <a:ea typeface="+mn-lt"/>
              <a:cs typeface="+mn-lt"/>
            </a:endParaRPr>
          </a:p>
          <a:p>
            <a:r>
              <a:rPr lang="en-GB" sz="1200" dirty="0">
                <a:solidFill>
                  <a:srgbClr val="242424"/>
                </a:solidFill>
                <a:ea typeface="+mn-lt"/>
                <a:cs typeface="+mn-lt"/>
              </a:rPr>
              <a:t>The Cyber Security team have concluded that the proposed design includes all key security controls and sufficiently mitigates the key security risks. Approved is provided to proceed without any remedial action.</a:t>
            </a:r>
          </a:p>
          <a:p>
            <a:endParaRPr lang="en-GB" sz="1200" dirty="0">
              <a:solidFill>
                <a:srgbClr val="242424"/>
              </a:solidFill>
              <a:ea typeface="+mn-lt"/>
              <a:cs typeface="+mn-lt"/>
            </a:endParaRPr>
          </a:p>
          <a:p>
            <a:r>
              <a:rPr lang="en-GB" sz="1100" i="1" dirty="0">
                <a:solidFill>
                  <a:srgbClr val="242424"/>
                </a:solidFill>
                <a:ea typeface="+mn-lt"/>
                <a:cs typeface="+mn-lt"/>
              </a:rPr>
              <a:t>Note: this report was undertaken on the design for the MIDSOFT network as no design had been created for the MSMAS network. The same controls as designed for the MIDSOFT network must be implemented in the MSMAS network or the security risk may not be acceptable.</a:t>
            </a:r>
            <a:endParaRPr lang="en-GB" sz="1100" dirty="0">
              <a:solidFill>
                <a:srgbClr val="242424"/>
              </a:solidFill>
              <a:ea typeface="+mn-lt"/>
              <a:cs typeface="+mn-lt"/>
            </a:endParaRPr>
          </a:p>
          <a:p>
            <a:pPr marL="182245">
              <a:spcBef>
                <a:spcPts val="600"/>
              </a:spcBef>
              <a:spcAft>
                <a:spcPts val="600"/>
              </a:spcAft>
            </a:pPr>
            <a:endParaRPr lang="en-GB" sz="1200" dirty="0">
              <a:solidFill>
                <a:srgbClr val="000000"/>
              </a:solidFill>
            </a:endParaRPr>
          </a:p>
        </p:txBody>
      </p:sp>
      <p:sp>
        <p:nvSpPr>
          <p:cNvPr id="17" name="Rectangle 16">
            <a:extLst>
              <a:ext uri="{FF2B5EF4-FFF2-40B4-BE49-F238E27FC236}">
                <a16:creationId xmlns:a16="http://schemas.microsoft.com/office/drawing/2014/main" id="{22E46C8E-55C0-D00E-4827-85E270F21BEA}"/>
              </a:ext>
            </a:extLst>
          </p:cNvPr>
          <p:cNvSpPr/>
          <p:nvPr/>
        </p:nvSpPr>
        <p:spPr>
          <a:xfrm>
            <a:off x="142149" y="1025415"/>
            <a:ext cx="11806102" cy="171778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pPr algn="ctr"/>
            <a:endParaRPr lang="en-US" sz="1200" b="1">
              <a:solidFill>
                <a:schemeClr val="tx1"/>
              </a:solidFill>
            </a:endParaRPr>
          </a:p>
        </p:txBody>
      </p:sp>
      <p:sp>
        <p:nvSpPr>
          <p:cNvPr id="29" name="Rectangle 28">
            <a:extLst>
              <a:ext uri="{FF2B5EF4-FFF2-40B4-BE49-F238E27FC236}">
                <a16:creationId xmlns:a16="http://schemas.microsoft.com/office/drawing/2014/main" id="{A6CAE859-0F6B-3E01-0E2E-630AF61AAFCC}"/>
              </a:ext>
            </a:extLst>
          </p:cNvPr>
          <p:cNvSpPr/>
          <p:nvPr/>
        </p:nvSpPr>
        <p:spPr>
          <a:xfrm>
            <a:off x="340631" y="1152085"/>
            <a:ext cx="11427299" cy="1412211"/>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t>Approved for go-live with no remedial actions</a:t>
            </a:r>
          </a:p>
        </p:txBody>
      </p:sp>
    </p:spTree>
    <p:extLst>
      <p:ext uri="{BB962C8B-B14F-4D97-AF65-F5344CB8AC3E}">
        <p14:creationId xmlns:p14="http://schemas.microsoft.com/office/powerpoint/2010/main" val="100187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 Details</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9" name="Rectangle 8">
            <a:extLst>
              <a:ext uri="{FF2B5EF4-FFF2-40B4-BE49-F238E27FC236}">
                <a16:creationId xmlns:a16="http://schemas.microsoft.com/office/drawing/2014/main" id="{C1A2F43A-9091-F8BC-E527-272C6AF25A46}"/>
              </a:ext>
            </a:extLst>
          </p:cNvPr>
          <p:cNvSpPr/>
          <p:nvPr/>
        </p:nvSpPr>
        <p:spPr>
          <a:xfrm>
            <a:off x="2331720" y="1467907"/>
            <a:ext cx="966733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People First Pension Data Service (PDS)</a:t>
            </a:r>
          </a:p>
        </p:txBody>
      </p:sp>
      <p:sp>
        <p:nvSpPr>
          <p:cNvPr id="15" name="Rectangle 14">
            <a:extLst>
              <a:ext uri="{FF2B5EF4-FFF2-40B4-BE49-F238E27FC236}">
                <a16:creationId xmlns:a16="http://schemas.microsoft.com/office/drawing/2014/main" id="{BBC55F23-17D3-02E0-F9F0-B1A06B896FBC}"/>
              </a:ext>
            </a:extLst>
          </p:cNvPr>
          <p:cNvSpPr/>
          <p:nvPr/>
        </p:nvSpPr>
        <p:spPr>
          <a:xfrm>
            <a:off x="192949" y="1467907"/>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Name</a:t>
            </a:r>
          </a:p>
        </p:txBody>
      </p:sp>
      <p:sp>
        <p:nvSpPr>
          <p:cNvPr id="41" name="Rectangle 40">
            <a:extLst>
              <a:ext uri="{FF2B5EF4-FFF2-40B4-BE49-F238E27FC236}">
                <a16:creationId xmlns:a16="http://schemas.microsoft.com/office/drawing/2014/main" id="{A3A137BA-0E46-F9D5-926D-2D02EE34B099}"/>
              </a:ext>
            </a:extLst>
          </p:cNvPr>
          <p:cNvSpPr/>
          <p:nvPr/>
        </p:nvSpPr>
        <p:spPr>
          <a:xfrm>
            <a:off x="192949" y="1041187"/>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 Entity Under Review</a:t>
            </a:r>
          </a:p>
        </p:txBody>
      </p:sp>
      <p:sp>
        <p:nvSpPr>
          <p:cNvPr id="42" name="Rectangle 41">
            <a:extLst>
              <a:ext uri="{FF2B5EF4-FFF2-40B4-BE49-F238E27FC236}">
                <a16:creationId xmlns:a16="http://schemas.microsoft.com/office/drawing/2014/main" id="{2F3F38B8-2682-FC8A-D255-B362038A01A1}"/>
              </a:ext>
            </a:extLst>
          </p:cNvPr>
          <p:cNvSpPr/>
          <p:nvPr/>
        </p:nvSpPr>
        <p:spPr>
          <a:xfrm>
            <a:off x="192949" y="4981475"/>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Quality Assurance</a:t>
            </a:r>
          </a:p>
        </p:txBody>
      </p:sp>
      <p:sp>
        <p:nvSpPr>
          <p:cNvPr id="20" name="Rectangle 19">
            <a:extLst>
              <a:ext uri="{FF2B5EF4-FFF2-40B4-BE49-F238E27FC236}">
                <a16:creationId xmlns:a16="http://schemas.microsoft.com/office/drawing/2014/main" id="{7F1F38FE-7C82-F29A-E7C0-85BAB80CE8AF}"/>
              </a:ext>
            </a:extLst>
          </p:cNvPr>
          <p:cNvSpPr/>
          <p:nvPr/>
        </p:nvSpPr>
        <p:spPr>
          <a:xfrm>
            <a:off x="2331720" y="5435598"/>
            <a:ext cx="667648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David </a:t>
            </a:r>
            <a:r>
              <a:rPr lang="en-US" sz="1000" err="1">
                <a:solidFill>
                  <a:schemeClr val="tx1"/>
                </a:solidFill>
              </a:rPr>
              <a:t>Biayna</a:t>
            </a:r>
            <a:r>
              <a:rPr lang="en-US" sz="1000">
                <a:solidFill>
                  <a:schemeClr val="tx1"/>
                </a:solidFill>
              </a:rPr>
              <a:t> Neal</a:t>
            </a:r>
            <a:endParaRPr lang="en-US">
              <a:solidFill>
                <a:schemeClr val="tx1"/>
              </a:solidFill>
            </a:endParaRPr>
          </a:p>
        </p:txBody>
      </p:sp>
      <p:sp>
        <p:nvSpPr>
          <p:cNvPr id="21" name="Rectangle 20">
            <a:extLst>
              <a:ext uri="{FF2B5EF4-FFF2-40B4-BE49-F238E27FC236}">
                <a16:creationId xmlns:a16="http://schemas.microsoft.com/office/drawing/2014/main" id="{85BB5CDC-F7FC-B1FB-729A-B3C11BC37BE4}"/>
              </a:ext>
            </a:extLst>
          </p:cNvPr>
          <p:cNvSpPr/>
          <p:nvPr/>
        </p:nvSpPr>
        <p:spPr>
          <a:xfrm>
            <a:off x="192949" y="5435598"/>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Security Consultant</a:t>
            </a:r>
          </a:p>
        </p:txBody>
      </p:sp>
      <p:sp>
        <p:nvSpPr>
          <p:cNvPr id="43" name="Rectangle 42">
            <a:extLst>
              <a:ext uri="{FF2B5EF4-FFF2-40B4-BE49-F238E27FC236}">
                <a16:creationId xmlns:a16="http://schemas.microsoft.com/office/drawing/2014/main" id="{685793A3-0E74-A877-9D4F-209992D9F71A}"/>
              </a:ext>
            </a:extLst>
          </p:cNvPr>
          <p:cNvSpPr/>
          <p:nvPr/>
        </p:nvSpPr>
        <p:spPr>
          <a:xfrm>
            <a:off x="2331720" y="5767801"/>
            <a:ext cx="6676481" cy="23428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Trefor Walters, Will North</a:t>
            </a:r>
          </a:p>
        </p:txBody>
      </p:sp>
      <p:sp>
        <p:nvSpPr>
          <p:cNvPr id="44" name="Rectangle 43">
            <a:extLst>
              <a:ext uri="{FF2B5EF4-FFF2-40B4-BE49-F238E27FC236}">
                <a16:creationId xmlns:a16="http://schemas.microsoft.com/office/drawing/2014/main" id="{196ABA3F-9C17-81B1-82B3-7A6BE15B9C2E}"/>
              </a:ext>
            </a:extLst>
          </p:cNvPr>
          <p:cNvSpPr/>
          <p:nvPr/>
        </p:nvSpPr>
        <p:spPr>
          <a:xfrm>
            <a:off x="192949" y="5767801"/>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Security Review Meeting</a:t>
            </a:r>
          </a:p>
        </p:txBody>
      </p:sp>
      <p:sp>
        <p:nvSpPr>
          <p:cNvPr id="10" name="Rectangle 9">
            <a:extLst>
              <a:ext uri="{FF2B5EF4-FFF2-40B4-BE49-F238E27FC236}">
                <a16:creationId xmlns:a16="http://schemas.microsoft.com/office/drawing/2014/main" id="{DDBE1188-EC8F-9D81-BB7B-8A5689097724}"/>
              </a:ext>
            </a:extLst>
          </p:cNvPr>
          <p:cNvSpPr/>
          <p:nvPr/>
        </p:nvSpPr>
        <p:spPr>
          <a:xfrm>
            <a:off x="192949" y="3622749"/>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Key Stakeholders</a:t>
            </a:r>
          </a:p>
        </p:txBody>
      </p:sp>
      <p:sp>
        <p:nvSpPr>
          <p:cNvPr id="13" name="Rectangle 12">
            <a:extLst>
              <a:ext uri="{FF2B5EF4-FFF2-40B4-BE49-F238E27FC236}">
                <a16:creationId xmlns:a16="http://schemas.microsoft.com/office/drawing/2014/main" id="{4A291A2B-E72C-EDCD-2D64-543DE85B99B4}"/>
              </a:ext>
            </a:extLst>
          </p:cNvPr>
          <p:cNvSpPr/>
          <p:nvPr/>
        </p:nvSpPr>
        <p:spPr>
          <a:xfrm>
            <a:off x="2331720" y="4324522"/>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Head of Analytics Architecture</a:t>
            </a:r>
          </a:p>
        </p:txBody>
      </p:sp>
      <p:sp>
        <p:nvSpPr>
          <p:cNvPr id="14" name="Rectangle 13">
            <a:extLst>
              <a:ext uri="{FF2B5EF4-FFF2-40B4-BE49-F238E27FC236}">
                <a16:creationId xmlns:a16="http://schemas.microsoft.com/office/drawing/2014/main" id="{32233C7C-FA58-77A3-D2E8-57254E8AFCAF}"/>
              </a:ext>
            </a:extLst>
          </p:cNvPr>
          <p:cNvSpPr/>
          <p:nvPr/>
        </p:nvSpPr>
        <p:spPr>
          <a:xfrm>
            <a:off x="192949" y="4324522"/>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a:solidFill>
                  <a:schemeClr val="tx1"/>
                </a:solidFill>
              </a:rPr>
              <a:t>Martin Rogers</a:t>
            </a:r>
            <a:endParaRPr lang="en-US"/>
          </a:p>
        </p:txBody>
      </p:sp>
      <p:sp>
        <p:nvSpPr>
          <p:cNvPr id="16" name="Rectangle 15">
            <a:extLst>
              <a:ext uri="{FF2B5EF4-FFF2-40B4-BE49-F238E27FC236}">
                <a16:creationId xmlns:a16="http://schemas.microsoft.com/office/drawing/2014/main" id="{65530EA0-D430-425F-71A1-8370D734359D}"/>
              </a:ext>
            </a:extLst>
          </p:cNvPr>
          <p:cNvSpPr/>
          <p:nvPr/>
        </p:nvSpPr>
        <p:spPr>
          <a:xfrm>
            <a:off x="2331720" y="4049469"/>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Analytics Solutions Architect</a:t>
            </a:r>
            <a:endParaRPr lang="en-US">
              <a:solidFill>
                <a:schemeClr val="tx1"/>
              </a:solidFill>
            </a:endParaRPr>
          </a:p>
        </p:txBody>
      </p:sp>
      <p:sp>
        <p:nvSpPr>
          <p:cNvPr id="17" name="Rectangle 16">
            <a:extLst>
              <a:ext uri="{FF2B5EF4-FFF2-40B4-BE49-F238E27FC236}">
                <a16:creationId xmlns:a16="http://schemas.microsoft.com/office/drawing/2014/main" id="{36E4D16F-C834-D93A-17D6-70197EFBAD0B}"/>
              </a:ext>
            </a:extLst>
          </p:cNvPr>
          <p:cNvSpPr/>
          <p:nvPr/>
        </p:nvSpPr>
        <p:spPr>
          <a:xfrm>
            <a:off x="192949" y="4049469"/>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a:solidFill>
                  <a:schemeClr val="tx1"/>
                </a:solidFill>
              </a:rPr>
              <a:t>Andy Skinner</a:t>
            </a:r>
            <a:endParaRPr lang="en-US"/>
          </a:p>
        </p:txBody>
      </p:sp>
      <p:sp>
        <p:nvSpPr>
          <p:cNvPr id="18" name="Rectangle 17">
            <a:extLst>
              <a:ext uri="{FF2B5EF4-FFF2-40B4-BE49-F238E27FC236}">
                <a16:creationId xmlns:a16="http://schemas.microsoft.com/office/drawing/2014/main" id="{F0DFAA99-56E1-62C3-47B5-88F2F436CC62}"/>
              </a:ext>
            </a:extLst>
          </p:cNvPr>
          <p:cNvSpPr/>
          <p:nvPr/>
        </p:nvSpPr>
        <p:spPr>
          <a:xfrm>
            <a:off x="2331720" y="4599575"/>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Development Manager</a:t>
            </a:r>
          </a:p>
        </p:txBody>
      </p:sp>
      <p:sp>
        <p:nvSpPr>
          <p:cNvPr id="19" name="Rectangle 18">
            <a:extLst>
              <a:ext uri="{FF2B5EF4-FFF2-40B4-BE49-F238E27FC236}">
                <a16:creationId xmlns:a16="http://schemas.microsoft.com/office/drawing/2014/main" id="{D1F28CA6-6450-8C46-1C91-82DDFADF2A26}"/>
              </a:ext>
            </a:extLst>
          </p:cNvPr>
          <p:cNvSpPr/>
          <p:nvPr/>
        </p:nvSpPr>
        <p:spPr>
          <a:xfrm>
            <a:off x="192949" y="4599575"/>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a:solidFill>
                  <a:schemeClr val="tx1"/>
                </a:solidFill>
              </a:rPr>
              <a:t>Dan Lane</a:t>
            </a:r>
          </a:p>
        </p:txBody>
      </p:sp>
      <p:sp>
        <p:nvSpPr>
          <p:cNvPr id="6" name="Rectangle 5">
            <a:extLst>
              <a:ext uri="{FF2B5EF4-FFF2-40B4-BE49-F238E27FC236}">
                <a16:creationId xmlns:a16="http://schemas.microsoft.com/office/drawing/2014/main" id="{9C19672B-DE6B-8AE8-4EF7-0FFBD9AD676F}"/>
              </a:ext>
            </a:extLst>
          </p:cNvPr>
          <p:cNvSpPr/>
          <p:nvPr/>
        </p:nvSpPr>
        <p:spPr>
          <a:xfrm>
            <a:off x="2331720" y="6114324"/>
            <a:ext cx="667648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Will North</a:t>
            </a:r>
            <a:endParaRPr lang="en-US"/>
          </a:p>
        </p:txBody>
      </p:sp>
      <p:sp>
        <p:nvSpPr>
          <p:cNvPr id="7" name="Rectangle 6">
            <a:extLst>
              <a:ext uri="{FF2B5EF4-FFF2-40B4-BE49-F238E27FC236}">
                <a16:creationId xmlns:a16="http://schemas.microsoft.com/office/drawing/2014/main" id="{38AAD265-5554-9B20-4535-FFD97FE68971}"/>
              </a:ext>
            </a:extLst>
          </p:cNvPr>
          <p:cNvSpPr/>
          <p:nvPr/>
        </p:nvSpPr>
        <p:spPr>
          <a:xfrm>
            <a:off x="192949" y="6114324"/>
            <a:ext cx="2029043" cy="21523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a:solidFill>
                  <a:schemeClr val="tx1"/>
                </a:solidFill>
              </a:rPr>
              <a:t>Approved by</a:t>
            </a:r>
          </a:p>
        </p:txBody>
      </p:sp>
      <p:sp>
        <p:nvSpPr>
          <p:cNvPr id="8" name="Rectangle 7">
            <a:extLst>
              <a:ext uri="{FF2B5EF4-FFF2-40B4-BE49-F238E27FC236}">
                <a16:creationId xmlns:a16="http://schemas.microsoft.com/office/drawing/2014/main" id="{636558C0-45F3-DEED-0578-22B6663646FC}"/>
              </a:ext>
            </a:extLst>
          </p:cNvPr>
          <p:cNvSpPr/>
          <p:nvPr/>
        </p:nvSpPr>
        <p:spPr>
          <a:xfrm>
            <a:off x="2331720" y="1823398"/>
            <a:ext cx="9667331" cy="5765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GB" sz="1000" dirty="0">
                <a:solidFill>
                  <a:schemeClr val="tx1"/>
                </a:solidFill>
              </a:rPr>
              <a:t>The Pension Data Service (PDS) will extract data from People First, generate pension returns and deposit them onto the MHR SFTP server for customers to collect. The existing service for iTrent customers is being duplicated to service for People First customers.</a:t>
            </a:r>
            <a:endParaRPr lang="en-GB" dirty="0">
              <a:solidFill>
                <a:schemeClr val="tx1"/>
              </a:solidFill>
            </a:endParaRPr>
          </a:p>
        </p:txBody>
      </p:sp>
      <p:sp>
        <p:nvSpPr>
          <p:cNvPr id="12" name="Rectangle 11">
            <a:extLst>
              <a:ext uri="{FF2B5EF4-FFF2-40B4-BE49-F238E27FC236}">
                <a16:creationId xmlns:a16="http://schemas.microsoft.com/office/drawing/2014/main" id="{CC153CAC-7921-108F-CD50-D9B589288CAD}"/>
              </a:ext>
            </a:extLst>
          </p:cNvPr>
          <p:cNvSpPr/>
          <p:nvPr/>
        </p:nvSpPr>
        <p:spPr>
          <a:xfrm>
            <a:off x="192949" y="1823398"/>
            <a:ext cx="2029043" cy="57651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Description</a:t>
            </a:r>
          </a:p>
        </p:txBody>
      </p:sp>
      <p:sp>
        <p:nvSpPr>
          <p:cNvPr id="11" name="Rectangle 10">
            <a:extLst>
              <a:ext uri="{FF2B5EF4-FFF2-40B4-BE49-F238E27FC236}">
                <a16:creationId xmlns:a16="http://schemas.microsoft.com/office/drawing/2014/main" id="{FA18B26A-9961-40CE-434B-93A0CF1E256B}"/>
              </a:ext>
            </a:extLst>
          </p:cNvPr>
          <p:cNvSpPr/>
          <p:nvPr/>
        </p:nvSpPr>
        <p:spPr>
          <a:xfrm>
            <a:off x="2331720" y="28827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US" sz="1000" dirty="0">
                <a:solidFill>
                  <a:schemeClr val="tx1"/>
                </a:solidFill>
                <a:ea typeface="+mn-lt"/>
                <a:cs typeface="+mn-lt"/>
              </a:rPr>
              <a:t>This Threat Model reviews the threats introduced by adding the capability to process data from People First. The main change is the implementation of a new server to extract data from People First and then input this into the standard PDS infrastructure used for iTrent.</a:t>
            </a:r>
          </a:p>
        </p:txBody>
      </p:sp>
      <p:sp>
        <p:nvSpPr>
          <p:cNvPr id="24" name="Rectangle 23">
            <a:extLst>
              <a:ext uri="{FF2B5EF4-FFF2-40B4-BE49-F238E27FC236}">
                <a16:creationId xmlns:a16="http://schemas.microsoft.com/office/drawing/2014/main" id="{49E520D7-F3BD-1091-CA65-C85480742EC5}"/>
              </a:ext>
            </a:extLst>
          </p:cNvPr>
          <p:cNvSpPr/>
          <p:nvPr/>
        </p:nvSpPr>
        <p:spPr>
          <a:xfrm>
            <a:off x="192949" y="28827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Scope</a:t>
            </a:r>
          </a:p>
        </p:txBody>
      </p:sp>
      <p:sp>
        <p:nvSpPr>
          <p:cNvPr id="26" name="Rectangle 25">
            <a:extLst>
              <a:ext uri="{FF2B5EF4-FFF2-40B4-BE49-F238E27FC236}">
                <a16:creationId xmlns:a16="http://schemas.microsoft.com/office/drawing/2014/main" id="{11C8C9B5-2E90-5EA0-6A00-6676255320E1}"/>
              </a:ext>
            </a:extLst>
          </p:cNvPr>
          <p:cNvSpPr/>
          <p:nvPr/>
        </p:nvSpPr>
        <p:spPr>
          <a:xfrm>
            <a:off x="3487930" y="2478492"/>
            <a:ext cx="8511121" cy="3265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Large volumes of highly-sensitive data is being processed, but this is not publicly-facing and only minimal changes are being made to the existing service.</a:t>
            </a:r>
            <a:endParaRPr lang="en-US" dirty="0">
              <a:solidFill>
                <a:schemeClr val="tx1"/>
              </a:solidFill>
            </a:endParaRPr>
          </a:p>
        </p:txBody>
      </p:sp>
      <p:sp>
        <p:nvSpPr>
          <p:cNvPr id="27" name="Rectangle 26">
            <a:extLst>
              <a:ext uri="{FF2B5EF4-FFF2-40B4-BE49-F238E27FC236}">
                <a16:creationId xmlns:a16="http://schemas.microsoft.com/office/drawing/2014/main" id="{1975F463-3C73-B339-8B92-803FBC8ABC45}"/>
              </a:ext>
            </a:extLst>
          </p:cNvPr>
          <p:cNvSpPr/>
          <p:nvPr/>
        </p:nvSpPr>
        <p:spPr>
          <a:xfrm>
            <a:off x="192949" y="2478492"/>
            <a:ext cx="2029043" cy="3265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Inherent Risk</a:t>
            </a:r>
          </a:p>
        </p:txBody>
      </p:sp>
      <p:sp>
        <p:nvSpPr>
          <p:cNvPr id="28" name="Rectangle 27">
            <a:extLst>
              <a:ext uri="{FF2B5EF4-FFF2-40B4-BE49-F238E27FC236}">
                <a16:creationId xmlns:a16="http://schemas.microsoft.com/office/drawing/2014/main" id="{5BF6D31C-2539-9E92-077A-75AE775B80EC}"/>
              </a:ext>
            </a:extLst>
          </p:cNvPr>
          <p:cNvSpPr/>
          <p:nvPr/>
        </p:nvSpPr>
        <p:spPr>
          <a:xfrm>
            <a:off x="2331721" y="2477729"/>
            <a:ext cx="1046480" cy="3265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a:solidFill>
                  <a:srgbClr val="FFC000"/>
                </a:solidFill>
              </a:rPr>
              <a:t>Moderate</a:t>
            </a:r>
            <a:endParaRPr lang="en-US"/>
          </a:p>
        </p:txBody>
      </p:sp>
      <p:sp>
        <p:nvSpPr>
          <p:cNvPr id="5" name="TextBox 4">
            <a:extLst>
              <a:ext uri="{FF2B5EF4-FFF2-40B4-BE49-F238E27FC236}">
                <a16:creationId xmlns:a16="http://schemas.microsoft.com/office/drawing/2014/main" id="{A5F5947A-855D-0756-0449-09F34D9B1489}"/>
              </a:ext>
            </a:extLst>
          </p:cNvPr>
          <p:cNvSpPr txBox="1"/>
          <p:nvPr/>
        </p:nvSpPr>
        <p:spPr>
          <a:xfrm>
            <a:off x="9258300" y="5410200"/>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06/01/2025</a:t>
            </a:r>
            <a:endParaRPr lang="en-US"/>
          </a:p>
        </p:txBody>
      </p:sp>
      <p:sp>
        <p:nvSpPr>
          <p:cNvPr id="25" name="TextBox 24">
            <a:extLst>
              <a:ext uri="{FF2B5EF4-FFF2-40B4-BE49-F238E27FC236}">
                <a16:creationId xmlns:a16="http://schemas.microsoft.com/office/drawing/2014/main" id="{C171FA24-CFCC-E871-2C51-96A26433A5FD}"/>
              </a:ext>
            </a:extLst>
          </p:cNvPr>
          <p:cNvSpPr txBox="1"/>
          <p:nvPr/>
        </p:nvSpPr>
        <p:spPr>
          <a:xfrm>
            <a:off x="9258300" y="5743575"/>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07/01/2025</a:t>
            </a:r>
            <a:endParaRPr lang="en-US"/>
          </a:p>
        </p:txBody>
      </p:sp>
      <p:sp>
        <p:nvSpPr>
          <p:cNvPr id="29" name="TextBox 28">
            <a:extLst>
              <a:ext uri="{FF2B5EF4-FFF2-40B4-BE49-F238E27FC236}">
                <a16:creationId xmlns:a16="http://schemas.microsoft.com/office/drawing/2014/main" id="{D06ECC23-749F-BB9A-6CC8-4EB765097244}"/>
              </a:ext>
            </a:extLst>
          </p:cNvPr>
          <p:cNvSpPr txBox="1"/>
          <p:nvPr/>
        </p:nvSpPr>
        <p:spPr>
          <a:xfrm>
            <a:off x="9258300" y="6096000"/>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07/02/2025</a:t>
            </a:r>
          </a:p>
        </p:txBody>
      </p:sp>
    </p:spTree>
    <p:extLst>
      <p:ext uri="{BB962C8B-B14F-4D97-AF65-F5344CB8AC3E}">
        <p14:creationId xmlns:p14="http://schemas.microsoft.com/office/powerpoint/2010/main" val="377039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BB5FCC-6C75-54AB-85C4-FB068EEC1C91}"/>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a:t>
            </a:r>
          </a:p>
        </p:txBody>
      </p:sp>
      <p:sp>
        <p:nvSpPr>
          <p:cNvPr id="37" name="Rectangle 36">
            <a:extLst>
              <a:ext uri="{FF2B5EF4-FFF2-40B4-BE49-F238E27FC236}">
                <a16:creationId xmlns:a16="http://schemas.microsoft.com/office/drawing/2014/main" id="{D8A40DEC-2A52-BE86-9275-123404FF2A14}"/>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13" name="Rectangle 12">
            <a:extLst>
              <a:ext uri="{FF2B5EF4-FFF2-40B4-BE49-F238E27FC236}">
                <a16:creationId xmlns:a16="http://schemas.microsoft.com/office/drawing/2014/main" id="{F83CE79E-A2DA-E2E3-2B60-131E24BBBCCA}"/>
              </a:ext>
            </a:extLst>
          </p:cNvPr>
          <p:cNvSpPr/>
          <p:nvPr/>
        </p:nvSpPr>
        <p:spPr>
          <a:xfrm>
            <a:off x="239063" y="1118445"/>
            <a:ext cx="5443350" cy="3009430"/>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1000">
                <a:solidFill>
                  <a:schemeClr val="tx1"/>
                </a:solidFill>
              </a:rPr>
              <a:t>SQL Cluster</a:t>
            </a:r>
          </a:p>
        </p:txBody>
      </p:sp>
      <p:sp>
        <p:nvSpPr>
          <p:cNvPr id="40" name="Rectangle 39">
            <a:extLst>
              <a:ext uri="{FF2B5EF4-FFF2-40B4-BE49-F238E27FC236}">
                <a16:creationId xmlns:a16="http://schemas.microsoft.com/office/drawing/2014/main" id="{9078C6DC-A451-1D90-0B4A-A9ED3C910E93}"/>
              </a:ext>
            </a:extLst>
          </p:cNvPr>
          <p:cNvSpPr/>
          <p:nvPr/>
        </p:nvSpPr>
        <p:spPr>
          <a:xfrm>
            <a:off x="5910606" y="1118445"/>
            <a:ext cx="5910605" cy="3009430"/>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1000">
                <a:solidFill>
                  <a:schemeClr val="tx1"/>
                </a:solidFill>
              </a:rPr>
              <a:t>PF PDS Data Services Server</a:t>
            </a:r>
          </a:p>
        </p:txBody>
      </p:sp>
      <p:sp>
        <p:nvSpPr>
          <p:cNvPr id="49" name="Rectangle 48">
            <a:extLst>
              <a:ext uri="{FF2B5EF4-FFF2-40B4-BE49-F238E27FC236}">
                <a16:creationId xmlns:a16="http://schemas.microsoft.com/office/drawing/2014/main" id="{B7B72807-1074-AAA5-F09F-D341B0A75BAF}"/>
              </a:ext>
            </a:extLst>
          </p:cNvPr>
          <p:cNvSpPr/>
          <p:nvPr/>
        </p:nvSpPr>
        <p:spPr>
          <a:xfrm>
            <a:off x="5910605" y="4339471"/>
            <a:ext cx="5910605" cy="2065739"/>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1000">
                <a:solidFill>
                  <a:schemeClr val="tx1"/>
                </a:solidFill>
              </a:rPr>
              <a:t>Customer People First Tenant</a:t>
            </a:r>
          </a:p>
        </p:txBody>
      </p:sp>
      <p:pic>
        <p:nvPicPr>
          <p:cNvPr id="51" name="Graphic 50" descr="User outline">
            <a:extLst>
              <a:ext uri="{FF2B5EF4-FFF2-40B4-BE49-F238E27FC236}">
                <a16:creationId xmlns:a16="http://schemas.microsoft.com/office/drawing/2014/main" id="{3D9A9219-91B7-9106-311C-44FBCA59DE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96846" y="4851239"/>
            <a:ext cx="914400" cy="914400"/>
          </a:xfrm>
          <a:prstGeom prst="rect">
            <a:avLst/>
          </a:prstGeom>
        </p:spPr>
      </p:pic>
      <p:sp>
        <p:nvSpPr>
          <p:cNvPr id="53" name="Rectangle 52">
            <a:extLst>
              <a:ext uri="{FF2B5EF4-FFF2-40B4-BE49-F238E27FC236}">
                <a16:creationId xmlns:a16="http://schemas.microsoft.com/office/drawing/2014/main" id="{63770500-7050-CE17-1BB2-6F3DD5741D75}"/>
              </a:ext>
            </a:extLst>
          </p:cNvPr>
          <p:cNvSpPr/>
          <p:nvPr/>
        </p:nvSpPr>
        <p:spPr>
          <a:xfrm>
            <a:off x="7063731" y="1492767"/>
            <a:ext cx="2110529" cy="1461489"/>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endParaRPr lang="en-US" sz="1000" dirty="0">
              <a:solidFill>
                <a:schemeClr val="tx1"/>
              </a:solidFill>
            </a:endParaRPr>
          </a:p>
          <a:p>
            <a:pPr algn="ctr"/>
            <a:r>
              <a:rPr lang="en-GB" sz="1000" dirty="0">
                <a:solidFill>
                  <a:schemeClr val="tx1"/>
                </a:solidFill>
              </a:rPr>
              <a:t>SAP</a:t>
            </a:r>
          </a:p>
          <a:p>
            <a:pPr algn="ctr"/>
            <a:r>
              <a:rPr lang="en-GB" sz="1000" dirty="0">
                <a:solidFill>
                  <a:schemeClr val="tx1"/>
                </a:solidFill>
              </a:rPr>
              <a:t>Data Services (DS)</a:t>
            </a:r>
            <a:endParaRPr lang="en-GB" sz="1200" dirty="0">
              <a:solidFill>
                <a:schemeClr val="tx1"/>
              </a:solidFill>
            </a:endParaRPr>
          </a:p>
        </p:txBody>
      </p:sp>
      <p:sp>
        <p:nvSpPr>
          <p:cNvPr id="54" name="Rectangle 53">
            <a:extLst>
              <a:ext uri="{FF2B5EF4-FFF2-40B4-BE49-F238E27FC236}">
                <a16:creationId xmlns:a16="http://schemas.microsoft.com/office/drawing/2014/main" id="{90B8C4CB-4885-30CE-25C7-871ED14AA11C}"/>
              </a:ext>
            </a:extLst>
          </p:cNvPr>
          <p:cNvSpPr/>
          <p:nvPr/>
        </p:nvSpPr>
        <p:spPr>
          <a:xfrm>
            <a:off x="9471705" y="3062039"/>
            <a:ext cx="1809329" cy="623845"/>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000">
                <a:solidFill>
                  <a:schemeClr val="tx1"/>
                </a:solidFill>
              </a:rPr>
              <a:t>Python Code (</a:t>
            </a:r>
            <a:r>
              <a:rPr lang="en-US" sz="1000" err="1">
                <a:solidFill>
                  <a:schemeClr val="tx1"/>
                </a:solidFill>
              </a:rPr>
              <a:t>sqlAlchemy</a:t>
            </a:r>
            <a:r>
              <a:rPr lang="en-US" sz="1000">
                <a:solidFill>
                  <a:schemeClr val="tx1"/>
                </a:solidFill>
              </a:rPr>
              <a:t>, </a:t>
            </a:r>
            <a:r>
              <a:rPr lang="en-US" sz="1000" err="1">
                <a:solidFill>
                  <a:schemeClr val="tx1"/>
                </a:solidFill>
              </a:rPr>
              <a:t>pyODBC</a:t>
            </a:r>
            <a:r>
              <a:rPr lang="en-US" sz="1000">
                <a:solidFill>
                  <a:schemeClr val="tx1"/>
                </a:solidFill>
              </a:rPr>
              <a:t>, </a:t>
            </a:r>
            <a:r>
              <a:rPr lang="en-US" sz="1000" err="1">
                <a:solidFill>
                  <a:schemeClr val="tx1"/>
                </a:solidFill>
              </a:rPr>
              <a:t>numpy</a:t>
            </a:r>
            <a:r>
              <a:rPr lang="en-US" sz="1000">
                <a:solidFill>
                  <a:schemeClr val="tx1"/>
                </a:solidFill>
              </a:rPr>
              <a:t>)</a:t>
            </a:r>
          </a:p>
        </p:txBody>
      </p:sp>
      <p:sp>
        <p:nvSpPr>
          <p:cNvPr id="55" name="Rectangle 54">
            <a:extLst>
              <a:ext uri="{FF2B5EF4-FFF2-40B4-BE49-F238E27FC236}">
                <a16:creationId xmlns:a16="http://schemas.microsoft.com/office/drawing/2014/main" id="{69A3F5A9-E30C-7DB2-341E-9A83A6B448EE}"/>
              </a:ext>
            </a:extLst>
          </p:cNvPr>
          <p:cNvSpPr/>
          <p:nvPr/>
        </p:nvSpPr>
        <p:spPr>
          <a:xfrm>
            <a:off x="8609817" y="4936997"/>
            <a:ext cx="912773" cy="864403"/>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000">
                <a:solidFill>
                  <a:schemeClr val="tx1"/>
                </a:solidFill>
              </a:rPr>
              <a:t>&lt;/&gt; Customer PF tenant</a:t>
            </a:r>
          </a:p>
        </p:txBody>
      </p:sp>
      <p:sp>
        <p:nvSpPr>
          <p:cNvPr id="80" name="Rectangle 79">
            <a:extLst>
              <a:ext uri="{FF2B5EF4-FFF2-40B4-BE49-F238E27FC236}">
                <a16:creationId xmlns:a16="http://schemas.microsoft.com/office/drawing/2014/main" id="{28F2A1BF-26C3-E510-A532-3922AFAEB758}"/>
              </a:ext>
            </a:extLst>
          </p:cNvPr>
          <p:cNvSpPr/>
          <p:nvPr/>
        </p:nvSpPr>
        <p:spPr>
          <a:xfrm>
            <a:off x="10739310" y="1493767"/>
            <a:ext cx="912773" cy="991322"/>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3" name="Rectangle 92">
            <a:extLst>
              <a:ext uri="{FF2B5EF4-FFF2-40B4-BE49-F238E27FC236}">
                <a16:creationId xmlns:a16="http://schemas.microsoft.com/office/drawing/2014/main" id="{BD00886D-AA06-98CF-0374-BC0E00C4F9B5}"/>
              </a:ext>
            </a:extLst>
          </p:cNvPr>
          <p:cNvSpPr/>
          <p:nvPr/>
        </p:nvSpPr>
        <p:spPr>
          <a:xfrm>
            <a:off x="10524274" y="5022801"/>
            <a:ext cx="912773" cy="864403"/>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5" name="Rectangle 94">
            <a:extLst>
              <a:ext uri="{FF2B5EF4-FFF2-40B4-BE49-F238E27FC236}">
                <a16:creationId xmlns:a16="http://schemas.microsoft.com/office/drawing/2014/main" id="{55A96A12-9884-531D-8FD2-32923E28C387}"/>
              </a:ext>
            </a:extLst>
          </p:cNvPr>
          <p:cNvSpPr/>
          <p:nvPr/>
        </p:nvSpPr>
        <p:spPr>
          <a:xfrm>
            <a:off x="9799947" y="2278236"/>
            <a:ext cx="956022" cy="1028246"/>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9" name="Rectangle 98">
            <a:extLst>
              <a:ext uri="{FF2B5EF4-FFF2-40B4-BE49-F238E27FC236}">
                <a16:creationId xmlns:a16="http://schemas.microsoft.com/office/drawing/2014/main" id="{90887FF1-C7AB-E7C9-F9BA-979C60119C6A}"/>
              </a:ext>
            </a:extLst>
          </p:cNvPr>
          <p:cNvSpPr/>
          <p:nvPr/>
        </p:nvSpPr>
        <p:spPr>
          <a:xfrm>
            <a:off x="2121081" y="2777723"/>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T01</a:t>
            </a:r>
          </a:p>
        </p:txBody>
      </p:sp>
      <p:sp>
        <p:nvSpPr>
          <p:cNvPr id="2" name="Rectangle 1">
            <a:extLst>
              <a:ext uri="{FF2B5EF4-FFF2-40B4-BE49-F238E27FC236}">
                <a16:creationId xmlns:a16="http://schemas.microsoft.com/office/drawing/2014/main" id="{FAECB2B9-C074-F332-80BA-D9D1B92EC083}"/>
              </a:ext>
            </a:extLst>
          </p:cNvPr>
          <p:cNvSpPr/>
          <p:nvPr/>
        </p:nvSpPr>
        <p:spPr>
          <a:xfrm>
            <a:off x="8962925" y="3146492"/>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a:t>T02</a:t>
            </a:r>
          </a:p>
        </p:txBody>
      </p:sp>
      <p:sp>
        <p:nvSpPr>
          <p:cNvPr id="3" name="Rectangle 2">
            <a:extLst>
              <a:ext uri="{FF2B5EF4-FFF2-40B4-BE49-F238E27FC236}">
                <a16:creationId xmlns:a16="http://schemas.microsoft.com/office/drawing/2014/main" id="{76DA0C91-537C-F911-E4F1-1058254309E3}"/>
              </a:ext>
            </a:extLst>
          </p:cNvPr>
          <p:cNvSpPr/>
          <p:nvPr/>
        </p:nvSpPr>
        <p:spPr>
          <a:xfrm>
            <a:off x="8964693" y="3488100"/>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dirty="0"/>
              <a:t>T04</a:t>
            </a:r>
          </a:p>
        </p:txBody>
      </p:sp>
      <p:sp>
        <p:nvSpPr>
          <p:cNvPr id="9" name="Rectangle 8">
            <a:extLst>
              <a:ext uri="{FF2B5EF4-FFF2-40B4-BE49-F238E27FC236}">
                <a16:creationId xmlns:a16="http://schemas.microsoft.com/office/drawing/2014/main" id="{65654D7B-2EC2-024F-B584-B7CEA62B970B}"/>
              </a:ext>
            </a:extLst>
          </p:cNvPr>
          <p:cNvSpPr/>
          <p:nvPr/>
        </p:nvSpPr>
        <p:spPr>
          <a:xfrm>
            <a:off x="643086" y="1758151"/>
            <a:ext cx="789285" cy="513397"/>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000">
                <a:solidFill>
                  <a:schemeClr val="tx1"/>
                </a:solidFill>
              </a:rPr>
              <a:t>IPS Database / Metadata</a:t>
            </a:r>
          </a:p>
        </p:txBody>
      </p:sp>
      <p:sp>
        <p:nvSpPr>
          <p:cNvPr id="11" name="Rectangle 10">
            <a:extLst>
              <a:ext uri="{FF2B5EF4-FFF2-40B4-BE49-F238E27FC236}">
                <a16:creationId xmlns:a16="http://schemas.microsoft.com/office/drawing/2014/main" id="{931DF4CF-A854-08B4-17E7-6A30987CB3A3}"/>
              </a:ext>
            </a:extLst>
          </p:cNvPr>
          <p:cNvSpPr/>
          <p:nvPr/>
        </p:nvSpPr>
        <p:spPr>
          <a:xfrm>
            <a:off x="643086" y="2368670"/>
            <a:ext cx="789285" cy="513397"/>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000">
                <a:solidFill>
                  <a:schemeClr val="tx1"/>
                </a:solidFill>
              </a:rPr>
              <a:t>DS Repo / ETL Code</a:t>
            </a:r>
          </a:p>
        </p:txBody>
      </p:sp>
      <p:sp>
        <p:nvSpPr>
          <p:cNvPr id="12" name="Rectangle 11">
            <a:extLst>
              <a:ext uri="{FF2B5EF4-FFF2-40B4-BE49-F238E27FC236}">
                <a16:creationId xmlns:a16="http://schemas.microsoft.com/office/drawing/2014/main" id="{80B3BF5D-15F1-BEB6-19E5-7653C492DEEA}"/>
              </a:ext>
            </a:extLst>
          </p:cNvPr>
          <p:cNvSpPr/>
          <p:nvPr/>
        </p:nvSpPr>
        <p:spPr>
          <a:xfrm>
            <a:off x="650475" y="2991573"/>
            <a:ext cx="789285" cy="513397"/>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1000">
                <a:solidFill>
                  <a:schemeClr val="tx1"/>
                </a:solidFill>
              </a:rPr>
              <a:t>DS Data / Customer Staging DB</a:t>
            </a:r>
          </a:p>
        </p:txBody>
      </p:sp>
      <p:sp>
        <p:nvSpPr>
          <p:cNvPr id="61" name="TextBox 60">
            <a:extLst>
              <a:ext uri="{FF2B5EF4-FFF2-40B4-BE49-F238E27FC236}">
                <a16:creationId xmlns:a16="http://schemas.microsoft.com/office/drawing/2014/main" id="{85034975-B0C4-7909-B74B-2F574874BF50}"/>
              </a:ext>
            </a:extLst>
          </p:cNvPr>
          <p:cNvSpPr txBox="1"/>
          <p:nvPr/>
        </p:nvSpPr>
        <p:spPr>
          <a:xfrm>
            <a:off x="10430487" y="4343162"/>
            <a:ext cx="858657" cy="246221"/>
          </a:xfrm>
          <a:prstGeom prst="rect">
            <a:avLst/>
          </a:prstGeom>
          <a:noFill/>
        </p:spPr>
        <p:txBody>
          <a:bodyPr wrap="square" rtlCol="0">
            <a:spAutoFit/>
          </a:bodyPr>
          <a:lstStyle/>
          <a:p>
            <a:r>
              <a:rPr lang="en-GB" sz="1000"/>
              <a:t>HTTP - REST</a:t>
            </a:r>
          </a:p>
        </p:txBody>
      </p:sp>
      <p:cxnSp>
        <p:nvCxnSpPr>
          <p:cNvPr id="84" name="Connector: Elbow 83">
            <a:extLst>
              <a:ext uri="{FF2B5EF4-FFF2-40B4-BE49-F238E27FC236}">
                <a16:creationId xmlns:a16="http://schemas.microsoft.com/office/drawing/2014/main" id="{7CCF3165-6431-2ABD-8235-0A1086F2D577}"/>
              </a:ext>
            </a:extLst>
          </p:cNvPr>
          <p:cNvCxnSpPr>
            <a:cxnSpLocks/>
          </p:cNvCxnSpPr>
          <p:nvPr/>
        </p:nvCxnSpPr>
        <p:spPr>
          <a:xfrm flipV="1">
            <a:off x="1439761" y="2955522"/>
            <a:ext cx="6675648" cy="392140"/>
          </a:xfrm>
          <a:prstGeom prst="bentConnector2">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86" name="Connector: Elbow 85">
            <a:extLst>
              <a:ext uri="{FF2B5EF4-FFF2-40B4-BE49-F238E27FC236}">
                <a16:creationId xmlns:a16="http://schemas.microsoft.com/office/drawing/2014/main" id="{C4C67034-E210-44F0-5E49-F6997EDEB497}"/>
              </a:ext>
            </a:extLst>
          </p:cNvPr>
          <p:cNvCxnSpPr>
            <a:cxnSpLocks/>
            <a:stCxn id="54" idx="2"/>
            <a:endCxn id="55" idx="3"/>
          </p:cNvCxnSpPr>
          <p:nvPr/>
        </p:nvCxnSpPr>
        <p:spPr>
          <a:xfrm rot="5400000">
            <a:off x="9107823" y="4100651"/>
            <a:ext cx="1683315" cy="853780"/>
          </a:xfrm>
          <a:prstGeom prst="bentConnector2">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109" name="TextBox 108">
            <a:extLst>
              <a:ext uri="{FF2B5EF4-FFF2-40B4-BE49-F238E27FC236}">
                <a16:creationId xmlns:a16="http://schemas.microsoft.com/office/drawing/2014/main" id="{5863D897-9D84-F120-F414-727542DA8B96}"/>
              </a:ext>
            </a:extLst>
          </p:cNvPr>
          <p:cNvSpPr txBox="1"/>
          <p:nvPr/>
        </p:nvSpPr>
        <p:spPr>
          <a:xfrm>
            <a:off x="2573771" y="2711015"/>
            <a:ext cx="2311310" cy="553998"/>
          </a:xfrm>
          <a:prstGeom prst="rect">
            <a:avLst/>
          </a:prstGeom>
          <a:noFill/>
        </p:spPr>
        <p:txBody>
          <a:bodyPr wrap="square" lIns="91440" tIns="45720" rIns="91440" bIns="45720" rtlCol="0" anchor="t">
            <a:spAutoFit/>
          </a:bodyPr>
          <a:lstStyle/>
          <a:p>
            <a:r>
              <a:rPr lang="en-GB" sz="1000" dirty="0"/>
              <a:t>1.</a:t>
            </a:r>
            <a:r>
              <a:rPr lang="en-GB" sz="1000" b="1" dirty="0">
                <a:ea typeface="+mn-lt"/>
                <a:cs typeface="+mn-lt"/>
              </a:rPr>
              <a:t>Parameters for PF Tenant access</a:t>
            </a:r>
            <a:r>
              <a:rPr lang="en-GB" sz="1000" dirty="0">
                <a:ea typeface="+mn-lt"/>
                <a:cs typeface="+mn-lt"/>
              </a:rPr>
              <a:t> are extracted by </a:t>
            </a:r>
            <a:r>
              <a:rPr lang="en-GB" sz="1000" b="1" dirty="0">
                <a:ea typeface="+mn-lt"/>
                <a:cs typeface="+mn-lt"/>
              </a:rPr>
              <a:t>SAP DS </a:t>
            </a:r>
            <a:r>
              <a:rPr lang="en-GB" sz="1000" dirty="0">
                <a:ea typeface="+mn-lt"/>
                <a:cs typeface="+mn-lt"/>
              </a:rPr>
              <a:t>from the </a:t>
            </a:r>
            <a:r>
              <a:rPr lang="en-GB" sz="1000" b="1" dirty="0">
                <a:ea typeface="+mn-lt"/>
                <a:cs typeface="+mn-lt"/>
              </a:rPr>
              <a:t>SQL Database</a:t>
            </a:r>
            <a:r>
              <a:rPr lang="en-GB" sz="1000" dirty="0">
                <a:ea typeface="+mn-lt"/>
                <a:cs typeface="+mn-lt"/>
              </a:rPr>
              <a:t> with a </a:t>
            </a:r>
            <a:r>
              <a:rPr lang="en-GB" sz="1000" b="1" dirty="0">
                <a:ea typeface="+mn-lt"/>
                <a:cs typeface="+mn-lt"/>
              </a:rPr>
              <a:t>service account</a:t>
            </a:r>
            <a:r>
              <a:rPr lang="en-GB" sz="1000" dirty="0">
                <a:ea typeface="+mn-lt"/>
                <a:cs typeface="+mn-lt"/>
              </a:rPr>
              <a:t>.</a:t>
            </a:r>
            <a:endParaRPr lang="en-GB" sz="1000" dirty="0"/>
          </a:p>
        </p:txBody>
      </p:sp>
      <p:sp>
        <p:nvSpPr>
          <p:cNvPr id="110" name="TextBox 109">
            <a:extLst>
              <a:ext uri="{FF2B5EF4-FFF2-40B4-BE49-F238E27FC236}">
                <a16:creationId xmlns:a16="http://schemas.microsoft.com/office/drawing/2014/main" id="{49860825-006F-77FE-AAE2-599D84E278F8}"/>
              </a:ext>
            </a:extLst>
          </p:cNvPr>
          <p:cNvSpPr txBox="1"/>
          <p:nvPr/>
        </p:nvSpPr>
        <p:spPr>
          <a:xfrm>
            <a:off x="10477921" y="1890726"/>
            <a:ext cx="1078426" cy="1446550"/>
          </a:xfrm>
          <a:prstGeom prst="rect">
            <a:avLst/>
          </a:prstGeom>
          <a:noFill/>
        </p:spPr>
        <p:txBody>
          <a:bodyPr wrap="square" lIns="91440" tIns="45720" rIns="91440" bIns="45720" rtlCol="0" anchor="t">
            <a:spAutoFit/>
          </a:bodyPr>
          <a:lstStyle/>
          <a:p>
            <a:r>
              <a:rPr lang="en-GB" sz="1000"/>
              <a:t>2.</a:t>
            </a:r>
            <a:r>
              <a:rPr lang="en-GB" sz="1000" b="1">
                <a:ea typeface="+mn-lt"/>
                <a:cs typeface="+mn-lt"/>
              </a:rPr>
              <a:t>Python code</a:t>
            </a:r>
            <a:r>
              <a:rPr lang="en-GB" sz="1000">
                <a:ea typeface="+mn-lt"/>
                <a:cs typeface="+mn-lt"/>
              </a:rPr>
              <a:t> is triggered by </a:t>
            </a:r>
            <a:r>
              <a:rPr lang="en-GB" sz="1000" b="1">
                <a:ea typeface="+mn-lt"/>
                <a:cs typeface="+mn-lt"/>
              </a:rPr>
              <a:t>SAP DS</a:t>
            </a:r>
            <a:r>
              <a:rPr lang="en-GB" sz="1000">
                <a:ea typeface="+mn-lt"/>
                <a:cs typeface="+mn-lt"/>
              </a:rPr>
              <a:t> with parameters from the database.</a:t>
            </a:r>
            <a:endParaRPr lang="en-US"/>
          </a:p>
          <a:p>
            <a:pPr marL="285750" indent="-285750">
              <a:buFont typeface="Arial"/>
              <a:buChar char="•"/>
            </a:pPr>
            <a:endParaRPr lang="en-US"/>
          </a:p>
          <a:p>
            <a:endParaRPr lang="en-GB" sz="1000"/>
          </a:p>
        </p:txBody>
      </p:sp>
      <p:sp>
        <p:nvSpPr>
          <p:cNvPr id="112" name="TextBox 111">
            <a:extLst>
              <a:ext uri="{FF2B5EF4-FFF2-40B4-BE49-F238E27FC236}">
                <a16:creationId xmlns:a16="http://schemas.microsoft.com/office/drawing/2014/main" id="{2669F6E9-3650-8019-9873-48C8550DF7AE}"/>
              </a:ext>
            </a:extLst>
          </p:cNvPr>
          <p:cNvSpPr txBox="1"/>
          <p:nvPr/>
        </p:nvSpPr>
        <p:spPr>
          <a:xfrm>
            <a:off x="10473231" y="4856549"/>
            <a:ext cx="1018797" cy="1754326"/>
          </a:xfrm>
          <a:prstGeom prst="rect">
            <a:avLst/>
          </a:prstGeom>
          <a:noFill/>
        </p:spPr>
        <p:txBody>
          <a:bodyPr wrap="square" lIns="91440" tIns="45720" rIns="91440" bIns="45720" rtlCol="0" anchor="t">
            <a:spAutoFit/>
          </a:bodyPr>
          <a:lstStyle/>
          <a:p>
            <a:r>
              <a:rPr lang="en-GB" sz="1000"/>
              <a:t>3.</a:t>
            </a:r>
            <a:r>
              <a:rPr lang="en-GB" sz="1000" b="1">
                <a:ea typeface="+mn-lt"/>
                <a:cs typeface="+mn-lt"/>
              </a:rPr>
              <a:t>Python makes REST API calls</a:t>
            </a:r>
            <a:r>
              <a:rPr lang="en-GB" sz="1000">
                <a:ea typeface="+mn-lt"/>
                <a:cs typeface="+mn-lt"/>
              </a:rPr>
              <a:t> to the customer's </a:t>
            </a:r>
            <a:r>
              <a:rPr lang="en-GB" sz="1000" b="1">
                <a:ea typeface="+mn-lt"/>
                <a:cs typeface="+mn-lt"/>
              </a:rPr>
              <a:t>PF Tenant</a:t>
            </a:r>
            <a:r>
              <a:rPr lang="en-GB" sz="1000">
                <a:ea typeface="+mn-lt"/>
                <a:cs typeface="+mn-lt"/>
              </a:rPr>
              <a:t> to extract pension data via </a:t>
            </a:r>
            <a:r>
              <a:rPr lang="en-GB" sz="1000" b="1">
                <a:ea typeface="+mn-lt"/>
                <a:cs typeface="+mn-lt"/>
              </a:rPr>
              <a:t>ODATA</a:t>
            </a:r>
            <a:r>
              <a:rPr lang="en-GB" sz="1000">
                <a:ea typeface="+mn-lt"/>
                <a:cs typeface="+mn-lt"/>
              </a:rPr>
              <a:t>.</a:t>
            </a:r>
            <a:endParaRPr lang="en-US"/>
          </a:p>
          <a:p>
            <a:pPr marL="285750" indent="-285750">
              <a:buFont typeface="Arial"/>
              <a:buChar char="•"/>
            </a:pPr>
            <a:endParaRPr lang="en-US"/>
          </a:p>
          <a:p>
            <a:endParaRPr lang="en-GB" sz="1000"/>
          </a:p>
        </p:txBody>
      </p:sp>
      <p:cxnSp>
        <p:nvCxnSpPr>
          <p:cNvPr id="115" name="Connector: Elbow 114">
            <a:extLst>
              <a:ext uri="{FF2B5EF4-FFF2-40B4-BE49-F238E27FC236}">
                <a16:creationId xmlns:a16="http://schemas.microsoft.com/office/drawing/2014/main" id="{D8FCF837-7C09-C6A9-9F5B-66999C7C5248}"/>
              </a:ext>
            </a:extLst>
          </p:cNvPr>
          <p:cNvCxnSpPr>
            <a:cxnSpLocks/>
          </p:cNvCxnSpPr>
          <p:nvPr/>
        </p:nvCxnSpPr>
        <p:spPr>
          <a:xfrm>
            <a:off x="9176195" y="1888130"/>
            <a:ext cx="1100784" cy="1184951"/>
          </a:xfrm>
          <a:prstGeom prst="bentConnector2">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6" name="TextBox 115">
            <a:extLst>
              <a:ext uri="{FF2B5EF4-FFF2-40B4-BE49-F238E27FC236}">
                <a16:creationId xmlns:a16="http://schemas.microsoft.com/office/drawing/2014/main" id="{57382DFF-B889-140D-00B9-F71426A0EAE5}"/>
              </a:ext>
            </a:extLst>
          </p:cNvPr>
          <p:cNvSpPr txBox="1"/>
          <p:nvPr/>
        </p:nvSpPr>
        <p:spPr>
          <a:xfrm>
            <a:off x="6629874" y="3469507"/>
            <a:ext cx="1637119" cy="553998"/>
          </a:xfrm>
          <a:prstGeom prst="rect">
            <a:avLst/>
          </a:prstGeom>
          <a:noFill/>
        </p:spPr>
        <p:txBody>
          <a:bodyPr wrap="square" rtlCol="0">
            <a:spAutoFit/>
          </a:bodyPr>
          <a:lstStyle/>
          <a:p>
            <a:r>
              <a:rPr lang="en-GB" sz="1000" dirty="0"/>
              <a:t>4. Python loads customer data directly to the Staging database.</a:t>
            </a:r>
          </a:p>
        </p:txBody>
      </p:sp>
      <p:cxnSp>
        <p:nvCxnSpPr>
          <p:cNvPr id="4" name="Connector: Curved 3">
            <a:extLst>
              <a:ext uri="{FF2B5EF4-FFF2-40B4-BE49-F238E27FC236}">
                <a16:creationId xmlns:a16="http://schemas.microsoft.com/office/drawing/2014/main" id="{C25949F5-E818-724E-6EAE-779A9B47ACBB}"/>
              </a:ext>
            </a:extLst>
          </p:cNvPr>
          <p:cNvCxnSpPr/>
          <p:nvPr/>
        </p:nvCxnSpPr>
        <p:spPr>
          <a:xfrm flipH="1">
            <a:off x="1417773" y="2369349"/>
            <a:ext cx="5686230" cy="272251"/>
          </a:xfrm>
          <a:prstGeom prst="curved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FCEE325D-80F1-F3C5-FA6F-ECF8D38B337B}"/>
              </a:ext>
            </a:extLst>
          </p:cNvPr>
          <p:cNvCxnSpPr>
            <a:cxnSpLocks/>
          </p:cNvCxnSpPr>
          <p:nvPr/>
        </p:nvCxnSpPr>
        <p:spPr>
          <a:xfrm flipH="1">
            <a:off x="1435305" y="1805024"/>
            <a:ext cx="5630597" cy="170790"/>
          </a:xfrm>
          <a:prstGeom prst="curved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8" name="Graphic 7" descr="Crown with solid fill">
            <a:extLst>
              <a:ext uri="{FF2B5EF4-FFF2-40B4-BE49-F238E27FC236}">
                <a16:creationId xmlns:a16="http://schemas.microsoft.com/office/drawing/2014/main" id="{9194E15D-9481-B81E-E832-0CF2ADB152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9533" y="2805002"/>
            <a:ext cx="346590" cy="346590"/>
          </a:xfrm>
          <a:prstGeom prst="rect">
            <a:avLst/>
          </a:prstGeom>
        </p:spPr>
      </p:pic>
      <p:pic>
        <p:nvPicPr>
          <p:cNvPr id="14" name="Graphic 13" descr="Crown with solid fill">
            <a:extLst>
              <a:ext uri="{FF2B5EF4-FFF2-40B4-BE49-F238E27FC236}">
                <a16:creationId xmlns:a16="http://schemas.microsoft.com/office/drawing/2014/main" id="{DC83D90B-3A9B-F3C3-69FC-33ACD7F7F59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34811" y="4725401"/>
            <a:ext cx="346590" cy="346590"/>
          </a:xfrm>
          <a:prstGeom prst="rect">
            <a:avLst/>
          </a:prstGeom>
        </p:spPr>
      </p:pic>
      <p:sp>
        <p:nvSpPr>
          <p:cNvPr id="5" name="Rectangle 4">
            <a:extLst>
              <a:ext uri="{FF2B5EF4-FFF2-40B4-BE49-F238E27FC236}">
                <a16:creationId xmlns:a16="http://schemas.microsoft.com/office/drawing/2014/main" id="{537A6B96-299C-0D0B-72CC-50064184A456}"/>
              </a:ext>
            </a:extLst>
          </p:cNvPr>
          <p:cNvSpPr/>
          <p:nvPr/>
        </p:nvSpPr>
        <p:spPr>
          <a:xfrm>
            <a:off x="8974633" y="3305795"/>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a:t>T03</a:t>
            </a:r>
          </a:p>
        </p:txBody>
      </p:sp>
    </p:spTree>
    <p:extLst>
      <p:ext uri="{BB962C8B-B14F-4D97-AF65-F5344CB8AC3E}">
        <p14:creationId xmlns:p14="http://schemas.microsoft.com/office/powerpoint/2010/main" val="239264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A124603-6438-3CFE-A8F1-F15A99F5F80F}"/>
              </a:ext>
            </a:extLst>
          </p:cNvPr>
          <p:cNvGraphicFramePr>
            <a:graphicFrameLocks noGrp="1"/>
          </p:cNvGraphicFramePr>
          <p:nvPr>
            <p:extLst>
              <p:ext uri="{D42A27DB-BD31-4B8C-83A1-F6EECF244321}">
                <p14:modId xmlns:p14="http://schemas.microsoft.com/office/powerpoint/2010/main" val="3202470422"/>
              </p:ext>
            </p:extLst>
          </p:nvPr>
        </p:nvGraphicFramePr>
        <p:xfrm>
          <a:off x="133350" y="962025"/>
          <a:ext cx="11925352" cy="5248584"/>
        </p:xfrm>
        <a:graphic>
          <a:graphicData uri="http://schemas.openxmlformats.org/drawingml/2006/table">
            <a:tbl>
              <a:tblPr firstRow="1" bandRow="1">
                <a:tableStyleId>{073A0DAA-6AF3-43AB-8588-CEC1D06C72B9}</a:tableStyleId>
              </a:tblPr>
              <a:tblGrid>
                <a:gridCol w="724686">
                  <a:extLst>
                    <a:ext uri="{9D8B030D-6E8A-4147-A177-3AD203B41FA5}">
                      <a16:colId xmlns:a16="http://schemas.microsoft.com/office/drawing/2014/main" val="2702742516"/>
                    </a:ext>
                  </a:extLst>
                </a:gridCol>
                <a:gridCol w="2931476">
                  <a:extLst>
                    <a:ext uri="{9D8B030D-6E8A-4147-A177-3AD203B41FA5}">
                      <a16:colId xmlns:a16="http://schemas.microsoft.com/office/drawing/2014/main" val="358841587"/>
                    </a:ext>
                  </a:extLst>
                </a:gridCol>
                <a:gridCol w="5125888">
                  <a:extLst>
                    <a:ext uri="{9D8B030D-6E8A-4147-A177-3AD203B41FA5}">
                      <a16:colId xmlns:a16="http://schemas.microsoft.com/office/drawing/2014/main" val="3628565456"/>
                    </a:ext>
                  </a:extLst>
                </a:gridCol>
                <a:gridCol w="1021298">
                  <a:extLst>
                    <a:ext uri="{9D8B030D-6E8A-4147-A177-3AD203B41FA5}">
                      <a16:colId xmlns:a16="http://schemas.microsoft.com/office/drawing/2014/main" val="710857400"/>
                    </a:ext>
                  </a:extLst>
                </a:gridCol>
                <a:gridCol w="1102208">
                  <a:extLst>
                    <a:ext uri="{9D8B030D-6E8A-4147-A177-3AD203B41FA5}">
                      <a16:colId xmlns:a16="http://schemas.microsoft.com/office/drawing/2014/main" val="4063684184"/>
                    </a:ext>
                  </a:extLst>
                </a:gridCol>
                <a:gridCol w="1019796">
                  <a:extLst>
                    <a:ext uri="{9D8B030D-6E8A-4147-A177-3AD203B41FA5}">
                      <a16:colId xmlns:a16="http://schemas.microsoft.com/office/drawing/2014/main" val="972052291"/>
                    </a:ext>
                  </a:extLst>
                </a:gridCol>
              </a:tblGrid>
              <a:tr h="511098">
                <a:tc>
                  <a:txBody>
                    <a:bodyPr/>
                    <a:lstStyle/>
                    <a:p>
                      <a:pPr algn="ctr"/>
                      <a:r>
                        <a:rPr lang="en-US" sz="900"/>
                        <a:t>Threat Ref.</a:t>
                      </a:r>
                    </a:p>
                  </a:txBody>
                  <a:tcPr marL="90000" anchor="ctr">
                    <a:solidFill>
                      <a:srgbClr val="0070C0"/>
                    </a:solidFill>
                  </a:tcPr>
                </a:tc>
                <a:tc>
                  <a:txBody>
                    <a:bodyPr/>
                    <a:lstStyle/>
                    <a:p>
                      <a:r>
                        <a:rPr lang="en-US" sz="900"/>
                        <a:t>Threat Description</a:t>
                      </a:r>
                    </a:p>
                  </a:txBody>
                  <a:tcPr marL="90000" anchor="ctr">
                    <a:solidFill>
                      <a:srgbClr val="0070C0"/>
                    </a:solidFill>
                  </a:tcPr>
                </a:tc>
                <a:tc>
                  <a:txBody>
                    <a:bodyPr/>
                    <a:lstStyle/>
                    <a:p>
                      <a:r>
                        <a:rPr lang="en-US" sz="900"/>
                        <a:t>Control Design</a:t>
                      </a:r>
                    </a:p>
                  </a:txBody>
                  <a:tcPr marL="90000" anchor="ctr">
                    <a:solidFill>
                      <a:srgbClr val="0070C0"/>
                    </a:solidFill>
                  </a:tcPr>
                </a:tc>
                <a:tc>
                  <a:txBody>
                    <a:bodyPr/>
                    <a:lstStyle/>
                    <a:p>
                      <a:r>
                        <a:rPr lang="en-US" sz="900"/>
                        <a:t>Control Owner</a:t>
                      </a:r>
                    </a:p>
                  </a:txBody>
                  <a:tcPr marL="90000" anchor="ctr">
                    <a:solidFill>
                      <a:srgbClr val="0070C0"/>
                    </a:solidFill>
                  </a:tcPr>
                </a:tc>
                <a:tc>
                  <a:txBody>
                    <a:bodyPr/>
                    <a:lstStyle/>
                    <a:p>
                      <a:pPr algn="ctr"/>
                      <a:r>
                        <a:rPr lang="en-US" sz="900"/>
                        <a:t>Control Mitigation Effectiveness</a:t>
                      </a:r>
                    </a:p>
                  </a:txBody>
                  <a:tcPr marL="90000" anchor="ctr">
                    <a:solidFill>
                      <a:srgbClr val="0070C0"/>
                    </a:solidFill>
                  </a:tcPr>
                </a:tc>
                <a:tc>
                  <a:txBody>
                    <a:bodyPr/>
                    <a:lstStyle/>
                    <a:p>
                      <a:pPr algn="ctr"/>
                      <a:r>
                        <a:rPr lang="en-US" sz="900"/>
                        <a:t>Threat Mitigation</a:t>
                      </a:r>
                    </a:p>
                  </a:txBody>
                  <a:tcPr marL="90000" anchor="ctr">
                    <a:solidFill>
                      <a:srgbClr val="0070C0"/>
                    </a:solidFill>
                  </a:tcPr>
                </a:tc>
                <a:extLst>
                  <a:ext uri="{0D108BD9-81ED-4DB2-BD59-A6C34878D82A}">
                    <a16:rowId xmlns:a16="http://schemas.microsoft.com/office/drawing/2014/main" val="859701211"/>
                  </a:ext>
                </a:extLst>
              </a:tr>
              <a:tr h="776476">
                <a:tc>
                  <a:txBody>
                    <a:bodyPr/>
                    <a:lstStyle/>
                    <a:p>
                      <a:pPr algn="ctr"/>
                      <a:r>
                        <a:rPr lang="en-US" sz="900"/>
                        <a:t>T01</a:t>
                      </a:r>
                    </a:p>
                  </a:txBody>
                  <a:tcPr>
                    <a:solidFill>
                      <a:srgbClr val="E7E7E7"/>
                    </a:solidFill>
                  </a:tcPr>
                </a:tc>
                <a:tc>
                  <a:txBody>
                    <a:bodyPr/>
                    <a:lstStyle/>
                    <a:p>
                      <a:pPr marL="0" marR="0" lvl="0" indent="0" algn="l">
                        <a:lnSpc>
                          <a:spcPct val="100000"/>
                        </a:lnSpc>
                        <a:spcBef>
                          <a:spcPts val="0"/>
                        </a:spcBef>
                        <a:spcAft>
                          <a:spcPts val="0"/>
                        </a:spcAft>
                        <a:buNone/>
                      </a:pPr>
                      <a:r>
                        <a:rPr lang="en-GB" sz="900" b="0" i="0" u="none" strike="noStrike" baseline="0" noProof="0" dirty="0">
                          <a:solidFill>
                            <a:srgbClr val="000000"/>
                          </a:solidFill>
                          <a:latin typeface="Aptos"/>
                        </a:rPr>
                        <a:t>A malicious actor that has gained access to the SAP DS server is able to find the password to the service account and move laterally to compromise the customer database.</a:t>
                      </a:r>
                    </a:p>
                  </a:txBody>
                  <a:tcPr>
                    <a:solidFill>
                      <a:srgbClr val="E7E7E7"/>
                    </a:solidFill>
                  </a:tcPr>
                </a:tc>
                <a:tc>
                  <a:txBody>
                    <a:bodyPr/>
                    <a:lstStyle/>
                    <a:p>
                      <a:pPr marL="0" marR="0" lvl="0" indent="0" algn="l">
                        <a:lnSpc>
                          <a:spcPct val="100000"/>
                        </a:lnSpc>
                        <a:spcBef>
                          <a:spcPts val="0"/>
                        </a:spcBef>
                        <a:spcAft>
                          <a:spcPts val="0"/>
                        </a:spcAft>
                        <a:buNone/>
                      </a:pPr>
                      <a:r>
                        <a:rPr lang="en-US" sz="900" b="0" i="0" u="none" strike="noStrike" kern="1200" cap="none" spc="0" normalizeH="0" baseline="0" noProof="0" dirty="0">
                          <a:ln>
                            <a:noFill/>
                          </a:ln>
                          <a:solidFill>
                            <a:srgbClr val="000000"/>
                          </a:solidFill>
                          <a:effectLst/>
                          <a:uLnTx/>
                          <a:uFillTx/>
                          <a:latin typeface="Aptos"/>
                        </a:rPr>
                        <a:t>The Database </a:t>
                      </a:r>
                      <a:r>
                        <a:rPr lang="en-GB" sz="900" b="0" i="0" u="none" strike="noStrike" kern="1200" cap="none" spc="0" normalizeH="0" baseline="0" noProof="0" dirty="0">
                          <a:ln>
                            <a:noFill/>
                          </a:ln>
                          <a:solidFill>
                            <a:srgbClr val="000000"/>
                          </a:solidFill>
                          <a:effectLst/>
                          <a:uLnTx/>
                          <a:uFillTx/>
                          <a:latin typeface="Aptos" panose="020B0004020202020204"/>
                        </a:rPr>
                        <a:t>Service account password is stored encrypted in SAP DS so that it cannot easily found and used.</a:t>
                      </a:r>
                      <a:endParaRPr lang="en-US" dirty="0"/>
                    </a:p>
                  </a:txBody>
                  <a:tcPr>
                    <a:solidFill>
                      <a:srgbClr val="E7E7E7"/>
                    </a:solidFill>
                  </a:tcPr>
                </a:tc>
                <a:tc>
                  <a:txBody>
                    <a:bodyPr/>
                    <a:lstStyle/>
                    <a:p>
                      <a:pPr algn="ctr"/>
                      <a:r>
                        <a:rPr lang="en-US" sz="900" dirty="0">
                          <a:solidFill>
                            <a:schemeClr val="tx1"/>
                          </a:solidFill>
                        </a:rPr>
                        <a:t>Engineering</a:t>
                      </a:r>
                    </a:p>
                  </a:txBody>
                  <a:tcPr marL="90000" anchor="ctr">
                    <a:solidFill>
                      <a:srgbClr val="E7E7E7"/>
                    </a:solidFill>
                  </a:tcPr>
                </a:tc>
                <a:tc>
                  <a:txBody>
                    <a:bodyPr/>
                    <a:lstStyle/>
                    <a:p>
                      <a:pPr lvl="0" algn="ctr">
                        <a:buNone/>
                      </a:pPr>
                      <a:r>
                        <a:rPr lang="en-US" sz="900" b="1" i="0" u="none" strike="noStrike" noProof="0">
                          <a:solidFill>
                            <a:srgbClr val="00B050"/>
                          </a:solidFill>
                          <a:latin typeface="Aptos"/>
                        </a:rPr>
                        <a:t>Effective</a:t>
                      </a:r>
                    </a:p>
                  </a:txBody>
                  <a:tcPr marL="90000" anchor="ctr">
                    <a:solidFill>
                      <a:srgbClr val="E7E7E7"/>
                    </a:solidFill>
                  </a:tcPr>
                </a:tc>
                <a:tc>
                  <a:txBody>
                    <a:bodyPr/>
                    <a:lstStyle/>
                    <a:p>
                      <a:pPr lvl="0" algn="ctr">
                        <a:buNone/>
                      </a:pPr>
                      <a:r>
                        <a:rPr lang="en-US" sz="900" b="1" i="0" u="none" strike="noStrike" noProof="0">
                          <a:solidFill>
                            <a:schemeClr val="bg1"/>
                          </a:solidFill>
                          <a:latin typeface="Aptos"/>
                        </a:rPr>
                        <a:t>Sufficient Mitigation</a:t>
                      </a:r>
                    </a:p>
                  </a:txBody>
                  <a:tcPr marL="90000" anchor="ctr">
                    <a:solidFill>
                      <a:srgbClr val="92D050"/>
                    </a:solidFill>
                  </a:tcPr>
                </a:tc>
                <a:extLst>
                  <a:ext uri="{0D108BD9-81ED-4DB2-BD59-A6C34878D82A}">
                    <a16:rowId xmlns:a16="http://schemas.microsoft.com/office/drawing/2014/main" val="1060839612"/>
                  </a:ext>
                </a:extLst>
              </a:tr>
              <a:tr h="776476">
                <a:tc rowSpan="2">
                  <a:txBody>
                    <a:bodyPr/>
                    <a:lstStyle/>
                    <a:p>
                      <a:pPr lvl="0" algn="ctr">
                        <a:buNone/>
                      </a:pPr>
                      <a:r>
                        <a:rPr lang="en-US" sz="900" b="0" i="0" u="none" strike="noStrike" noProof="0">
                          <a:solidFill>
                            <a:srgbClr val="000000"/>
                          </a:solidFill>
                          <a:latin typeface="Aptos"/>
                        </a:rPr>
                        <a:t>T02</a:t>
                      </a:r>
                      <a:endParaRPr lang="en-US"/>
                    </a:p>
                  </a:txBody>
                  <a:tcPr>
                    <a:solidFill>
                      <a:srgbClr val="E7E7E7"/>
                    </a:solidFill>
                  </a:tcPr>
                </a:tc>
                <a:tc rowSpan="2">
                  <a:txBody>
                    <a:bodyPr/>
                    <a:lstStyle/>
                    <a:p>
                      <a:pPr marL="0" marR="0" lvl="0" indent="0" algn="l">
                        <a:lnSpc>
                          <a:spcPct val="100000"/>
                        </a:lnSpc>
                        <a:spcBef>
                          <a:spcPts val="0"/>
                        </a:spcBef>
                        <a:spcAft>
                          <a:spcPts val="0"/>
                        </a:spcAft>
                        <a:buNone/>
                      </a:pPr>
                      <a:r>
                        <a:rPr lang="en-GB" sz="900" b="0" i="0" u="none" strike="noStrike" kern="1200" cap="none" spc="0" normalizeH="0" baseline="0" noProof="0" dirty="0">
                          <a:ln>
                            <a:noFill/>
                          </a:ln>
                          <a:solidFill>
                            <a:srgbClr val="000000"/>
                          </a:solidFill>
                          <a:effectLst/>
                          <a:uLnTx/>
                          <a:uFillTx/>
                          <a:latin typeface="Aptos" panose="020B0004020202020204"/>
                          <a:ea typeface="+mn-ea"/>
                          <a:cs typeface="+mn-cs"/>
                        </a:rPr>
                        <a:t>A malicious actor that has gained access to the SAP DS server is able to find a PF PAT token and gain unauthorised access to PF.</a:t>
                      </a:r>
                    </a:p>
                  </a:txBody>
                  <a:tcPr>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kern="1200" cap="none" spc="0" normalizeH="0" baseline="0" dirty="0">
                          <a:ln>
                            <a:noFill/>
                          </a:ln>
                          <a:solidFill>
                            <a:srgbClr val="000000"/>
                          </a:solidFill>
                          <a:effectLst/>
                          <a:uLnTx/>
                          <a:uFillTx/>
                          <a:latin typeface="Aptos" panose="020B0004020202020204"/>
                          <a:ea typeface="+mn-ea"/>
                          <a:cs typeface="+mn-cs"/>
                        </a:rPr>
                        <a:t>The PF PAT token is stored in the SAP DS the Data / Customer Staging database encrypted and is retrieved by SAP DS at runtime of the python script so that it cannot be easily found and used.</a:t>
                      </a:r>
                    </a:p>
                  </a:txBody>
                  <a:tcPr>
                    <a:solidFill>
                      <a:srgbClr val="E7E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Engineering</a:t>
                      </a:r>
                      <a:endParaRPr kumimoji="0" lang="en-US" sz="900" b="0" i="0" u="none" strike="noStrike" kern="1200" cap="none" spc="0" normalizeH="0" baseline="0" noProof="0" dirty="0">
                        <a:ln>
                          <a:noFill/>
                        </a:ln>
                        <a:solidFill>
                          <a:prstClr val="black"/>
                        </a:solidFill>
                        <a:effectLst/>
                        <a:uLnTx/>
                        <a:uFillTx/>
                        <a:latin typeface="Aptos" panose="020B0004020202020204"/>
                        <a:ea typeface="+mn-ea"/>
                        <a:cs typeface="+mn-cs"/>
                      </a:endParaRPr>
                    </a:p>
                  </a:txBody>
                  <a:tcPr marL="90000" anchor="ctr">
                    <a:solidFill>
                      <a:srgbClr val="E7E7E7"/>
                    </a:solidFill>
                  </a:tcPr>
                </a:tc>
                <a:tc>
                  <a:txBody>
                    <a:bodyPr/>
                    <a:lstStyle/>
                    <a:p>
                      <a:pPr lvl="0" algn="ctr">
                        <a:buNone/>
                      </a:pPr>
                      <a:r>
                        <a:rPr lang="en-US" sz="900" b="1" i="0" u="none" strike="noStrike" noProof="0">
                          <a:solidFill>
                            <a:srgbClr val="00B050"/>
                          </a:solidFill>
                          <a:latin typeface="Aptos"/>
                        </a:rPr>
                        <a:t>Effective</a:t>
                      </a:r>
                      <a:endParaRPr lang="en-US"/>
                    </a:p>
                  </a:txBody>
                  <a:tcPr marL="90000" anchor="ctr">
                    <a:solidFill>
                      <a:srgbClr val="E7E7E7"/>
                    </a:solidFill>
                  </a:tcPr>
                </a:tc>
                <a:tc rowSpan="2">
                  <a:txBody>
                    <a:bodyPr/>
                    <a:lstStyle/>
                    <a:p>
                      <a:pPr lvl="0" algn="ctr">
                        <a:buNone/>
                      </a:pPr>
                      <a:r>
                        <a:rPr lang="en-US" sz="900" b="1" i="0" u="none" strike="noStrike" noProof="0" dirty="0">
                          <a:solidFill>
                            <a:schemeClr val="bg1"/>
                          </a:solidFill>
                          <a:latin typeface="Aptos"/>
                        </a:rPr>
                        <a:t>Sufficient Mitigation</a:t>
                      </a:r>
                    </a:p>
                  </a:txBody>
                  <a:tcPr marL="90000" anchor="ctr">
                    <a:solidFill>
                      <a:srgbClr val="92D050"/>
                    </a:solidFill>
                  </a:tcPr>
                </a:tc>
                <a:extLst>
                  <a:ext uri="{0D108BD9-81ED-4DB2-BD59-A6C34878D82A}">
                    <a16:rowId xmlns:a16="http://schemas.microsoft.com/office/drawing/2014/main" val="2670740720"/>
                  </a:ext>
                </a:extLst>
              </a:tr>
              <a:tr h="776476">
                <a:tc vMerge="1">
                  <a:txBody>
                    <a:bodyPr/>
                    <a:lstStyle/>
                    <a:p>
                      <a:pPr algn="ctr"/>
                      <a:endParaRPr lang="en-US" sz="900"/>
                    </a:p>
                  </a:txBody>
                  <a:tcPr>
                    <a:solidFill>
                      <a:srgbClr val="E7E7E7"/>
                    </a:solidFill>
                  </a:tcPr>
                </a:tc>
                <a:tc vMerge="1">
                  <a:txBody>
                    <a:bodyPr/>
                    <a:lstStyle/>
                    <a:p>
                      <a:pPr marL="0" marR="0" lvl="0" indent="0" algn="l">
                        <a:lnSpc>
                          <a:spcPct val="100000"/>
                        </a:lnSpc>
                        <a:spcBef>
                          <a:spcPts val="0"/>
                        </a:spcBef>
                        <a:spcAft>
                          <a:spcPts val="0"/>
                        </a:spcAft>
                        <a:buNone/>
                      </a:pPr>
                      <a:endParaRPr lang="en-GB" sz="900" b="0" i="0" u="none" strike="noStrike" kern="1200" cap="none" spc="0" normalizeH="0" baseline="0" noProof="0">
                        <a:ln>
                          <a:noFill/>
                        </a:ln>
                        <a:solidFill>
                          <a:srgbClr val="000000"/>
                        </a:solidFill>
                        <a:effectLst/>
                        <a:uLnTx/>
                        <a:uFillTx/>
                        <a:latin typeface="Aptos" panose="020B0004020202020204"/>
                        <a:ea typeface="+mn-ea"/>
                        <a:cs typeface="+mn-cs"/>
                      </a:endParaRPr>
                    </a:p>
                  </a:txBody>
                  <a:tcPr>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kern="1200" cap="none" spc="0" normalizeH="0" baseline="0" dirty="0">
                          <a:ln>
                            <a:noFill/>
                          </a:ln>
                          <a:solidFill>
                            <a:srgbClr val="000000"/>
                          </a:solidFill>
                          <a:effectLst/>
                          <a:uLnTx/>
                          <a:uFillTx/>
                          <a:latin typeface="Aptos" panose="020B0004020202020204"/>
                          <a:ea typeface="+mn-ea"/>
                          <a:cs typeface="+mn-cs"/>
                        </a:rPr>
                        <a:t>The PF PAT token used by the Python script only has the minimum level of access required following the principle of least privileged to reduce the impact should be it compromised.</a:t>
                      </a:r>
                    </a:p>
                  </a:txBody>
                  <a:tcPr>
                    <a:solidFill>
                      <a:srgbClr val="E7E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Engineering</a:t>
                      </a:r>
                      <a:endParaRPr kumimoji="0" lang="en-US" sz="900" b="0" i="0" u="none" strike="noStrike" kern="1200" cap="none" spc="0" normalizeH="0" baseline="0" noProof="0" dirty="0">
                        <a:ln>
                          <a:noFill/>
                        </a:ln>
                        <a:solidFill>
                          <a:prstClr val="black"/>
                        </a:solidFill>
                        <a:effectLst/>
                        <a:uLnTx/>
                        <a:uFillTx/>
                        <a:latin typeface="Aptos" panose="020B0004020202020204"/>
                        <a:ea typeface="+mn-ea"/>
                        <a:cs typeface="+mn-cs"/>
                      </a:endParaRPr>
                    </a:p>
                  </a:txBody>
                  <a:tcPr marL="90000" anchor="ctr">
                    <a:solidFill>
                      <a:srgbClr val="E7E7E7"/>
                    </a:solidFill>
                  </a:tcPr>
                </a:tc>
                <a:tc>
                  <a:txBody>
                    <a:bodyPr/>
                    <a:lstStyle/>
                    <a:p>
                      <a:pPr lvl="0" algn="ctr">
                        <a:buNone/>
                      </a:pPr>
                      <a:r>
                        <a:rPr lang="en-US" sz="900" b="1" i="0" u="none" strike="noStrike" noProof="0" dirty="0">
                          <a:solidFill>
                            <a:srgbClr val="00B050"/>
                          </a:solidFill>
                          <a:latin typeface="Aptos"/>
                        </a:rPr>
                        <a:t>Effective</a:t>
                      </a:r>
                      <a:endParaRPr lang="en-US" dirty="0"/>
                    </a:p>
                  </a:txBody>
                  <a:tcPr marL="90000" anchor="ctr">
                    <a:solidFill>
                      <a:srgbClr val="E7E7E7"/>
                    </a:solidFill>
                  </a:tcPr>
                </a:tc>
                <a:tc vMerge="1">
                  <a:txBody>
                    <a:bodyPr/>
                    <a:lstStyle/>
                    <a:p>
                      <a:endParaRPr dirty="0"/>
                    </a:p>
                  </a:txBody>
                  <a:tcPr marL="90000" anchor="ctr">
                    <a:solidFill>
                      <a:srgbClr val="92D050"/>
                    </a:solidFill>
                  </a:tcPr>
                </a:tc>
                <a:extLst>
                  <a:ext uri="{0D108BD9-81ED-4DB2-BD59-A6C34878D82A}">
                    <a16:rowId xmlns:a16="http://schemas.microsoft.com/office/drawing/2014/main" val="4213929760"/>
                  </a:ext>
                </a:extLst>
              </a:tr>
              <a:tr h="776476">
                <a:tc>
                  <a:txBody>
                    <a:bodyPr/>
                    <a:lstStyle/>
                    <a:p>
                      <a:pPr lvl="0" algn="ctr">
                        <a:buNone/>
                      </a:pPr>
                      <a:r>
                        <a:rPr lang="en-US" sz="900" b="0" i="0" u="none" strike="noStrike" noProof="0" dirty="0">
                          <a:solidFill>
                            <a:srgbClr val="000000"/>
                          </a:solidFill>
                          <a:latin typeface="Aptos"/>
                        </a:rPr>
                        <a:t>T03</a:t>
                      </a:r>
                      <a:endParaRPr lang="en-US" dirty="0"/>
                    </a:p>
                  </a:txBody>
                  <a:tcPr>
                    <a:solidFill>
                      <a:srgbClr val="E7E7E7"/>
                    </a:solidFill>
                  </a:tcPr>
                </a:tc>
                <a:tc>
                  <a:txBody>
                    <a:bodyPr/>
                    <a:lstStyle/>
                    <a:p>
                      <a:pPr marL="0" marR="0" lvl="0" indent="0" algn="l">
                        <a:lnSpc>
                          <a:spcPct val="100000"/>
                        </a:lnSpc>
                        <a:spcBef>
                          <a:spcPts val="0"/>
                        </a:spcBef>
                        <a:spcAft>
                          <a:spcPts val="0"/>
                        </a:spcAft>
                        <a:buNone/>
                      </a:pPr>
                      <a:r>
                        <a:rPr lang="en-GB" sz="900" b="0" i="0" u="none" strike="noStrike" kern="1200" cap="none" spc="0" normalizeH="0" baseline="0" noProof="0" dirty="0">
                          <a:ln>
                            <a:noFill/>
                          </a:ln>
                          <a:solidFill>
                            <a:srgbClr val="000000"/>
                          </a:solidFill>
                          <a:effectLst/>
                          <a:uLnTx/>
                          <a:uFillTx/>
                          <a:latin typeface="Aptos" panose="020B0004020202020204"/>
                          <a:ea typeface="+mn-ea"/>
                          <a:cs typeface="+mn-cs"/>
                        </a:rPr>
                        <a:t>A malicious actor that has gained access to the SAP DS server modifies the Python script to undertaken malicious actions on PF (e.g. to change bank account details).</a:t>
                      </a:r>
                    </a:p>
                  </a:txBody>
                  <a:tcPr>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kern="1200" cap="none" spc="0" normalizeH="0" baseline="0" dirty="0">
                          <a:ln>
                            <a:noFill/>
                          </a:ln>
                          <a:solidFill>
                            <a:srgbClr val="000000"/>
                          </a:solidFill>
                          <a:effectLst/>
                          <a:uLnTx/>
                          <a:uFillTx/>
                          <a:latin typeface="Aptos" panose="020B0004020202020204"/>
                          <a:ea typeface="+mn-ea"/>
                          <a:cs typeface="+mn-cs"/>
                        </a:rPr>
                        <a:t>Write access to the Python script is limited to local admin access only. SAP DS has read and execute access to the script so that this cannot be changed if the SAP DS account is compromised.</a:t>
                      </a:r>
                    </a:p>
                  </a:txBody>
                  <a:tcPr>
                    <a:solidFill>
                      <a:srgbClr val="E7E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Engineering</a:t>
                      </a:r>
                      <a:endParaRPr kumimoji="0" lang="en-US" sz="900" b="0" i="0" u="none" strike="noStrike" kern="1200" cap="none" spc="0" normalizeH="0" baseline="0" noProof="0" dirty="0">
                        <a:ln>
                          <a:noFill/>
                        </a:ln>
                        <a:solidFill>
                          <a:prstClr val="black"/>
                        </a:solidFill>
                        <a:effectLst/>
                        <a:uLnTx/>
                        <a:uFillTx/>
                        <a:latin typeface="Aptos" panose="020B0004020202020204"/>
                        <a:ea typeface="+mn-ea"/>
                        <a:cs typeface="+mn-cs"/>
                      </a:endParaRPr>
                    </a:p>
                  </a:txBody>
                  <a:tcPr marL="90000" anchor="ctr">
                    <a:solidFill>
                      <a:srgbClr val="E7E7E7"/>
                    </a:solidFill>
                  </a:tcPr>
                </a:tc>
                <a:tc>
                  <a:txBody>
                    <a:bodyPr/>
                    <a:lstStyle/>
                    <a:p>
                      <a:pPr lvl="0" algn="ctr">
                        <a:buNone/>
                      </a:pPr>
                      <a:r>
                        <a:rPr lang="en-US" sz="900" b="1" i="0" u="none" strike="noStrike" noProof="0" dirty="0">
                          <a:solidFill>
                            <a:srgbClr val="00B050"/>
                          </a:solidFill>
                          <a:latin typeface="Aptos"/>
                        </a:rPr>
                        <a:t>Effective</a:t>
                      </a:r>
                      <a:endParaRPr lang="en-US" dirty="0"/>
                    </a:p>
                  </a:txBody>
                  <a:tcPr marL="90000" anchor="ctr">
                    <a:solidFill>
                      <a:srgbClr val="E7E7E7"/>
                    </a:solidFill>
                  </a:tcPr>
                </a:tc>
                <a:tc>
                  <a:txBody>
                    <a:bodyPr/>
                    <a:lstStyle/>
                    <a:p>
                      <a:pPr lvl="0" algn="ctr">
                        <a:buNone/>
                      </a:pPr>
                      <a:r>
                        <a:rPr lang="en-US" sz="900" b="1" i="0" u="none" strike="noStrike" noProof="0">
                          <a:solidFill>
                            <a:schemeClr val="bg1"/>
                          </a:solidFill>
                          <a:latin typeface="Aptos"/>
                        </a:rPr>
                        <a:t>Sufficient Mitigation</a:t>
                      </a:r>
                      <a:endParaRPr lang="en-US"/>
                    </a:p>
                  </a:txBody>
                  <a:tcPr marL="90000" anchor="ctr">
                    <a:solidFill>
                      <a:srgbClr val="92D050"/>
                    </a:solidFill>
                  </a:tcPr>
                </a:tc>
                <a:extLst>
                  <a:ext uri="{0D108BD9-81ED-4DB2-BD59-A6C34878D82A}">
                    <a16:rowId xmlns:a16="http://schemas.microsoft.com/office/drawing/2014/main" val="2973656684"/>
                  </a:ext>
                </a:extLst>
              </a:tr>
              <a:tr h="815791">
                <a:tc rowSpan="2">
                  <a:txBody>
                    <a:bodyPr/>
                    <a:lstStyle/>
                    <a:p>
                      <a:pPr algn="ctr"/>
                      <a:r>
                        <a:rPr lang="en-US" sz="900" dirty="0"/>
                        <a:t>T04</a:t>
                      </a:r>
                    </a:p>
                  </a:txBody>
                  <a:tcPr>
                    <a:solidFill>
                      <a:srgbClr val="E7E7E7"/>
                    </a:solidFill>
                  </a:tcPr>
                </a:tc>
                <a:tc rowSpan="2">
                  <a:txBody>
                    <a:bodyPr/>
                    <a:lstStyle/>
                    <a:p>
                      <a:pPr marL="0" marR="0" lvl="0" indent="0" algn="l">
                        <a:lnSpc>
                          <a:spcPct val="100000"/>
                        </a:lnSpc>
                        <a:spcBef>
                          <a:spcPts val="0"/>
                        </a:spcBef>
                        <a:spcAft>
                          <a:spcPts val="0"/>
                        </a:spcAft>
                        <a:buNone/>
                      </a:pPr>
                      <a:r>
                        <a:rPr lang="en-GB" sz="900" b="0" i="0" u="none" strike="noStrike" baseline="0" noProof="0" dirty="0">
                          <a:solidFill>
                            <a:srgbClr val="000000"/>
                          </a:solidFill>
                        </a:rPr>
                        <a:t>A malicious package is accidentally downloaded and deployed into the hosted network.</a:t>
                      </a:r>
                    </a:p>
                  </a:txBody>
                  <a:tcPr>
                    <a:solidFill>
                      <a:srgbClr val="E7E7E7"/>
                    </a:solidFill>
                  </a:tcPr>
                </a:tc>
                <a:tc>
                  <a:txBody>
                    <a:bodyPr/>
                    <a:lstStyle/>
                    <a:p>
                      <a:pPr marL="0" marR="0" lvl="0" indent="0" algn="l" rtl="0" eaLnBrk="1" fontAlgn="auto" latinLnBrk="0" hangingPunct="1">
                        <a:lnSpc>
                          <a:spcPct val="100000"/>
                        </a:lnSpc>
                        <a:spcBef>
                          <a:spcPts val="0"/>
                        </a:spcBef>
                        <a:spcAft>
                          <a:spcPts val="0"/>
                        </a:spcAft>
                        <a:buClrTx/>
                        <a:buSzTx/>
                        <a:buFontTx/>
                        <a:buNone/>
                      </a:pPr>
                      <a:r>
                        <a:rPr kumimoji="0" lang="en-US" sz="900" b="0" i="0" u="none" strike="noStrike" kern="1200" cap="none" spc="0" normalizeH="0" baseline="0" noProof="0" dirty="0">
                          <a:ln>
                            <a:noFill/>
                          </a:ln>
                          <a:solidFill>
                            <a:prstClr val="black"/>
                          </a:solidFill>
                          <a:effectLst/>
                          <a:uLnTx/>
                          <a:uFillTx/>
                          <a:latin typeface="Aptos" panose="020B0004020202020204"/>
                          <a:ea typeface="+mn-ea"/>
                          <a:cs typeface="+mn-cs"/>
                        </a:rPr>
                        <a:t>The Engineering team have reviewed the Python script to confirm that the third-party packages in use are legitimate and are not known to contain vulnerabilities or malware.</a:t>
                      </a:r>
                    </a:p>
                  </a:txBody>
                  <a:tcPr>
                    <a:solidFill>
                      <a:srgbClr val="E7E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Engineering</a:t>
                      </a:r>
                      <a:endParaRPr kumimoji="0" lang="en-US" sz="900" b="0" i="0" u="none" strike="noStrike" kern="1200" cap="none" spc="0" normalizeH="0" baseline="0" noProof="0" dirty="0">
                        <a:ln>
                          <a:noFill/>
                        </a:ln>
                        <a:solidFill>
                          <a:prstClr val="black"/>
                        </a:solidFill>
                        <a:effectLst/>
                        <a:uLnTx/>
                        <a:uFillTx/>
                        <a:latin typeface="Aptos" panose="020B0004020202020204"/>
                        <a:ea typeface="+mn-ea"/>
                        <a:cs typeface="+mn-cs"/>
                      </a:endParaRPr>
                    </a:p>
                  </a:txBody>
                  <a:tcPr marL="90000" anchor="ctr">
                    <a:solidFill>
                      <a:srgbClr val="E7E7E7"/>
                    </a:solidFill>
                  </a:tcPr>
                </a:tc>
                <a:tc>
                  <a:txBody>
                    <a:bodyPr/>
                    <a:lstStyle/>
                    <a:p>
                      <a:pPr marL="0" marR="0" lvl="0" indent="0" algn="ctr" defTabSz="914400">
                        <a:lnSpc>
                          <a:spcPct val="100000"/>
                        </a:lnSpc>
                        <a:spcBef>
                          <a:spcPts val="0"/>
                        </a:spcBef>
                        <a:spcAft>
                          <a:spcPts val="0"/>
                        </a:spcAft>
                        <a:buNone/>
                        <a:tabLst/>
                        <a:defRPr/>
                      </a:pPr>
                      <a:r>
                        <a:rPr lang="en-US" sz="900" b="1" i="0" u="none" strike="noStrike" noProof="0" dirty="0">
                          <a:solidFill>
                            <a:srgbClr val="00B050"/>
                          </a:solidFill>
                          <a:latin typeface="Aptos"/>
                        </a:rPr>
                        <a:t>Effective</a:t>
                      </a:r>
                      <a:endParaRPr lang="en-US" sz="900" b="0" dirty="0">
                        <a:solidFill>
                          <a:schemeClr val="tx1"/>
                        </a:solidFill>
                      </a:endParaRPr>
                    </a:p>
                  </a:txBody>
                  <a:tcPr marL="90000" anchor="ctr">
                    <a:solidFill>
                      <a:srgbClr val="E7E7E7"/>
                    </a:solidFill>
                  </a:tcPr>
                </a:tc>
                <a:tc rowSpan="2">
                  <a:txBody>
                    <a:bodyPr/>
                    <a:lstStyle/>
                    <a:p>
                      <a:pPr lvl="0" algn="ctr">
                        <a:buNone/>
                      </a:pPr>
                      <a:r>
                        <a:rPr lang="en-US" sz="900" b="1" i="0" u="none" strike="noStrike" noProof="0" dirty="0">
                          <a:solidFill>
                            <a:schemeClr val="bg1"/>
                          </a:solidFill>
                          <a:latin typeface="Aptos"/>
                        </a:rPr>
                        <a:t>Sufficient Mitigation</a:t>
                      </a:r>
                      <a:endParaRPr lang="en-US" dirty="0"/>
                    </a:p>
                  </a:txBody>
                  <a:tcPr marL="90000" anchor="ctr">
                    <a:solidFill>
                      <a:srgbClr val="92D050"/>
                    </a:solidFill>
                  </a:tcPr>
                </a:tc>
                <a:extLst>
                  <a:ext uri="{0D108BD9-81ED-4DB2-BD59-A6C34878D82A}">
                    <a16:rowId xmlns:a16="http://schemas.microsoft.com/office/drawing/2014/main" val="2265128369"/>
                  </a:ext>
                </a:extLst>
              </a:tr>
              <a:tr h="815791">
                <a:tc vMerge="1">
                  <a:txBody>
                    <a:bodyPr/>
                    <a:lstStyle/>
                    <a:p>
                      <a:pPr algn="ctr"/>
                      <a:endParaRPr lang="en-US" sz="900" dirty="0"/>
                    </a:p>
                  </a:txBody>
                  <a:tcPr>
                    <a:solidFill>
                      <a:srgbClr val="E7E7E7"/>
                    </a:solidFill>
                  </a:tcPr>
                </a:tc>
                <a:tc vMerge="1">
                  <a:txBody>
                    <a:bodyPr/>
                    <a:lstStyle/>
                    <a:p>
                      <a:pPr marL="0" marR="0" lvl="0" indent="0" algn="l">
                        <a:lnSpc>
                          <a:spcPct val="100000"/>
                        </a:lnSpc>
                        <a:spcBef>
                          <a:spcPts val="0"/>
                        </a:spcBef>
                        <a:spcAft>
                          <a:spcPts val="0"/>
                        </a:spcAft>
                        <a:buNone/>
                      </a:pPr>
                      <a:endParaRPr lang="en-GB" sz="900" b="0" i="0" u="none" strike="noStrike" baseline="0" noProof="0" dirty="0">
                        <a:solidFill>
                          <a:srgbClr val="000000"/>
                        </a:solidFill>
                      </a:endParaRPr>
                    </a:p>
                  </a:txBody>
                  <a:tcPr>
                    <a:solidFill>
                      <a:srgbClr val="E7E7E7"/>
                    </a:solidFill>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i="0" u="none" strike="noStrike" kern="1200" cap="none" spc="0" normalizeH="0" baseline="0" noProof="0" dirty="0">
                          <a:ln>
                            <a:noFill/>
                          </a:ln>
                          <a:effectLst/>
                          <a:uLnTx/>
                          <a:uFillTx/>
                          <a:latin typeface="+mn-lt"/>
                        </a:rPr>
                        <a:t>The Cloud Services team have configured the MSMAS perimeter firewall so that only specifically authorised outbound connections are allowed, which will block any attempts to update or import new third-party packages into the Python script.</a:t>
                      </a:r>
                      <a:endParaRPr kumimoji="0" lang="en-US" sz="900" b="0" i="0" u="none" strike="noStrike" kern="1200" cap="none" spc="0" normalizeH="0" baseline="0" noProof="0" dirty="0">
                        <a:ln>
                          <a:noFill/>
                        </a:ln>
                        <a:solidFill>
                          <a:prstClr val="black"/>
                        </a:solidFill>
                        <a:effectLst/>
                        <a:uLnTx/>
                        <a:uFillTx/>
                        <a:latin typeface="Aptos" panose="020B0004020202020204"/>
                        <a:ea typeface="+mn-ea"/>
                        <a:cs typeface="+mn-cs"/>
                      </a:endParaRPr>
                    </a:p>
                  </a:txBody>
                  <a:tcPr>
                    <a:solidFill>
                      <a:srgbClr val="E7E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Cloud Services</a:t>
                      </a:r>
                      <a:endParaRPr kumimoji="0" lang="en-US" sz="900" b="0" i="0" u="none" strike="noStrike" kern="1200" cap="none" spc="0" normalizeH="0" baseline="0" noProof="0" dirty="0">
                        <a:ln>
                          <a:noFill/>
                        </a:ln>
                        <a:solidFill>
                          <a:prstClr val="black"/>
                        </a:solidFill>
                        <a:effectLst/>
                        <a:uLnTx/>
                        <a:uFillTx/>
                        <a:latin typeface="Aptos" panose="020B0004020202020204"/>
                        <a:ea typeface="+mn-ea"/>
                        <a:cs typeface="+mn-cs"/>
                      </a:endParaRPr>
                    </a:p>
                  </a:txBody>
                  <a:tcPr marL="90000" anchor="ctr">
                    <a:solidFill>
                      <a:srgbClr val="E7E7E7"/>
                    </a:solidFill>
                  </a:tcPr>
                </a:tc>
                <a:tc>
                  <a:txBody>
                    <a:bodyPr/>
                    <a:lstStyle/>
                    <a:p>
                      <a:pPr marL="0" marR="0" lvl="0" indent="0" algn="ctr" defTabSz="914400">
                        <a:lnSpc>
                          <a:spcPct val="100000"/>
                        </a:lnSpc>
                        <a:spcBef>
                          <a:spcPts val="0"/>
                        </a:spcBef>
                        <a:spcAft>
                          <a:spcPts val="0"/>
                        </a:spcAft>
                        <a:buNone/>
                        <a:tabLst/>
                        <a:defRPr/>
                      </a:pPr>
                      <a:r>
                        <a:rPr lang="en-US" sz="900" b="1" i="0" u="none" strike="noStrike" noProof="0" dirty="0">
                          <a:solidFill>
                            <a:srgbClr val="00B050"/>
                          </a:solidFill>
                          <a:latin typeface="Aptos"/>
                        </a:rPr>
                        <a:t>Effective</a:t>
                      </a:r>
                      <a:endParaRPr lang="en-US" sz="900" b="0" dirty="0">
                        <a:solidFill>
                          <a:schemeClr val="tx1"/>
                        </a:solidFill>
                      </a:endParaRPr>
                    </a:p>
                  </a:txBody>
                  <a:tcPr marL="90000" anchor="ctr">
                    <a:solidFill>
                      <a:srgbClr val="E7E7E7"/>
                    </a:solidFill>
                  </a:tcPr>
                </a:tc>
                <a:tc vMerge="1">
                  <a:txBody>
                    <a:bodyPr/>
                    <a:lstStyle/>
                    <a:p>
                      <a:pPr lvl="0" algn="ctr">
                        <a:buNone/>
                      </a:pPr>
                      <a:endParaRPr lang="en-US" dirty="0"/>
                    </a:p>
                  </a:txBody>
                  <a:tcPr marL="90000" anchor="ctr">
                    <a:solidFill>
                      <a:srgbClr val="92D050"/>
                    </a:solidFill>
                  </a:tcPr>
                </a:tc>
                <a:extLst>
                  <a:ext uri="{0D108BD9-81ED-4DB2-BD59-A6C34878D82A}">
                    <a16:rowId xmlns:a16="http://schemas.microsoft.com/office/drawing/2014/main" val="1641435632"/>
                  </a:ext>
                </a:extLst>
              </a:tr>
            </a:tbl>
          </a:graphicData>
        </a:graphic>
      </p:graphicFrame>
      <p:sp>
        <p:nvSpPr>
          <p:cNvPr id="2" name="Rectangle 1">
            <a:extLst>
              <a:ext uri="{FF2B5EF4-FFF2-40B4-BE49-F238E27FC236}">
                <a16:creationId xmlns:a16="http://schemas.microsoft.com/office/drawing/2014/main" id="{7BFF3E44-4639-971E-B6FA-4CCDF6D646DD}"/>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Mitigating Controls</a:t>
            </a:r>
          </a:p>
        </p:txBody>
      </p:sp>
      <p:sp>
        <p:nvSpPr>
          <p:cNvPr id="3" name="Rectangle 2">
            <a:extLst>
              <a:ext uri="{FF2B5EF4-FFF2-40B4-BE49-F238E27FC236}">
                <a16:creationId xmlns:a16="http://schemas.microsoft.com/office/drawing/2014/main" id="{EA53FBC4-CF26-E42C-BF6D-8D00DF4AB528}"/>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Tree>
    <p:extLst>
      <p:ext uri="{BB962C8B-B14F-4D97-AF65-F5344CB8AC3E}">
        <p14:creationId xmlns:p14="http://schemas.microsoft.com/office/powerpoint/2010/main" val="3506935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SharedContentType xmlns="Microsoft.SharePoint.Taxonomy.ContentTypeSync" SourceId="579e37e5-6ca9-4914-9869-0a44eb770c83" ContentTypeId="0x0101"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99C03BFF7509E4FB3CD2664D4BA4489" ma:contentTypeVersion="19" ma:contentTypeDescription="Create a new document." ma:contentTypeScope="" ma:versionID="8edd5ae8948cfe21bf26955f6b9915ea">
  <xsd:schema xmlns:xsd="http://www.w3.org/2001/XMLSchema" xmlns:xs="http://www.w3.org/2001/XMLSchema" xmlns:p="http://schemas.microsoft.com/office/2006/metadata/properties" xmlns:ns2="5db24b06-5d63-49eb-96fd-24a1302444f2" xmlns:ns3="92a9ea50-3060-45c6-84e7-d5b613fa8df9" targetNamespace="http://schemas.microsoft.com/office/2006/metadata/properties" ma:root="true" ma:fieldsID="8f535cd25b4e354b653f3039df7fe592" ns2:_="" ns3:_="">
    <xsd:import namespace="5db24b06-5d63-49eb-96fd-24a1302444f2"/>
    <xsd:import namespace="92a9ea50-3060-45c6-84e7-d5b613fa8df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24b06-5d63-49eb-96fd-24a130244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79e37e5-6ca9-4914-9869-0a44eb770c8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2a9ea50-3060-45c6-84e7-d5b613fa8df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21230a92-955a-479b-8841-e67855ad7c2e}" ma:internalName="TaxCatchAll" ma:showField="CatchAllData" ma:web="92a9ea50-3060-45c6-84e7-d5b613fa8d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AFF6D4-7C59-4E87-8E83-BDA9DB95A942}">
  <ds:schemaRefs>
    <ds:schemaRef ds:uri="Microsoft.SharePoint.Taxonomy.ContentTypeSync"/>
  </ds:schemaRefs>
</ds:datastoreItem>
</file>

<file path=customXml/itemProps2.xml><?xml version="1.0" encoding="utf-8"?>
<ds:datastoreItem xmlns:ds="http://schemas.openxmlformats.org/officeDocument/2006/customXml" ds:itemID="{6A502170-62E5-48AC-A230-D5258CEF5F69}">
  <ds:schemaRefs>
    <ds:schemaRef ds:uri="http://schemas.microsoft.com/sharepoint/v3/contenttype/forms"/>
  </ds:schemaRefs>
</ds:datastoreItem>
</file>

<file path=customXml/itemProps3.xml><?xml version="1.0" encoding="utf-8"?>
<ds:datastoreItem xmlns:ds="http://schemas.openxmlformats.org/officeDocument/2006/customXml" ds:itemID="{B7850C47-256C-4055-9353-08959E5028BA}">
  <ds:schemaRefs>
    <ds:schemaRef ds:uri="5db24b06-5d63-49eb-96fd-24a1302444f2"/>
    <ds:schemaRef ds:uri="92a9ea50-3060-45c6-84e7-d5b613fa8df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794</Words>
  <Application>Microsoft Office PowerPoint</Application>
  <PresentationFormat>Widescreen</PresentationFormat>
  <Paragraphs>105</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Will North</cp:lastModifiedBy>
  <cp:revision>2</cp:revision>
  <dcterms:created xsi:type="dcterms:W3CDTF">2024-07-23T08:25:53Z</dcterms:created>
  <dcterms:modified xsi:type="dcterms:W3CDTF">2025-08-11T12:06:19Z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5091220-ffb5-410a-8fef-e0ac67fe4ab3_Enabled">
    <vt:lpwstr>true</vt:lpwstr>
  </property>
  <property fmtid="{D5CDD505-2E9C-101B-9397-08002B2CF9AE}" pid="3" name="MSIP_Label_15091220-ffb5-410a-8fef-e0ac67fe4ab3_SetDate">
    <vt:lpwstr>2024-07-23T08:26:20Z</vt:lpwstr>
  </property>
  <property fmtid="{D5CDD505-2E9C-101B-9397-08002B2CF9AE}" pid="4" name="MSIP_Label_15091220-ffb5-410a-8fef-e0ac67fe4ab3_Method">
    <vt:lpwstr>Privileged</vt:lpwstr>
  </property>
  <property fmtid="{D5CDD505-2E9C-101B-9397-08002B2CF9AE}" pid="5" name="MSIP_Label_15091220-ffb5-410a-8fef-e0ac67fe4ab3_Name">
    <vt:lpwstr>15091220-ffb5-410a-8fef-e0ac67fe4ab3</vt:lpwstr>
  </property>
  <property fmtid="{D5CDD505-2E9C-101B-9397-08002B2CF9AE}" pid="6" name="MSIP_Label_15091220-ffb5-410a-8fef-e0ac67fe4ab3_SiteId">
    <vt:lpwstr>75b02e0d-90d1-43e5-b5db-20eaaddbfac6</vt:lpwstr>
  </property>
  <property fmtid="{D5CDD505-2E9C-101B-9397-08002B2CF9AE}" pid="7" name="MSIP_Label_15091220-ffb5-410a-8fef-e0ac67fe4ab3_ActionId">
    <vt:lpwstr>5a445927-48ac-49b9-8fec-bba60e75f686</vt:lpwstr>
  </property>
  <property fmtid="{D5CDD505-2E9C-101B-9397-08002B2CF9AE}" pid="8" name="MSIP_Label_15091220-ffb5-410a-8fef-e0ac67fe4ab3_ContentBits">
    <vt:lpwstr>0</vt:lpwstr>
  </property>
</Properties>
</file>