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6"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a:p>
          <a:p>
            <a:pPr marL="90170"/>
            <a:endParaRPr lang="en-US" sz="3600" b="1"/>
          </a:p>
          <a:p>
            <a:pPr marL="90170">
              <a:spcAft>
                <a:spcPts val="1200"/>
              </a:spcAft>
            </a:pPr>
            <a:r>
              <a:rPr lang="en-US" sz="4000" b="1" dirty="0"/>
              <a:t>Cyber Security Threat Model</a:t>
            </a:r>
          </a:p>
          <a:p>
            <a:pPr marL="90170"/>
            <a:r>
              <a:rPr lang="en-US" sz="2400" dirty="0">
                <a:solidFill>
                  <a:srgbClr val="C00000"/>
                </a:solidFill>
              </a:rPr>
              <a:t>Secret Server Password Exchange</a:t>
            </a:r>
          </a:p>
          <a:p>
            <a:pPr marL="90170"/>
            <a:endParaRPr lang="en-US" sz="2400" b="1"/>
          </a:p>
          <a:p>
            <a:pPr marL="90170"/>
            <a:r>
              <a:rPr lang="en-US" sz="1400" dirty="0"/>
              <a:t>February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000" dirty="0">
              <a:solidFill>
                <a:srgbClr val="242424"/>
              </a:solidFill>
              <a:ea typeface="+mn-lt"/>
              <a:cs typeface="+mn-lt"/>
            </a:endParaRPr>
          </a:p>
          <a:p>
            <a:r>
              <a:rPr lang="en-GB" sz="1000" dirty="0">
                <a:solidFill>
                  <a:srgbClr val="242424"/>
                </a:solidFill>
              </a:rPr>
              <a:t>The Cyber Security team has  reviewed the password exchange process, assessed potential security risks and implemented strong controls to mitigate them. </a:t>
            </a:r>
            <a:endParaRPr lang="en-GB" sz="1000">
              <a:solidFill>
                <a:srgbClr val="FFFFFF"/>
              </a:solidFill>
            </a:endParaRPr>
          </a:p>
          <a:p>
            <a:endParaRPr lang="en-GB" sz="1000" dirty="0">
              <a:solidFill>
                <a:srgbClr val="242424"/>
              </a:solidFill>
            </a:endParaRPr>
          </a:p>
          <a:p>
            <a:r>
              <a:rPr lang="en-GB" sz="1000" dirty="0">
                <a:solidFill>
                  <a:srgbClr val="242424"/>
                </a:solidFill>
              </a:rPr>
              <a:t>Measures such as restricted Salesforce access, controlled script execution, strict account permissions have been put in place. </a:t>
            </a:r>
            <a:endParaRPr lang="en-GB" sz="1000">
              <a:solidFill>
                <a:srgbClr val="FFFFFF"/>
              </a:solidFill>
            </a:endParaRPr>
          </a:p>
          <a:p>
            <a:endParaRPr lang="en-GB" sz="1000" dirty="0">
              <a:solidFill>
                <a:srgbClr val="242424"/>
              </a:solidFill>
            </a:endParaRPr>
          </a:p>
          <a:p>
            <a:r>
              <a:rPr lang="en-GB" sz="1000" dirty="0">
                <a:solidFill>
                  <a:srgbClr val="242424"/>
                </a:solidFill>
              </a:rPr>
              <a:t>Based on this review, the Cyber Security team deems the process secure and approves it for sign-off.</a:t>
            </a:r>
            <a:endParaRPr lang="en-GB" sz="1000" dirty="0"/>
          </a:p>
          <a:p>
            <a:pPr marL="182245">
              <a:spcBef>
                <a:spcPts val="600"/>
              </a:spcBef>
              <a:spcAft>
                <a:spcPts val="600"/>
              </a:spcAft>
            </a:pPr>
            <a:endParaRPr lang="en-GB" sz="1100" dirty="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900" dirty="0">
                <a:solidFill>
                  <a:schemeClr val="tx1"/>
                </a:solidFill>
              </a:rPr>
              <a:t>Secret Server Password Exchange</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Cloud Services</a:t>
            </a: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dirty="0">
                <a:solidFill>
                  <a:schemeClr val="tx1"/>
                </a:solidFill>
              </a:rPr>
              <a:t>Duncan Waite</a:t>
            </a: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latin typeface="Aptos"/>
                <a:cs typeface="Segoe UI"/>
              </a:rPr>
              <a:t>Head of Change and Systems – Managed Services</a:t>
            </a:r>
            <a:endParaRPr lang="en-US" dirty="0">
              <a:solidFill>
                <a:schemeClr val="tx1"/>
              </a:solidFill>
            </a:endParaRP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dirty="0">
                <a:solidFill>
                  <a:schemeClr val="tx1"/>
                </a:solidFill>
              </a:rPr>
              <a:t>Robin Price</a:t>
            </a:r>
            <a:endParaRPr lang="en-US" dirty="0"/>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dirty="0">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rPr>
              <a:t>This project ensures secure password management for service desk users in the </a:t>
            </a:r>
            <a:r>
              <a:rPr lang="en-GB" sz="1000" err="1">
                <a:solidFill>
                  <a:schemeClr val="tx1"/>
                </a:solidFill>
              </a:rPr>
              <a:t>iTrent</a:t>
            </a:r>
            <a:r>
              <a:rPr lang="en-GB" sz="1000" dirty="0">
                <a:solidFill>
                  <a:schemeClr val="tx1"/>
                </a:solidFill>
              </a:rPr>
              <a:t> environment. By automating the password exchange process via Salesforce and Secret Server, it eliminates direct access to credentials and attempts to empower the customer in the password exchange process.</a:t>
            </a:r>
            <a:endParaRPr lang="en-US" sz="1000" dirty="0">
              <a:solidFill>
                <a:schemeClr val="tx1"/>
              </a:solidFill>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US" sz="1000" dirty="0">
                <a:solidFill>
                  <a:schemeClr val="tx1"/>
                </a:solidFill>
                <a:ea typeface="+mn-lt"/>
                <a:cs typeface="+mn-lt"/>
              </a:rPr>
              <a:t>The threat model reviews the new threats of the Secret Server Password exchange service between Salesforce, Secret Server and </a:t>
            </a:r>
            <a:r>
              <a:rPr lang="en-US" sz="1000" dirty="0" err="1">
                <a:solidFill>
                  <a:schemeClr val="tx1"/>
                </a:solidFill>
                <a:ea typeface="+mn-lt"/>
                <a:cs typeface="+mn-lt"/>
              </a:rPr>
              <a:t>Itrent</a:t>
            </a:r>
            <a:r>
              <a:rPr lang="en-US" sz="1000" dirty="0">
                <a:solidFill>
                  <a:schemeClr val="tx1"/>
                </a:solidFill>
                <a:ea typeface="+mn-lt"/>
                <a:cs typeface="+mn-lt"/>
              </a:rPr>
              <a:t>.</a:t>
            </a: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Credentials travelling over trust boundaries</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FFC000"/>
                </a:solidFill>
              </a:rPr>
              <a:t>Moderate</a:t>
            </a:r>
            <a:endParaRPr lang="en-US" dirty="0"/>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05/02/2025</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06/02/2025</a:t>
            </a:r>
            <a:endParaRPr lang="en-US" dirty="0"/>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10/02/2025</a:t>
            </a:r>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3929406" y="966045"/>
            <a:ext cx="7891805" cy="5504980"/>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dirty="0">
                <a:solidFill>
                  <a:schemeClr val="tx1"/>
                </a:solidFill>
              </a:rPr>
              <a:t>Cloud Services</a:t>
            </a:r>
            <a:endParaRPr lang="en-US" dirty="0"/>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4096" y="3146264"/>
            <a:ext cx="914400" cy="914400"/>
          </a:xfrm>
          <a:prstGeom prst="rect">
            <a:avLst/>
          </a:prstGeom>
        </p:spPr>
      </p:pic>
      <p:sp>
        <p:nvSpPr>
          <p:cNvPr id="53" name="Rectangle 52">
            <a:extLst>
              <a:ext uri="{FF2B5EF4-FFF2-40B4-BE49-F238E27FC236}">
                <a16:creationId xmlns:a16="http://schemas.microsoft.com/office/drawing/2014/main" id="{63770500-7050-CE17-1BB2-6F3DD5741D75}"/>
              </a:ext>
            </a:extLst>
          </p:cNvPr>
          <p:cNvSpPr/>
          <p:nvPr/>
        </p:nvSpPr>
        <p:spPr>
          <a:xfrm>
            <a:off x="4675992" y="1594918"/>
            <a:ext cx="1901258" cy="105840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Automate Workflows</a:t>
            </a:r>
          </a:p>
          <a:p>
            <a:pPr algn="ctr"/>
            <a:endParaRPr lang="en-US" sz="1000" dirty="0">
              <a:solidFill>
                <a:schemeClr val="tx1"/>
              </a:solidFill>
            </a:endParaRPr>
          </a:p>
          <a:p>
            <a:pPr algn="ctr"/>
            <a:r>
              <a:rPr lang="en-US" sz="1000" dirty="0">
                <a:solidFill>
                  <a:schemeClr val="tx1"/>
                </a:solidFill>
              </a:rPr>
              <a:t>MS-SVR4552</a:t>
            </a:r>
          </a:p>
        </p:txBody>
      </p:sp>
      <p:sp>
        <p:nvSpPr>
          <p:cNvPr id="54" name="Rectangle 53">
            <a:extLst>
              <a:ext uri="{FF2B5EF4-FFF2-40B4-BE49-F238E27FC236}">
                <a16:creationId xmlns:a16="http://schemas.microsoft.com/office/drawing/2014/main" id="{90B8C4CB-4885-30CE-25C7-871ED14AA11C}"/>
              </a:ext>
            </a:extLst>
          </p:cNvPr>
          <p:cNvSpPr/>
          <p:nvPr/>
        </p:nvSpPr>
        <p:spPr>
          <a:xfrm>
            <a:off x="6595155" y="3966914"/>
            <a:ext cx="1675979" cy="1052470"/>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Customer </a:t>
            </a:r>
            <a:r>
              <a:rPr lang="en-US" sz="1000" dirty="0" err="1">
                <a:solidFill>
                  <a:schemeClr val="tx1"/>
                </a:solidFill>
              </a:rPr>
              <a:t>Itrent</a:t>
            </a:r>
            <a:r>
              <a:rPr lang="en-US" sz="1000" dirty="0">
                <a:solidFill>
                  <a:schemeClr val="tx1"/>
                </a:solidFill>
              </a:rPr>
              <a:t> Environment </a:t>
            </a:r>
          </a:p>
        </p:txBody>
      </p:sp>
      <p:sp>
        <p:nvSpPr>
          <p:cNvPr id="56" name="Rectangle 55">
            <a:extLst>
              <a:ext uri="{FF2B5EF4-FFF2-40B4-BE49-F238E27FC236}">
                <a16:creationId xmlns:a16="http://schemas.microsoft.com/office/drawing/2014/main" id="{D150B39B-7356-A276-95B6-6CF598712F17}"/>
              </a:ext>
            </a:extLst>
          </p:cNvPr>
          <p:cNvSpPr/>
          <p:nvPr/>
        </p:nvSpPr>
        <p:spPr>
          <a:xfrm>
            <a:off x="9094231" y="1544991"/>
            <a:ext cx="2091758" cy="1064534"/>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err="1">
                <a:solidFill>
                  <a:schemeClr val="tx1"/>
                </a:solidFill>
              </a:rPr>
              <a:t>Pam.webitrent</a:t>
            </a:r>
          </a:p>
          <a:p>
            <a:pPr algn="ctr"/>
            <a:endParaRPr lang="en-US" sz="1000" dirty="0">
              <a:solidFill>
                <a:schemeClr val="tx1"/>
              </a:solidFill>
            </a:endParaRPr>
          </a:p>
          <a:p>
            <a:pPr algn="ctr"/>
            <a:r>
              <a:rPr lang="en-US" sz="1000" dirty="0" err="1">
                <a:solidFill>
                  <a:schemeClr val="tx1"/>
                </a:solidFill>
              </a:rPr>
              <a:t>Sectet</a:t>
            </a:r>
            <a:r>
              <a:rPr lang="en-US" sz="1000" dirty="0">
                <a:solidFill>
                  <a:schemeClr val="tx1"/>
                </a:solidFill>
              </a:rPr>
              <a:t> Server</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3291747" y="2461792"/>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a:t>T01</a:t>
            </a:r>
          </a:p>
        </p:txBody>
      </p:sp>
      <p:sp>
        <p:nvSpPr>
          <p:cNvPr id="2" name="Rectangle 1">
            <a:extLst>
              <a:ext uri="{FF2B5EF4-FFF2-40B4-BE49-F238E27FC236}">
                <a16:creationId xmlns:a16="http://schemas.microsoft.com/office/drawing/2014/main" id="{FAECB2B9-C074-F332-80BA-D9D1B92EC083}"/>
              </a:ext>
            </a:extLst>
          </p:cNvPr>
          <p:cNvSpPr/>
          <p:nvPr/>
        </p:nvSpPr>
        <p:spPr>
          <a:xfrm>
            <a:off x="4677127" y="1322860"/>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a:t>T02</a:t>
            </a:r>
          </a:p>
        </p:txBody>
      </p:sp>
      <p:sp>
        <p:nvSpPr>
          <p:cNvPr id="116" name="TextBox 115">
            <a:extLst>
              <a:ext uri="{FF2B5EF4-FFF2-40B4-BE49-F238E27FC236}">
                <a16:creationId xmlns:a16="http://schemas.microsoft.com/office/drawing/2014/main" id="{57382DFF-B889-140D-00B9-F71426A0EAE5}"/>
              </a:ext>
            </a:extLst>
          </p:cNvPr>
          <p:cNvSpPr txBox="1"/>
          <p:nvPr/>
        </p:nvSpPr>
        <p:spPr>
          <a:xfrm>
            <a:off x="1746190" y="2362555"/>
            <a:ext cx="1398994" cy="861774"/>
          </a:xfrm>
          <a:prstGeom prst="rect">
            <a:avLst/>
          </a:prstGeom>
          <a:noFill/>
        </p:spPr>
        <p:txBody>
          <a:bodyPr wrap="square" lIns="91440" tIns="45720" rIns="91440" bIns="45720" rtlCol="0" anchor="t">
            <a:spAutoFit/>
          </a:bodyPr>
          <a:lstStyle/>
          <a:p>
            <a:r>
              <a:rPr lang="en-GB" sz="1000" dirty="0"/>
              <a:t>2.Customer fills secure password exchange request via salesforce portal for specific </a:t>
            </a:r>
            <a:r>
              <a:rPr lang="en-GB" sz="1000" dirty="0" err="1"/>
              <a:t>Itrent</a:t>
            </a:r>
            <a:r>
              <a:rPr lang="en-GB" sz="1000" dirty="0"/>
              <a:t> User.</a:t>
            </a:r>
          </a:p>
        </p:txBody>
      </p:sp>
      <p:pic>
        <p:nvPicPr>
          <p:cNvPr id="14" name="Picture 13" descr="A blue cloud with white text&#10;&#10;AI-generated content may be incorrect.">
            <a:extLst>
              <a:ext uri="{FF2B5EF4-FFF2-40B4-BE49-F238E27FC236}">
                <a16:creationId xmlns:a16="http://schemas.microsoft.com/office/drawing/2014/main" id="{7824830E-E33A-118E-91CF-014FC8F48071}"/>
              </a:ext>
            </a:extLst>
          </p:cNvPr>
          <p:cNvPicPr>
            <a:picLocks noChangeAspect="1"/>
          </p:cNvPicPr>
          <p:nvPr/>
        </p:nvPicPr>
        <p:blipFill>
          <a:blip r:embed="rId5"/>
          <a:stretch>
            <a:fillRect/>
          </a:stretch>
        </p:blipFill>
        <p:spPr>
          <a:xfrm>
            <a:off x="1824038" y="3400425"/>
            <a:ext cx="1028700" cy="638175"/>
          </a:xfrm>
          <a:prstGeom prst="rect">
            <a:avLst/>
          </a:prstGeom>
        </p:spPr>
      </p:pic>
      <p:cxnSp>
        <p:nvCxnSpPr>
          <p:cNvPr id="19" name="Connector: Curved 18">
            <a:extLst>
              <a:ext uri="{FF2B5EF4-FFF2-40B4-BE49-F238E27FC236}">
                <a16:creationId xmlns:a16="http://schemas.microsoft.com/office/drawing/2014/main" id="{A410CD89-CD82-867D-071D-491D322AF0CC}"/>
              </a:ext>
            </a:extLst>
          </p:cNvPr>
          <p:cNvCxnSpPr>
            <a:cxnSpLocks/>
          </p:cNvCxnSpPr>
          <p:nvPr/>
        </p:nvCxnSpPr>
        <p:spPr>
          <a:xfrm flipV="1">
            <a:off x="6594366" y="2015551"/>
            <a:ext cx="2491392" cy="200923"/>
          </a:xfrm>
          <a:prstGeom prst="curvedConnector3">
            <a:avLst/>
          </a:prstGeom>
          <a:ln>
            <a:tailEnd type="triangle"/>
          </a:ln>
        </p:spPr>
        <p:style>
          <a:lnRef idx="1">
            <a:schemeClr val="accent2"/>
          </a:lnRef>
          <a:fillRef idx="0">
            <a:schemeClr val="accent2"/>
          </a:fillRef>
          <a:effectRef idx="0">
            <a:schemeClr val="accent2"/>
          </a:effectRef>
          <a:fontRef idx="minor">
            <a:schemeClr val="tx1"/>
          </a:fontRef>
        </p:style>
      </p:cxnSp>
      <p:cxnSp>
        <p:nvCxnSpPr>
          <p:cNvPr id="20" name="Connector: Curved 19">
            <a:extLst>
              <a:ext uri="{FF2B5EF4-FFF2-40B4-BE49-F238E27FC236}">
                <a16:creationId xmlns:a16="http://schemas.microsoft.com/office/drawing/2014/main" id="{C7D24FD9-2CCF-3DF5-0744-DB861F83924B}"/>
              </a:ext>
            </a:extLst>
          </p:cNvPr>
          <p:cNvCxnSpPr/>
          <p:nvPr/>
        </p:nvCxnSpPr>
        <p:spPr>
          <a:xfrm flipV="1">
            <a:off x="2821912" y="2015803"/>
            <a:ext cx="1857837" cy="1518165"/>
          </a:xfrm>
          <a:prstGeom prst="curvedConnector3">
            <a:avLst/>
          </a:prstGeom>
          <a:ln>
            <a:headEnd type="triangle"/>
            <a:tailEnd type="triangle"/>
          </a:ln>
        </p:spPr>
        <p:style>
          <a:lnRef idx="1">
            <a:schemeClr val="accent2"/>
          </a:lnRef>
          <a:fillRef idx="0">
            <a:schemeClr val="accent2"/>
          </a:fillRef>
          <a:effectRef idx="0">
            <a:schemeClr val="accent2"/>
          </a:effectRef>
          <a:fontRef idx="minor">
            <a:schemeClr val="tx1"/>
          </a:fontRef>
        </p:style>
      </p:cxnSp>
      <p:cxnSp>
        <p:nvCxnSpPr>
          <p:cNvPr id="21" name="Connector: Curved 20">
            <a:extLst>
              <a:ext uri="{FF2B5EF4-FFF2-40B4-BE49-F238E27FC236}">
                <a16:creationId xmlns:a16="http://schemas.microsoft.com/office/drawing/2014/main" id="{38EA644D-56DC-735A-73A0-28FA54C6BA62}"/>
              </a:ext>
            </a:extLst>
          </p:cNvPr>
          <p:cNvCxnSpPr>
            <a:cxnSpLocks/>
          </p:cNvCxnSpPr>
          <p:nvPr/>
        </p:nvCxnSpPr>
        <p:spPr>
          <a:xfrm flipH="1">
            <a:off x="8223066" y="2607000"/>
            <a:ext cx="1951340" cy="197894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onnector: Curved 21">
            <a:extLst>
              <a:ext uri="{FF2B5EF4-FFF2-40B4-BE49-F238E27FC236}">
                <a16:creationId xmlns:a16="http://schemas.microsoft.com/office/drawing/2014/main" id="{76BEB1B6-FEDA-1B90-70DB-5AB2FF331799}"/>
              </a:ext>
            </a:extLst>
          </p:cNvPr>
          <p:cNvCxnSpPr>
            <a:cxnSpLocks/>
          </p:cNvCxnSpPr>
          <p:nvPr/>
        </p:nvCxnSpPr>
        <p:spPr>
          <a:xfrm>
            <a:off x="2849681" y="3861577"/>
            <a:ext cx="3733724" cy="638637"/>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45B02E00-1553-0410-2D9E-1011522C1D79}"/>
              </a:ext>
            </a:extLst>
          </p:cNvPr>
          <p:cNvSpPr txBox="1"/>
          <p:nvPr/>
        </p:nvSpPr>
        <p:spPr>
          <a:xfrm>
            <a:off x="593388" y="2923820"/>
            <a:ext cx="123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Customer</a:t>
            </a:r>
            <a:endParaRPr lang="en-US"/>
          </a:p>
        </p:txBody>
      </p:sp>
      <p:sp>
        <p:nvSpPr>
          <p:cNvPr id="24" name="TextBox 23">
            <a:extLst>
              <a:ext uri="{FF2B5EF4-FFF2-40B4-BE49-F238E27FC236}">
                <a16:creationId xmlns:a16="http://schemas.microsoft.com/office/drawing/2014/main" id="{748044FC-1959-E2BE-2481-ED927C5729EE}"/>
              </a:ext>
            </a:extLst>
          </p:cNvPr>
          <p:cNvSpPr txBox="1"/>
          <p:nvPr/>
        </p:nvSpPr>
        <p:spPr>
          <a:xfrm>
            <a:off x="3044311" y="1490337"/>
            <a:ext cx="1170394" cy="707886"/>
          </a:xfrm>
          <a:prstGeom prst="rect">
            <a:avLst/>
          </a:prstGeom>
          <a:noFill/>
        </p:spPr>
        <p:txBody>
          <a:bodyPr wrap="square" lIns="91440" tIns="45720" rIns="91440" bIns="45720" rtlCol="0" anchor="t">
            <a:spAutoFit/>
          </a:bodyPr>
          <a:lstStyle/>
          <a:p>
            <a:r>
              <a:rPr lang="en-GB" sz="1000" dirty="0"/>
              <a:t>3. Api used to pick up the request from salesforce</a:t>
            </a:r>
          </a:p>
        </p:txBody>
      </p:sp>
      <p:sp>
        <p:nvSpPr>
          <p:cNvPr id="25" name="TextBox 24">
            <a:extLst>
              <a:ext uri="{FF2B5EF4-FFF2-40B4-BE49-F238E27FC236}">
                <a16:creationId xmlns:a16="http://schemas.microsoft.com/office/drawing/2014/main" id="{154A5E44-7505-A8B4-8148-C818F06EA65D}"/>
              </a:ext>
            </a:extLst>
          </p:cNvPr>
          <p:cNvSpPr txBox="1"/>
          <p:nvPr/>
        </p:nvSpPr>
        <p:spPr>
          <a:xfrm>
            <a:off x="4924818" y="2796623"/>
            <a:ext cx="1637119" cy="707886"/>
          </a:xfrm>
          <a:prstGeom prst="rect">
            <a:avLst/>
          </a:prstGeom>
          <a:noFill/>
        </p:spPr>
        <p:txBody>
          <a:bodyPr wrap="square" lIns="91440" tIns="45720" rIns="91440" bIns="45720" rtlCol="0" anchor="t">
            <a:spAutoFit/>
          </a:bodyPr>
          <a:lstStyle/>
          <a:p>
            <a:r>
              <a:rPr lang="en-GB" sz="1000" dirty="0"/>
              <a:t>4. </a:t>
            </a:r>
            <a:r>
              <a:rPr lang="en-GB" sz="1000" dirty="0" err="1"/>
              <a:t>Powershell</a:t>
            </a:r>
            <a:r>
              <a:rPr lang="en-GB" sz="1000" dirty="0"/>
              <a:t> script runs via scheduled task every 1h looking at the requests on salesforce</a:t>
            </a:r>
          </a:p>
        </p:txBody>
      </p:sp>
      <p:sp>
        <p:nvSpPr>
          <p:cNvPr id="26" name="TextBox 25">
            <a:extLst>
              <a:ext uri="{FF2B5EF4-FFF2-40B4-BE49-F238E27FC236}">
                <a16:creationId xmlns:a16="http://schemas.microsoft.com/office/drawing/2014/main" id="{A57DF0C7-9D9A-7B95-7E1B-A456887E0B71}"/>
              </a:ext>
            </a:extLst>
          </p:cNvPr>
          <p:cNvSpPr txBox="1"/>
          <p:nvPr/>
        </p:nvSpPr>
        <p:spPr>
          <a:xfrm>
            <a:off x="7058418" y="1196423"/>
            <a:ext cx="1637119" cy="861774"/>
          </a:xfrm>
          <a:prstGeom prst="rect">
            <a:avLst/>
          </a:prstGeom>
          <a:noFill/>
        </p:spPr>
        <p:txBody>
          <a:bodyPr wrap="square" lIns="91440" tIns="45720" rIns="91440" bIns="45720" rtlCol="0" anchor="t">
            <a:spAutoFit/>
          </a:bodyPr>
          <a:lstStyle/>
          <a:p>
            <a:r>
              <a:rPr lang="en-GB" sz="1000" dirty="0"/>
              <a:t>5. Credentials are checked in and updated in secret server for specific user and environment through another API</a:t>
            </a:r>
          </a:p>
        </p:txBody>
      </p:sp>
      <p:sp>
        <p:nvSpPr>
          <p:cNvPr id="27" name="TextBox 26">
            <a:extLst>
              <a:ext uri="{FF2B5EF4-FFF2-40B4-BE49-F238E27FC236}">
                <a16:creationId xmlns:a16="http://schemas.microsoft.com/office/drawing/2014/main" id="{E76FDC45-9890-AD5A-EFA4-10164AB497CF}"/>
              </a:ext>
            </a:extLst>
          </p:cNvPr>
          <p:cNvSpPr txBox="1"/>
          <p:nvPr/>
        </p:nvSpPr>
        <p:spPr>
          <a:xfrm>
            <a:off x="9355303" y="3678366"/>
            <a:ext cx="1637119" cy="553998"/>
          </a:xfrm>
          <a:prstGeom prst="rect">
            <a:avLst/>
          </a:prstGeom>
          <a:noFill/>
        </p:spPr>
        <p:txBody>
          <a:bodyPr wrap="square" lIns="91440" tIns="45720" rIns="91440" bIns="45720" rtlCol="0" anchor="t">
            <a:spAutoFit/>
          </a:bodyPr>
          <a:lstStyle/>
          <a:p>
            <a:r>
              <a:rPr lang="en-GB" sz="1000" dirty="0"/>
              <a:t>6. Credentials synchronised / updated in </a:t>
            </a:r>
            <a:r>
              <a:rPr lang="en-GB" sz="1000" dirty="0" err="1"/>
              <a:t>Itrent</a:t>
            </a:r>
            <a:r>
              <a:rPr lang="en-GB" sz="1000" dirty="0"/>
              <a:t> environment</a:t>
            </a:r>
          </a:p>
        </p:txBody>
      </p:sp>
      <p:pic>
        <p:nvPicPr>
          <p:cNvPr id="3" name="Graphic 7" descr="Crown with solid fill">
            <a:extLst>
              <a:ext uri="{FF2B5EF4-FFF2-40B4-BE49-F238E27FC236}">
                <a16:creationId xmlns:a16="http://schemas.microsoft.com/office/drawing/2014/main" id="{9194E15D-9481-B81E-E832-0CF2ADB152A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17258" y="1319102"/>
            <a:ext cx="346590" cy="346590"/>
          </a:xfrm>
          <a:prstGeom prst="rect">
            <a:avLst/>
          </a:prstGeom>
        </p:spPr>
      </p:pic>
      <p:pic>
        <p:nvPicPr>
          <p:cNvPr id="4" name="Graphic 7" descr="Crown with solid fill">
            <a:extLst>
              <a:ext uri="{FF2B5EF4-FFF2-40B4-BE49-F238E27FC236}">
                <a16:creationId xmlns:a16="http://schemas.microsoft.com/office/drawing/2014/main" id="{FD387343-E6D3-AD50-FBE2-ECA388FFF7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21708" y="3776552"/>
            <a:ext cx="346590" cy="346590"/>
          </a:xfrm>
          <a:prstGeom prst="rect">
            <a:avLst/>
          </a:prstGeom>
        </p:spPr>
      </p:pic>
      <p:sp>
        <p:nvSpPr>
          <p:cNvPr id="5" name="TextBox 4">
            <a:extLst>
              <a:ext uri="{FF2B5EF4-FFF2-40B4-BE49-F238E27FC236}">
                <a16:creationId xmlns:a16="http://schemas.microsoft.com/office/drawing/2014/main" id="{18AC8FF2-BA23-184B-EE12-496D36032808}"/>
              </a:ext>
            </a:extLst>
          </p:cNvPr>
          <p:cNvSpPr txBox="1"/>
          <p:nvPr/>
        </p:nvSpPr>
        <p:spPr>
          <a:xfrm>
            <a:off x="4232214" y="4591404"/>
            <a:ext cx="1398994" cy="861774"/>
          </a:xfrm>
          <a:prstGeom prst="rect">
            <a:avLst/>
          </a:prstGeom>
          <a:noFill/>
        </p:spPr>
        <p:txBody>
          <a:bodyPr wrap="square" lIns="91440" tIns="45720" rIns="91440" bIns="45720" rtlCol="0" anchor="t">
            <a:spAutoFit/>
          </a:bodyPr>
          <a:lstStyle/>
          <a:p>
            <a:r>
              <a:rPr lang="en-GB" sz="1000" dirty="0"/>
              <a:t>1.Customer logs into </a:t>
            </a:r>
            <a:r>
              <a:rPr lang="en-GB" sz="1000" dirty="0" err="1"/>
              <a:t>Itrent</a:t>
            </a:r>
            <a:r>
              <a:rPr lang="en-GB" sz="1000" dirty="0"/>
              <a:t> environment and sets a new password for a specific user.</a:t>
            </a:r>
          </a:p>
        </p:txBody>
      </p:sp>
      <p:sp>
        <p:nvSpPr>
          <p:cNvPr id="6" name="Rectangle 5">
            <a:extLst>
              <a:ext uri="{FF2B5EF4-FFF2-40B4-BE49-F238E27FC236}">
                <a16:creationId xmlns:a16="http://schemas.microsoft.com/office/drawing/2014/main" id="{2B73FDB2-3431-C5C3-C108-1F4320C5D8FD}"/>
              </a:ext>
            </a:extLst>
          </p:cNvPr>
          <p:cNvSpPr/>
          <p:nvPr/>
        </p:nvSpPr>
        <p:spPr>
          <a:xfrm>
            <a:off x="9353902" y="1256185"/>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T03</a:t>
            </a:r>
          </a:p>
        </p:txBody>
      </p:sp>
      <p:sp>
        <p:nvSpPr>
          <p:cNvPr id="7" name="Rectangle 6">
            <a:extLst>
              <a:ext uri="{FF2B5EF4-FFF2-40B4-BE49-F238E27FC236}">
                <a16:creationId xmlns:a16="http://schemas.microsoft.com/office/drawing/2014/main" id="{60D9403B-81CB-82B5-22B4-BA56ADADEE49}"/>
              </a:ext>
            </a:extLst>
          </p:cNvPr>
          <p:cNvSpPr/>
          <p:nvPr/>
        </p:nvSpPr>
        <p:spPr>
          <a:xfrm>
            <a:off x="8620477" y="3304060"/>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T04</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1362100885"/>
              </p:ext>
            </p:extLst>
          </p:nvPr>
        </p:nvGraphicFramePr>
        <p:xfrm>
          <a:off x="66675" y="971550"/>
          <a:ext cx="12073319" cy="5325093"/>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Aptos"/>
                        </a:rPr>
                        <a:t>Malicious actor gets a foothold into Cloud Services network due to having compromised the API user which doesn't have restricted permissions.</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srgbClr val="000000"/>
                          </a:solidFill>
                          <a:effectLst/>
                          <a:uLnTx/>
                          <a:uFillTx/>
                          <a:latin typeface="Aptos"/>
                        </a:rPr>
                        <a:t>The calls into Salesforce are governed by a Salesforce user profile with tokenised authentication.  Automate team are in the process of defining a new Salesforce “Integration Account” with limited access to only the objects that are require for the password exchange process.</a:t>
                      </a:r>
                      <a:endParaRPr lang="en-US" sz="900" dirty="0">
                        <a:latin typeface="Aptos"/>
                      </a:endParaRPr>
                    </a:p>
                  </a:txBody>
                  <a:tcPr>
                    <a:solidFill>
                      <a:srgbClr val="E7E7E7"/>
                    </a:solidFill>
                  </a:tcPr>
                </a:tc>
                <a:tc>
                  <a:txBody>
                    <a:bodyPr/>
                    <a:lstStyle/>
                    <a:p>
                      <a:r>
                        <a:rPr lang="en-US" sz="900" dirty="0">
                          <a:solidFill>
                            <a:schemeClr val="tx1"/>
                          </a:solidFill>
                        </a:rPr>
                        <a:t>Automate Team</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1576301">
                <a:tc>
                  <a:txBody>
                    <a:bodyPr/>
                    <a:lstStyle/>
                    <a:p>
                      <a:pPr algn="ctr"/>
                      <a:r>
                        <a:rPr lang="en-US" sz="900" dirty="0"/>
                        <a:t>T02</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rPr>
                        <a:t>Malicious actor compromises Automate server and  is able to make changes to the PowerShell script that runs via the scheduled task and change is function to do something malicious  such as dumping the secret server secrets.</a:t>
                      </a:r>
                      <a:endParaRPr lang="en-US" sz="900"/>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rPr>
                        <a:t>The Automate tasks run as MSMAS\</a:t>
                      </a:r>
                      <a:r>
                        <a:rPr lang="en-US" sz="900" b="1" i="0" u="none" strike="noStrike" kern="1200" cap="none" spc="0" normalizeH="0" baseline="0" noProof="0" dirty="0">
                          <a:ln>
                            <a:noFill/>
                          </a:ln>
                          <a:solidFill>
                            <a:prstClr val="black"/>
                          </a:solidFill>
                          <a:effectLst/>
                          <a:uLnTx/>
                          <a:uFillTx/>
                        </a:rPr>
                        <a:t>automate_use</a:t>
                      </a:r>
                      <a:r>
                        <a:rPr lang="en-US" sz="900" b="0" i="0" u="none" strike="noStrike" kern="1200" cap="none" spc="0" normalizeH="0" baseline="0" noProof="0" dirty="0">
                          <a:ln>
                            <a:noFill/>
                          </a:ln>
                          <a:solidFill>
                            <a:prstClr val="black"/>
                          </a:solidFill>
                          <a:effectLst/>
                          <a:uLnTx/>
                          <a:uFillTx/>
                        </a:rPr>
                        <a:t>r: This is a member of the Remote Desktop Users group across all Automate agent servers (not admin level access). It also has limited access to some file shares which are required for completion of the jobs it runs.</a:t>
                      </a:r>
                      <a:endParaRPr lang="en-US" sz="900"/>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The script is run by a specific user “</a:t>
                      </a:r>
                      <a:r>
                        <a:rPr lang="en-US" sz="900" b="1" i="0" u="none" strike="noStrike" kern="1200" cap="none" spc="0" normalizeH="0" baseline="0" noProof="0" dirty="0">
                          <a:ln>
                            <a:noFill/>
                          </a:ln>
                          <a:solidFill>
                            <a:prstClr val="black"/>
                          </a:solidFill>
                          <a:effectLst/>
                          <a:uLnTx/>
                          <a:uFillTx/>
                          <a:latin typeface="Aptos"/>
                        </a:rPr>
                        <a:t>Automate_User</a:t>
                      </a:r>
                      <a:r>
                        <a:rPr lang="en-US" sz="900" b="0" i="0" u="none" strike="noStrike" kern="1200" cap="none" spc="0" normalizeH="0" baseline="0" noProof="0" dirty="0">
                          <a:ln>
                            <a:noFill/>
                          </a:ln>
                          <a:solidFill>
                            <a:prstClr val="black"/>
                          </a:solidFill>
                          <a:effectLst/>
                          <a:uLnTx/>
                          <a:uFillTx/>
                          <a:latin typeface="Aptos"/>
                        </a:rPr>
                        <a:t>” which is the only one to have access to the Secret Server credentials when using API calls to synchronize the password. </a:t>
                      </a:r>
                      <a:endParaRPr lang="en-US" sz="900" dirty="0">
                        <a:latin typeface="Aptos"/>
                      </a:endParaRPr>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 All members of the “Automate Team” have access to the code in the script The team follows a development path with reviews before code is made live.  All members are NPPV checked.</a:t>
                      </a:r>
                      <a:endParaRPr lang="en-US" sz="900">
                        <a:latin typeface="Aptos"/>
                      </a:endParaRPr>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txBody>
                  <a:tcPr>
                    <a:solidFill>
                      <a:srgbClr val="E7E7E7"/>
                    </a:solidFill>
                  </a:tcPr>
                </a:tc>
                <a:tc>
                  <a:txBody>
                    <a:bodyPr/>
                    <a:lstStyle/>
                    <a:p>
                      <a:r>
                        <a:rPr lang="en-US" sz="900" dirty="0">
                          <a:solidFill>
                            <a:schemeClr val="tx1"/>
                          </a:solidFill>
                        </a:rPr>
                        <a:t>Cloud Services</a:t>
                      </a:r>
                    </a:p>
                  </a:txBody>
                  <a:tcPr>
                    <a:solidFill>
                      <a:srgbClr val="E7E7E7"/>
                    </a:solidFill>
                  </a:tcPr>
                </a:tc>
                <a:tc>
                  <a:txBody>
                    <a:bodyPr/>
                    <a:lstStyle/>
                    <a:p>
                      <a:pPr marL="0" marR="0" lvl="0" indent="0" algn="ctr" defTabSz="914400">
                        <a:lnSpc>
                          <a:spcPct val="100000"/>
                        </a:lnSpc>
                        <a:spcBef>
                          <a:spcPts val="0"/>
                        </a:spcBef>
                        <a:spcAft>
                          <a:spcPts val="0"/>
                        </a:spcAft>
                        <a:buNone/>
                        <a:tabLst/>
                        <a:defRPr/>
                      </a:pPr>
                      <a:r>
                        <a:rPr lang="en-US" sz="900" b="1" i="0" u="none" strike="noStrike" noProof="0" dirty="0">
                          <a:solidFill>
                            <a:srgbClr val="00B050"/>
                          </a:solidFill>
                          <a:latin typeface="Aptos"/>
                        </a:rPr>
                        <a:t>Effective</a:t>
                      </a:r>
                      <a:endParaRPr lang="en-US" sz="900" b="0" dirty="0">
                        <a:solidFill>
                          <a:schemeClr val="tx1"/>
                        </a:solidFill>
                      </a:endParaRPr>
                    </a:p>
                    <a:p>
                      <a:pPr lvl="0" algn="ctr">
                        <a:buNone/>
                      </a:pPr>
                      <a:endParaRPr lang="en-US" sz="900" b="0">
                        <a:solidFill>
                          <a:srgbClr val="FFC000"/>
                        </a:solidFill>
                      </a:endParaRP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Insufficient Mitigation</a:t>
                      </a:r>
                      <a:endParaRPr lang="en-US" sz="900" b="1" dirty="0">
                        <a:solidFill>
                          <a:schemeClr val="bg1"/>
                        </a:solidFill>
                      </a:endParaRPr>
                    </a:p>
                  </a:txBody>
                  <a:tcPr marL="90000" anchor="ctr">
                    <a:solidFill>
                      <a:srgbClr val="92D050"/>
                    </a:solidFill>
                  </a:tcPr>
                </a:tc>
                <a:extLst>
                  <a:ext uri="{0D108BD9-81ED-4DB2-BD59-A6C34878D82A}">
                    <a16:rowId xmlns:a16="http://schemas.microsoft.com/office/drawing/2014/main" val="2265128369"/>
                  </a:ext>
                </a:extLst>
              </a:tr>
              <a:tr h="1977205">
                <a:tc>
                  <a:txBody>
                    <a:bodyPr/>
                    <a:lstStyle/>
                    <a:p>
                      <a:pPr algn="ctr"/>
                      <a:r>
                        <a:rPr lang="en-US" sz="900" dirty="0"/>
                        <a:t>T03</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Aptos"/>
                        </a:rPr>
                        <a:t>Malicious actor compromises the AD account that runs the scheduled task on the automate server. This would give full access to Secret server , automate and any other resource that depends on that account.</a:t>
                      </a:r>
                    </a:p>
                  </a:txBody>
                  <a:tcPr>
                    <a:solidFill>
                      <a:srgbClr val="E7E7E7"/>
                    </a:solidFill>
                  </a:tcPr>
                </a:tc>
                <a:tc>
                  <a:txBody>
                    <a:bodyPr/>
                    <a:lstStyle/>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rPr>
                        <a:t>The user used to connect to Secret Server is MSMAS\</a:t>
                      </a:r>
                      <a:r>
                        <a:rPr lang="en-US" sz="900" b="1" i="0" u="none" strike="noStrike" kern="1200" cap="none" spc="0" normalizeH="0" baseline="0" noProof="0" dirty="0">
                          <a:ln>
                            <a:noFill/>
                          </a:ln>
                          <a:solidFill>
                            <a:prstClr val="black"/>
                          </a:solidFill>
                          <a:effectLst/>
                          <a:uLnTx/>
                          <a:uFillTx/>
                        </a:rPr>
                        <a:t>ss_credmanagement</a:t>
                      </a:r>
                      <a:r>
                        <a:rPr lang="en-US" sz="900" b="0" i="0" u="none" strike="noStrike" kern="1200" cap="none" spc="0" normalizeH="0" baseline="0" noProof="0" dirty="0">
                          <a:ln>
                            <a:noFill/>
                          </a:ln>
                          <a:solidFill>
                            <a:prstClr val="black"/>
                          </a:solidFill>
                          <a:effectLst/>
                          <a:uLnTx/>
                          <a:uFillTx/>
                        </a:rPr>
                        <a:t>. This has no domain permissions and is purely used to connect to the Secret Server API using Windows authentication; this is for management of secrets.</a:t>
                      </a:r>
                      <a:endParaRPr lang="en-US" sz="900" b="0" i="0" u="none" strike="noStrike" kern="1200" cap="none" spc="0" normalizeH="0" baseline="0" noProof="0">
                        <a:ln>
                          <a:noFill/>
                        </a:ln>
                        <a:solidFill>
                          <a:prstClr val="black"/>
                        </a:solidFill>
                        <a:effectLst/>
                        <a:uLnTx/>
                        <a:uFillTx/>
                      </a:endParaRPr>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The scripts access credentials for </a:t>
                      </a:r>
                      <a:r>
                        <a:rPr lang="en-US" sz="900" b="1" i="0" u="none" strike="noStrike" kern="1200" cap="none" spc="0" normalizeH="0" baseline="0" noProof="0" dirty="0">
                          <a:ln>
                            <a:noFill/>
                          </a:ln>
                          <a:solidFill>
                            <a:prstClr val="black"/>
                          </a:solidFill>
                          <a:effectLst/>
                          <a:uLnTx/>
                          <a:uFillTx/>
                          <a:latin typeface="Aptos"/>
                        </a:rPr>
                        <a:t>ss_credmanagement</a:t>
                      </a:r>
                      <a:r>
                        <a:rPr lang="en-US" sz="900" b="0" i="0" u="none" strike="noStrike" kern="1200" cap="none" spc="0" normalizeH="0" baseline="0" noProof="0" dirty="0">
                          <a:ln>
                            <a:noFill/>
                          </a:ln>
                          <a:solidFill>
                            <a:prstClr val="black"/>
                          </a:solidFill>
                          <a:effectLst/>
                          <a:uLnTx/>
                          <a:uFillTx/>
                          <a:latin typeface="Aptos"/>
                        </a:rPr>
                        <a:t> from Secret Server using the automate user, and the use those credentials to manage the secret content to update the password field value.  </a:t>
                      </a:r>
                      <a:endParaRPr lang="en-US" sz="900"/>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That way, Cloud Services have "</a:t>
                      </a:r>
                      <a:r>
                        <a:rPr lang="en-US" sz="900" b="0" i="0" u="none" strike="noStrike" kern="1200" cap="none" spc="0" normalizeH="0" baseline="0" noProof="0" dirty="0" err="1">
                          <a:ln>
                            <a:noFill/>
                          </a:ln>
                          <a:solidFill>
                            <a:prstClr val="black"/>
                          </a:solidFill>
                          <a:effectLst/>
                          <a:uLnTx/>
                          <a:uFillTx/>
                          <a:latin typeface="Aptos"/>
                        </a:rPr>
                        <a:t>RBAC'd</a:t>
                      </a:r>
                      <a:r>
                        <a:rPr lang="en-US" sz="900" b="0" i="0" u="none" strike="noStrike" kern="1200" cap="none" spc="0" normalizeH="0" baseline="0" noProof="0" dirty="0">
                          <a:ln>
                            <a:noFill/>
                          </a:ln>
                          <a:solidFill>
                            <a:prstClr val="black"/>
                          </a:solidFill>
                          <a:effectLst/>
                          <a:uLnTx/>
                          <a:uFillTx/>
                          <a:latin typeface="Aptos"/>
                        </a:rPr>
                        <a:t>" the capability  to manage the very specific folder structure in Secret Server that has been setup. </a:t>
                      </a:r>
                      <a:endParaRPr lang="en-US" sz="900"/>
                    </a:p>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panose="020B0004020202020204"/>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panose="020B0004020202020204"/>
                        </a:rPr>
                        <a:t>The account can be setup for enhanced monitoring and alerting.</a:t>
                      </a:r>
                    </a:p>
                    <a:p>
                      <a:pPr marL="0" marR="0" lvl="0" indent="0" algn="l">
                        <a:lnSpc>
                          <a:spcPct val="100000"/>
                        </a:lnSpc>
                        <a:spcBef>
                          <a:spcPts val="0"/>
                        </a:spcBef>
                        <a:spcAft>
                          <a:spcPts val="0"/>
                        </a:spcAft>
                        <a:buClrTx/>
                        <a:buSzTx/>
                        <a:buFontTx/>
                        <a:buNone/>
                      </a:pPr>
                      <a:endParaRPr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a:solidFill>
                      <a:srgbClr val="E7E7E7"/>
                    </a:solidFill>
                  </a:tcPr>
                </a:tc>
                <a:tc>
                  <a:txBody>
                    <a:bodyPr/>
                    <a:lstStyle/>
                    <a:p>
                      <a:pPr lvl="0">
                        <a:buNone/>
                      </a:pPr>
                      <a:r>
                        <a:rPr lang="en-US" sz="900" b="0" i="0" u="none" strike="noStrike" noProof="0" dirty="0">
                          <a:solidFill>
                            <a:schemeClr val="tx1"/>
                          </a:solidFill>
                          <a:latin typeface="Aptos"/>
                        </a:rPr>
                        <a:t>Cloud Services</a:t>
                      </a:r>
                      <a:endParaRPr lang="en-US" sz="900"/>
                    </a:p>
                  </a:txBody>
                  <a:tcPr>
                    <a:solidFill>
                      <a:srgbClr val="E7E7E7"/>
                    </a:solidFill>
                  </a:tcPr>
                </a:tc>
                <a:tc>
                  <a:txBody>
                    <a:bodyPr/>
                    <a:lstStyle/>
                    <a:p>
                      <a:pPr lvl="0" algn="ctr">
                        <a:buNone/>
                      </a:pPr>
                      <a:r>
                        <a:rPr lang="en-US" sz="900" b="1" dirty="0">
                          <a:solidFill>
                            <a:srgbClr val="00B050"/>
                          </a:solidFill>
                        </a:rPr>
                        <a:t>Effective</a:t>
                      </a:r>
                    </a:p>
                  </a:txBody>
                  <a:tcPr marL="90000" anchor="ctr">
                    <a:solidFill>
                      <a:srgbClr val="E7E7E7"/>
                    </a:solidFill>
                  </a:tcPr>
                </a:tc>
                <a:tc>
                  <a:txBody>
                    <a:bodyPr/>
                    <a:lstStyle/>
                    <a:p>
                      <a:pPr algn="ctr"/>
                      <a:r>
                        <a:rPr lang="en-US" sz="900" b="1" dirty="0">
                          <a:solidFill>
                            <a:schemeClr val="bg1"/>
                          </a:solidFill>
                        </a:rPr>
                        <a:t>Sufficient Mitigation</a:t>
                      </a:r>
                    </a:p>
                  </a:txBody>
                  <a:tcPr marL="90000" anchor="ctr">
                    <a:solidFill>
                      <a:srgbClr val="92D050"/>
                    </a:solidFill>
                  </a:tcPr>
                </a:tc>
                <a:extLst>
                  <a:ext uri="{0D108BD9-81ED-4DB2-BD59-A6C34878D82A}">
                    <a16:rowId xmlns:a16="http://schemas.microsoft.com/office/drawing/2014/main" val="3560029162"/>
                  </a:ext>
                </a:extLst>
              </a:tr>
              <a:tr h="628587">
                <a:tc>
                  <a:txBody>
                    <a:bodyPr/>
                    <a:lstStyle/>
                    <a:p>
                      <a:pPr lvl="0" algn="ctr">
                        <a:buNone/>
                      </a:pPr>
                      <a:r>
                        <a:rPr lang="en-US" sz="900" dirty="0"/>
                        <a:t>T04</a:t>
                      </a:r>
                    </a:p>
                  </a:txBody>
                  <a:tcPr>
                    <a:solidFill>
                      <a:srgbClr val="E7E7E7"/>
                    </a:solidFill>
                  </a:tcPr>
                </a:tc>
                <a:tc>
                  <a:txBody>
                    <a:bodyPr/>
                    <a:lstStyle/>
                    <a:p>
                      <a:pPr marL="0" lvl="0" indent="0" algn="l">
                        <a:lnSpc>
                          <a:spcPct val="100000"/>
                        </a:lnSpc>
                        <a:spcBef>
                          <a:spcPts val="0"/>
                        </a:spcBef>
                        <a:spcAft>
                          <a:spcPts val="0"/>
                        </a:spcAft>
                        <a:buNone/>
                      </a:pPr>
                      <a:r>
                        <a:rPr lang="en-GB" sz="900" b="0" i="0" u="none" strike="noStrike" baseline="0" noProof="0" dirty="0">
                          <a:solidFill>
                            <a:srgbClr val="000000"/>
                          </a:solidFill>
                        </a:rPr>
                        <a:t>Malicious insider </a:t>
                      </a:r>
                      <a:r>
                        <a:rPr lang="en-GB" sz="900" b="0" i="0" u="none" strike="noStrike" baseline="0" noProof="0" err="1">
                          <a:solidFill>
                            <a:srgbClr val="000000"/>
                          </a:solidFill>
                        </a:rPr>
                        <a:t>ie</a:t>
                      </a:r>
                      <a:r>
                        <a:rPr lang="en-GB" sz="900" b="0" i="0" u="none" strike="noStrike" baseline="0" noProof="0" dirty="0">
                          <a:solidFill>
                            <a:srgbClr val="000000"/>
                          </a:solidFill>
                        </a:rPr>
                        <a:t> Service Desk User intercepts password by using Dev Tools where the environment password is displayed in plain text.</a:t>
                      </a:r>
                    </a:p>
                  </a:txBody>
                  <a:tcPr>
                    <a:solidFill>
                      <a:srgbClr val="E7E7E7"/>
                    </a:solidFill>
                  </a:tcPr>
                </a:tc>
                <a:tc>
                  <a:txBody>
                    <a:bodyPr/>
                    <a:lstStyle/>
                    <a:p>
                      <a:pPr marL="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panose="020B0004020202020204"/>
                          <a:ea typeface="+mn-ea"/>
                          <a:cs typeface="+mn-cs"/>
                        </a:rPr>
                        <a:t>A user can see the password in plain text via the browser's developer tools, however the access will be lost due to MFA implementation.</a:t>
                      </a:r>
                      <a:endParaRPr kumimoji="0" lang="en-US" sz="900" b="0" i="0" u="none" strike="noStrike" kern="1200" cap="none" spc="0" normalizeH="0" baseline="0" noProof="0" dirty="0">
                        <a:ln>
                          <a:noFill/>
                        </a:ln>
                        <a:solidFill>
                          <a:prstClr val="black"/>
                        </a:solidFill>
                        <a:effectLst/>
                        <a:uLnTx/>
                        <a:uFillTx/>
                        <a:latin typeface="Aptos" panose="020B0004020202020204"/>
                        <a:ea typeface="+mn-ea"/>
                        <a:cs typeface="+mn-cs"/>
                      </a:endParaRPr>
                    </a:p>
                  </a:txBody>
                  <a:tcPr>
                    <a:solidFill>
                      <a:srgbClr val="E7E7E7"/>
                    </a:solidFill>
                  </a:tcPr>
                </a:tc>
                <a:tc>
                  <a:txBody>
                    <a:bodyPr/>
                    <a:lstStyle/>
                    <a:p>
                      <a:pPr lvl="0">
                        <a:buNone/>
                      </a:pPr>
                      <a:r>
                        <a:rPr lang="en-US" sz="900" dirty="0">
                          <a:solidFill>
                            <a:schemeClr val="tx1"/>
                          </a:solidFill>
                        </a:rPr>
                        <a:t>N/A</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endParaRPr lang="en-US" sz="900" b="1" dirty="0">
                        <a:solidFill>
                          <a:srgbClr val="00B050"/>
                        </a:solidFill>
                      </a:endParaRPr>
                    </a:p>
                  </a:txBody>
                  <a:tcPr marL="89999"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89999" anchor="ctr">
                    <a:solidFill>
                      <a:srgbClr val="92D050"/>
                    </a:solidFill>
                  </a:tcPr>
                </a:tc>
                <a:extLst>
                  <a:ext uri="{0D108BD9-81ED-4DB2-BD59-A6C34878D82A}">
                    <a16:rowId xmlns:a16="http://schemas.microsoft.com/office/drawing/2014/main" val="3712100547"/>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2622449425"/>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A01</a:t>
                      </a:r>
                    </a:p>
                  </a:txBody>
                  <a:tcPr>
                    <a:solidFill>
                      <a:srgbClr val="CBCBCB"/>
                    </a:solidFill>
                  </a:tcPr>
                </a:tc>
                <a:tc>
                  <a:txBody>
                    <a:bodyPr/>
                    <a:lstStyle/>
                    <a:p>
                      <a:pPr lvl="0">
                        <a:buNone/>
                      </a:pPr>
                      <a:endParaRPr lang="en-US" sz="900" b="0" i="0" u="none" strike="noStrike" noProof="0" dirty="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GB" sz="900" b="0" i="0" u="none" strike="noStrike" baseline="0" noProof="0" dirty="0">
                        <a:solidFill>
                          <a:srgbClr val="000000"/>
                        </a:solidFill>
                        <a:latin typeface="Aptos"/>
                      </a:endParaRPr>
                    </a:p>
                  </a:txBody>
                  <a:tcPr>
                    <a:solidFill>
                      <a:srgbClr val="CBCBCB"/>
                    </a:solidFill>
                  </a:tcPr>
                </a:tc>
                <a:tc>
                  <a:txBody>
                    <a:bodyPr/>
                    <a:lstStyle/>
                    <a:p>
                      <a:pPr lvl="0" algn="l">
                        <a:buNone/>
                      </a:pPr>
                      <a:endParaRPr lang="en-US" sz="900" b="0" i="0" u="none" strike="noStrike" noProof="0" dirty="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haredContentType xmlns="Microsoft.SharePoint.Taxonomy.ContentTypeSync" SourceId="579e37e5-6ca9-4914-9869-0a44eb770c83" ContentTypeId="0x0101" PreviousValue="false"/>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0AFF6D4-7C59-4E87-8E83-BDA9DB95A942}">
  <ds:schemaRefs>
    <ds:schemaRef ds:uri="Microsoft.SharePoint.Taxonomy.ContentTypeSync"/>
  </ds:schemaRefs>
</ds:datastoreItem>
</file>

<file path=customXml/itemProps3.xml><?xml version="1.0" encoding="utf-8"?>
<ds:datastoreItem xmlns:ds="http://schemas.openxmlformats.org/officeDocument/2006/customXml" ds:itemID="{6A502170-62E5-48AC-A230-D5258CEF5F6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818</Words>
  <Application>Microsoft Office PowerPoint</Application>
  <PresentationFormat>Widescreen</PresentationFormat>
  <Paragraphs>114</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Trefor Walters</cp:lastModifiedBy>
  <cp:revision>709</cp:revision>
  <dcterms:created xsi:type="dcterms:W3CDTF">2024-07-23T08:25:53Z</dcterms:created>
  <dcterms:modified xsi:type="dcterms:W3CDTF">2025-08-11T12:06:36Z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