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1"/>
  </p:notesMasterIdLst>
  <p:sldIdLst>
    <p:sldId id="262" r:id="rId5"/>
    <p:sldId id="263" r:id="rId6"/>
    <p:sldId id="264" r:id="rId7"/>
    <p:sldId id="266" r:id="rId8"/>
    <p:sldId id="258"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24D5C740-B3A4-1631-39C6-A468EE8F68B4}" name="David Biayna Neal" initials="DN" userId="S::david.biaynaneal@mhr.co.uk::f4d86e95-9b71-49ba-9385-78f333512306" providerId="AD"/>
  <p188:author id="{75E3F081-D263-0A36-E80C-388ED687E18E}" name="Trefor Walters" initials="TW" userId="S::Trefor.Walters@mhr.co.uk::385071c8-beff-42c3-bf88-64b537bb7bdf" providerId="AD"/>
  <p188:author id="{A468CF8F-8E3C-F560-4547-F8293B00AA7B}" name="Will North" initials="" userId="S::William.North@mhr.co.uk::c7b1bcd7-f4d2-4df5-a1d9-707caba598c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CBCB"/>
    <a:srgbClr val="E7E7E7"/>
    <a:srgbClr val="FFD57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B11A13C-B8D0-523C-C5FE-732C2AA5F976}" v="5" dt="2025-06-02T14:55:41.02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97" d="100"/>
          <a:sy n="97" d="100"/>
        </p:scale>
        <p:origin x="1074" y="30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presProps" Target="presProps.xml"/><Relationship Id="rId17" Type="http://schemas.microsoft.com/office/2018/10/relationships/authors" Target="authors.xml"/><Relationship Id="rId2" Type="http://schemas.openxmlformats.org/officeDocument/2006/relationships/customXml" Target="../customXml/item2.xml"/><Relationship Id="rId16" Type="http://schemas.microsoft.com/office/2015/10/relationships/revisionInfo" Target="revisionInfo.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ableStyles" Target="tableStyle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59A6D7C-0246-AF48-99A7-4FDF4978067E}" type="datetimeFigureOut">
              <a:rPr lang="en-US" smtClean="0"/>
              <a:t>8/11/2025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CE1F09-160C-7443-909F-6612CF3A63AD}" type="slidenum">
              <a:rPr lang="en-US" smtClean="0"/>
              <a:t>‹#›</a:t>
            </a:fld>
            <a:endParaRPr lang="en-US"/>
          </a:p>
        </p:txBody>
      </p:sp>
    </p:spTree>
    <p:extLst>
      <p:ext uri="{BB962C8B-B14F-4D97-AF65-F5344CB8AC3E}">
        <p14:creationId xmlns:p14="http://schemas.microsoft.com/office/powerpoint/2010/main" val="3523124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ACE1F09-160C-7443-909F-6612CF3A63AD}" type="slidenum">
              <a:rPr lang="en-US" smtClean="0"/>
              <a:t>4</a:t>
            </a:fld>
            <a:endParaRPr lang="en-US"/>
          </a:p>
        </p:txBody>
      </p:sp>
    </p:spTree>
    <p:extLst>
      <p:ext uri="{BB962C8B-B14F-4D97-AF65-F5344CB8AC3E}">
        <p14:creationId xmlns:p14="http://schemas.microsoft.com/office/powerpoint/2010/main" val="207040077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3853878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2029054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4794456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94913845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46CE7D5-CF57-46EF-B807-FDD0502418D4}"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259152452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2030920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46CE7D5-CF57-46EF-B807-FDD0502418D4}" type="datetimeFigureOut">
              <a:rPr lang="en-US" smtClean="0"/>
              <a:t>8/11/2025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7331723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46CE7D5-CF57-46EF-B807-FDD0502418D4}" type="datetimeFigureOut">
              <a:rPr lang="en-US" smtClean="0"/>
              <a:t>8/11/2025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210312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46CE7D5-CF57-46EF-B807-FDD0502418D4}" type="datetimeFigureOut">
              <a:rPr lang="en-US" smtClean="0"/>
              <a:t>8/11/2025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463889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317184145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46CE7D5-CF57-46EF-B807-FDD0502418D4}" type="datetimeFigureOut">
              <a:rPr lang="en-US" smtClean="0"/>
              <a:t>8/11/2025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30EA680-D336-4FF7-8B7A-9848BB0A1C32}" type="slidenum">
              <a:rPr lang="en-US" smtClean="0"/>
              <a:t>‹#›</a:t>
            </a:fld>
            <a:endParaRPr lang="en-US"/>
          </a:p>
        </p:txBody>
      </p:sp>
    </p:spTree>
    <p:extLst>
      <p:ext uri="{BB962C8B-B14F-4D97-AF65-F5344CB8AC3E}">
        <p14:creationId xmlns:p14="http://schemas.microsoft.com/office/powerpoint/2010/main" val="17189582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46CE7D5-CF57-46EF-B807-FDD0502418D4}" type="datetimeFigureOut">
              <a:rPr lang="en-US" smtClean="0"/>
              <a:t>8/11/2025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0EA680-D336-4FF7-8B7A-9848BB0A1C32}" type="slidenum">
              <a:rPr lang="en-US" smtClean="0"/>
              <a:t>‹#›</a:t>
            </a:fld>
            <a:endParaRPr lang="en-US"/>
          </a:p>
        </p:txBody>
      </p:sp>
    </p:spTree>
    <p:extLst>
      <p:ext uri="{BB962C8B-B14F-4D97-AF65-F5344CB8AC3E}">
        <p14:creationId xmlns:p14="http://schemas.microsoft.com/office/powerpoint/2010/main" val="246095407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2F22060-864B-42AF-4F72-6E1DFB2B76C3}"/>
              </a:ext>
            </a:extLst>
          </p:cNvPr>
          <p:cNvSpPr/>
          <p:nvPr/>
        </p:nvSpPr>
        <p:spPr>
          <a:xfrm>
            <a:off x="0" y="0"/>
            <a:ext cx="3707934" cy="6858000"/>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marL="90170"/>
            <a:endParaRPr lang="en-US" sz="3600" b="1" dirty="0"/>
          </a:p>
          <a:p>
            <a:pPr marL="90170"/>
            <a:endParaRPr lang="en-US" sz="3600" b="1" dirty="0"/>
          </a:p>
          <a:p>
            <a:pPr marL="90170">
              <a:spcAft>
                <a:spcPts val="1200"/>
              </a:spcAft>
            </a:pPr>
            <a:r>
              <a:rPr lang="en-US" sz="4000" b="1" dirty="0"/>
              <a:t>Cyber Security Threat Model</a:t>
            </a:r>
          </a:p>
          <a:p>
            <a:pPr marL="90170"/>
            <a:r>
              <a:rPr lang="en-US" sz="2400" dirty="0">
                <a:solidFill>
                  <a:srgbClr val="C00000"/>
                </a:solidFill>
              </a:rPr>
              <a:t>Easy Generator support – PF</a:t>
            </a:r>
          </a:p>
          <a:p>
            <a:pPr marL="90170"/>
            <a:endParaRPr lang="en-US" sz="2400" b="1" dirty="0"/>
          </a:p>
          <a:p>
            <a:pPr marL="90170"/>
            <a:r>
              <a:rPr lang="en-US" sz="1400" dirty="0"/>
              <a:t>May 2025</a:t>
            </a:r>
          </a:p>
        </p:txBody>
      </p:sp>
      <p:pic>
        <p:nvPicPr>
          <p:cNvPr id="1030" name="Picture 6" descr="Portrayal of AI robot hacker surrounded by a network of glowing data  27613279 Stock Photo at Vecteezy">
            <a:extLst>
              <a:ext uri="{FF2B5EF4-FFF2-40B4-BE49-F238E27FC236}">
                <a16:creationId xmlns:a16="http://schemas.microsoft.com/office/drawing/2014/main" id="{49BE900C-EBAF-4829-D5CB-6C7555A2EF19}"/>
              </a:ext>
            </a:extLst>
          </p:cNvPr>
          <p:cNvPicPr>
            <a:picLocks noChangeAspect="1" noChangeArrowheads="1"/>
          </p:cNvPicPr>
          <p:nvPr/>
        </p:nvPicPr>
        <p:blipFill rotWithShape="1">
          <a:blip r:embed="rId2" cstate="print">
            <a:extLst>
              <a:ext uri="{28A0092B-C50C-407E-A947-70E740481C1C}">
                <a14:useLocalDpi xmlns:a14="http://schemas.microsoft.com/office/drawing/2010/main" val="0"/>
              </a:ext>
            </a:extLst>
          </a:blip>
          <a:srcRect l="9527" r="5717"/>
          <a:stretch/>
        </p:blipFill>
        <p:spPr bwMode="auto">
          <a:xfrm>
            <a:off x="3707934" y="0"/>
            <a:ext cx="8718762"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645680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Executive Summary</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11" name="Rectangle 10">
            <a:extLst>
              <a:ext uri="{FF2B5EF4-FFF2-40B4-BE49-F238E27FC236}">
                <a16:creationId xmlns:a16="http://schemas.microsoft.com/office/drawing/2014/main" id="{70C0A216-D7AB-093A-C59B-82FE2883F5B4}"/>
              </a:ext>
            </a:extLst>
          </p:cNvPr>
          <p:cNvSpPr/>
          <p:nvPr/>
        </p:nvSpPr>
        <p:spPr>
          <a:xfrm>
            <a:off x="2966720" y="1025415"/>
            <a:ext cx="8981531" cy="541309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endParaRPr lang="en-GB" sz="1000" dirty="0">
              <a:solidFill>
                <a:srgbClr val="242424"/>
              </a:solidFill>
              <a:ea typeface="+mn-lt"/>
              <a:cs typeface="+mn-lt"/>
            </a:endParaRPr>
          </a:p>
          <a:p>
            <a:r>
              <a:rPr lang="en-GB" sz="1000" dirty="0">
                <a:solidFill>
                  <a:schemeClr val="tx1"/>
                </a:solidFill>
              </a:rPr>
              <a:t>People First leverages Rustici as a learning content delivery platform. The integration is between Easy Generator and Rustici for the purpose of uploading learning content into Rustici. The management and delivery of that content is then carried out via the People First to Rustici integration.</a:t>
            </a:r>
          </a:p>
          <a:p>
            <a:r>
              <a:rPr lang="en-GB" sz="1000" dirty="0">
                <a:solidFill>
                  <a:schemeClr val="tx1"/>
                </a:solidFill>
              </a:rPr>
              <a:t>There are access controls in  place to ensure that the content approved on the People First platform is legitimate.</a:t>
            </a:r>
          </a:p>
          <a:p>
            <a:pPr marL="182245">
              <a:spcBef>
                <a:spcPts val="600"/>
              </a:spcBef>
              <a:spcAft>
                <a:spcPts val="600"/>
              </a:spcAft>
            </a:pPr>
            <a:endParaRPr lang="en-GB" sz="1100" dirty="0">
              <a:solidFill>
                <a:schemeClr val="tx1"/>
              </a:solidFill>
            </a:endParaRPr>
          </a:p>
        </p:txBody>
      </p:sp>
      <p:sp>
        <p:nvSpPr>
          <p:cNvPr id="17" name="Rectangle 16">
            <a:extLst>
              <a:ext uri="{FF2B5EF4-FFF2-40B4-BE49-F238E27FC236}">
                <a16:creationId xmlns:a16="http://schemas.microsoft.com/office/drawing/2014/main" id="{22E46C8E-55C0-D00E-4827-85E270F21BEA}"/>
              </a:ext>
            </a:extLst>
          </p:cNvPr>
          <p:cNvSpPr/>
          <p:nvPr/>
        </p:nvSpPr>
        <p:spPr>
          <a:xfrm>
            <a:off x="142149" y="1025414"/>
            <a:ext cx="2701254" cy="541309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pPr algn="ctr"/>
            <a:endParaRPr lang="en-US" sz="1200" b="1">
              <a:solidFill>
                <a:schemeClr val="tx1"/>
              </a:solidFill>
            </a:endParaRPr>
          </a:p>
        </p:txBody>
      </p:sp>
      <p:sp>
        <p:nvSpPr>
          <p:cNvPr id="29" name="Rectangle 28">
            <a:extLst>
              <a:ext uri="{FF2B5EF4-FFF2-40B4-BE49-F238E27FC236}">
                <a16:creationId xmlns:a16="http://schemas.microsoft.com/office/drawing/2014/main" id="{A6CAE859-0F6B-3E01-0E2E-630AF61AAFCC}"/>
              </a:ext>
            </a:extLst>
          </p:cNvPr>
          <p:cNvSpPr/>
          <p:nvPr/>
        </p:nvSpPr>
        <p:spPr>
          <a:xfrm>
            <a:off x="340631" y="1152085"/>
            <a:ext cx="2304289" cy="5097886"/>
          </a:xfrm>
          <a:prstGeom prst="rect">
            <a:avLst/>
          </a:prstGeom>
          <a:solidFill>
            <a:srgbClr val="92D05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1600" b="1" dirty="0"/>
              <a:t>Low</a:t>
            </a:r>
            <a:endParaRPr lang="en-US" dirty="0"/>
          </a:p>
          <a:p>
            <a:pPr algn="ctr"/>
            <a:r>
              <a:rPr lang="en-US" sz="1600" b="1" dirty="0"/>
              <a:t>Risk</a:t>
            </a:r>
          </a:p>
        </p:txBody>
      </p:sp>
    </p:spTree>
    <p:extLst>
      <p:ext uri="{BB962C8B-B14F-4D97-AF65-F5344CB8AC3E}">
        <p14:creationId xmlns:p14="http://schemas.microsoft.com/office/powerpoint/2010/main" val="10018727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8E7AD7C-6009-A819-69C3-D9835E12B026}"/>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 Details</a:t>
            </a:r>
          </a:p>
        </p:txBody>
      </p:sp>
      <p:sp>
        <p:nvSpPr>
          <p:cNvPr id="3" name="Rectangle 2">
            <a:extLst>
              <a:ext uri="{FF2B5EF4-FFF2-40B4-BE49-F238E27FC236}">
                <a16:creationId xmlns:a16="http://schemas.microsoft.com/office/drawing/2014/main" id="{3B5A537B-C47D-C6E1-7C82-788045B653DE}"/>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
        <p:nvSpPr>
          <p:cNvPr id="9" name="Rectangle 8">
            <a:extLst>
              <a:ext uri="{FF2B5EF4-FFF2-40B4-BE49-F238E27FC236}">
                <a16:creationId xmlns:a16="http://schemas.microsoft.com/office/drawing/2014/main" id="{C1A2F43A-9091-F8BC-E527-272C6AF25A46}"/>
              </a:ext>
            </a:extLst>
          </p:cNvPr>
          <p:cNvSpPr/>
          <p:nvPr/>
        </p:nvSpPr>
        <p:spPr>
          <a:xfrm>
            <a:off x="2331720" y="1467907"/>
            <a:ext cx="966733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900" dirty="0">
                <a:solidFill>
                  <a:schemeClr val="tx1"/>
                </a:solidFill>
              </a:rPr>
              <a:t>Easy Generator support – PF</a:t>
            </a:r>
          </a:p>
        </p:txBody>
      </p:sp>
      <p:sp>
        <p:nvSpPr>
          <p:cNvPr id="15" name="Rectangle 14">
            <a:extLst>
              <a:ext uri="{FF2B5EF4-FFF2-40B4-BE49-F238E27FC236}">
                <a16:creationId xmlns:a16="http://schemas.microsoft.com/office/drawing/2014/main" id="{BBC55F23-17D3-02E0-F9F0-B1A06B896FBC}"/>
              </a:ext>
            </a:extLst>
          </p:cNvPr>
          <p:cNvSpPr/>
          <p:nvPr/>
        </p:nvSpPr>
        <p:spPr>
          <a:xfrm>
            <a:off x="192949" y="1467907"/>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Name</a:t>
            </a:r>
          </a:p>
        </p:txBody>
      </p:sp>
      <p:sp>
        <p:nvSpPr>
          <p:cNvPr id="41" name="Rectangle 40">
            <a:extLst>
              <a:ext uri="{FF2B5EF4-FFF2-40B4-BE49-F238E27FC236}">
                <a16:creationId xmlns:a16="http://schemas.microsoft.com/office/drawing/2014/main" id="{A3A137BA-0E46-F9D5-926D-2D02EE34B099}"/>
              </a:ext>
            </a:extLst>
          </p:cNvPr>
          <p:cNvSpPr/>
          <p:nvPr/>
        </p:nvSpPr>
        <p:spPr>
          <a:xfrm>
            <a:off x="192949" y="1041187"/>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 Entity Under Review</a:t>
            </a:r>
          </a:p>
        </p:txBody>
      </p:sp>
      <p:sp>
        <p:nvSpPr>
          <p:cNvPr id="42" name="Rectangle 41">
            <a:extLst>
              <a:ext uri="{FF2B5EF4-FFF2-40B4-BE49-F238E27FC236}">
                <a16:creationId xmlns:a16="http://schemas.microsoft.com/office/drawing/2014/main" id="{2F3F38B8-2682-FC8A-D255-B362038A01A1}"/>
              </a:ext>
            </a:extLst>
          </p:cNvPr>
          <p:cNvSpPr/>
          <p:nvPr/>
        </p:nvSpPr>
        <p:spPr>
          <a:xfrm>
            <a:off x="192949" y="4981475"/>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Quality Assurance</a:t>
            </a:r>
          </a:p>
        </p:txBody>
      </p:sp>
      <p:sp>
        <p:nvSpPr>
          <p:cNvPr id="20" name="Rectangle 19">
            <a:extLst>
              <a:ext uri="{FF2B5EF4-FFF2-40B4-BE49-F238E27FC236}">
                <a16:creationId xmlns:a16="http://schemas.microsoft.com/office/drawing/2014/main" id="{7F1F38FE-7C82-F29A-E7C0-85BAB80CE8AF}"/>
              </a:ext>
            </a:extLst>
          </p:cNvPr>
          <p:cNvSpPr/>
          <p:nvPr/>
        </p:nvSpPr>
        <p:spPr>
          <a:xfrm>
            <a:off x="2331720" y="5435598"/>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David </a:t>
            </a:r>
            <a:r>
              <a:rPr lang="en-US" sz="1000" err="1">
                <a:solidFill>
                  <a:schemeClr val="tx1"/>
                </a:solidFill>
              </a:rPr>
              <a:t>Biayna</a:t>
            </a:r>
            <a:r>
              <a:rPr lang="en-US" sz="1000">
                <a:solidFill>
                  <a:schemeClr val="tx1"/>
                </a:solidFill>
              </a:rPr>
              <a:t> Neal</a:t>
            </a:r>
            <a:endParaRPr lang="en-US">
              <a:solidFill>
                <a:schemeClr val="tx1"/>
              </a:solidFill>
            </a:endParaRPr>
          </a:p>
        </p:txBody>
      </p:sp>
      <p:sp>
        <p:nvSpPr>
          <p:cNvPr id="21" name="Rectangle 20">
            <a:extLst>
              <a:ext uri="{FF2B5EF4-FFF2-40B4-BE49-F238E27FC236}">
                <a16:creationId xmlns:a16="http://schemas.microsoft.com/office/drawing/2014/main" id="{85BB5CDC-F7FC-B1FB-729A-B3C11BC37BE4}"/>
              </a:ext>
            </a:extLst>
          </p:cNvPr>
          <p:cNvSpPr/>
          <p:nvPr/>
        </p:nvSpPr>
        <p:spPr>
          <a:xfrm>
            <a:off x="192949" y="5435598"/>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dirty="0">
                <a:solidFill>
                  <a:schemeClr val="tx1"/>
                </a:solidFill>
              </a:rPr>
              <a:t>Security Consultant</a:t>
            </a:r>
          </a:p>
        </p:txBody>
      </p:sp>
      <p:sp>
        <p:nvSpPr>
          <p:cNvPr id="43" name="Rectangle 42">
            <a:extLst>
              <a:ext uri="{FF2B5EF4-FFF2-40B4-BE49-F238E27FC236}">
                <a16:creationId xmlns:a16="http://schemas.microsoft.com/office/drawing/2014/main" id="{685793A3-0E74-A877-9D4F-209992D9F71A}"/>
              </a:ext>
            </a:extLst>
          </p:cNvPr>
          <p:cNvSpPr/>
          <p:nvPr/>
        </p:nvSpPr>
        <p:spPr>
          <a:xfrm>
            <a:off x="2331720" y="5767801"/>
            <a:ext cx="6676481" cy="23428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Trefor Walters, Will North</a:t>
            </a:r>
          </a:p>
        </p:txBody>
      </p:sp>
      <p:sp>
        <p:nvSpPr>
          <p:cNvPr id="44" name="Rectangle 43">
            <a:extLst>
              <a:ext uri="{FF2B5EF4-FFF2-40B4-BE49-F238E27FC236}">
                <a16:creationId xmlns:a16="http://schemas.microsoft.com/office/drawing/2014/main" id="{196ABA3F-9C17-81B1-82B3-7A6BE15B9C2E}"/>
              </a:ext>
            </a:extLst>
          </p:cNvPr>
          <p:cNvSpPr/>
          <p:nvPr/>
        </p:nvSpPr>
        <p:spPr>
          <a:xfrm>
            <a:off x="192949" y="5767801"/>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Security Review Meeting</a:t>
            </a:r>
          </a:p>
        </p:txBody>
      </p:sp>
      <p:sp>
        <p:nvSpPr>
          <p:cNvPr id="10" name="Rectangle 9">
            <a:extLst>
              <a:ext uri="{FF2B5EF4-FFF2-40B4-BE49-F238E27FC236}">
                <a16:creationId xmlns:a16="http://schemas.microsoft.com/office/drawing/2014/main" id="{DDBE1188-EC8F-9D81-BB7B-8A5689097724}"/>
              </a:ext>
            </a:extLst>
          </p:cNvPr>
          <p:cNvSpPr/>
          <p:nvPr/>
        </p:nvSpPr>
        <p:spPr>
          <a:xfrm>
            <a:off x="192949" y="3622749"/>
            <a:ext cx="11806102" cy="348142"/>
          </a:xfrm>
          <a:prstGeom prst="rect">
            <a:avLst/>
          </a:prstGeom>
          <a:solidFill>
            <a:srgbClr val="0070C0"/>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200" b="1">
                <a:solidFill>
                  <a:schemeClr val="bg1"/>
                </a:solidFill>
              </a:rPr>
              <a:t>Key Stakeholders</a:t>
            </a:r>
          </a:p>
        </p:txBody>
      </p:sp>
      <p:sp>
        <p:nvSpPr>
          <p:cNvPr id="13" name="Rectangle 12">
            <a:extLst>
              <a:ext uri="{FF2B5EF4-FFF2-40B4-BE49-F238E27FC236}">
                <a16:creationId xmlns:a16="http://schemas.microsoft.com/office/drawing/2014/main" id="{4A291A2B-E72C-EDCD-2D64-543DE85B99B4}"/>
              </a:ext>
            </a:extLst>
          </p:cNvPr>
          <p:cNvSpPr/>
          <p:nvPr/>
        </p:nvSpPr>
        <p:spPr>
          <a:xfrm>
            <a:off x="2331720" y="4324522"/>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dirty="0">
              <a:solidFill>
                <a:schemeClr val="tx1"/>
              </a:solidFill>
            </a:endParaRPr>
          </a:p>
        </p:txBody>
      </p:sp>
      <p:sp>
        <p:nvSpPr>
          <p:cNvPr id="14" name="Rectangle 13">
            <a:extLst>
              <a:ext uri="{FF2B5EF4-FFF2-40B4-BE49-F238E27FC236}">
                <a16:creationId xmlns:a16="http://schemas.microsoft.com/office/drawing/2014/main" id="{32233C7C-FA58-77A3-D2E8-57254E8AFCAF}"/>
              </a:ext>
            </a:extLst>
          </p:cNvPr>
          <p:cNvSpPr/>
          <p:nvPr/>
        </p:nvSpPr>
        <p:spPr>
          <a:xfrm>
            <a:off x="192949" y="4324522"/>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dirty="0">
              <a:solidFill>
                <a:schemeClr val="tx1"/>
              </a:solidFill>
            </a:endParaRPr>
          </a:p>
        </p:txBody>
      </p:sp>
      <p:sp>
        <p:nvSpPr>
          <p:cNvPr id="16" name="Rectangle 15">
            <a:extLst>
              <a:ext uri="{FF2B5EF4-FFF2-40B4-BE49-F238E27FC236}">
                <a16:creationId xmlns:a16="http://schemas.microsoft.com/office/drawing/2014/main" id="{65530EA0-D430-425F-71A1-8370D734359D}"/>
              </a:ext>
            </a:extLst>
          </p:cNvPr>
          <p:cNvSpPr/>
          <p:nvPr/>
        </p:nvSpPr>
        <p:spPr>
          <a:xfrm>
            <a:off x="2331720" y="4049469"/>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Solutions Architect </a:t>
            </a:r>
          </a:p>
        </p:txBody>
      </p:sp>
      <p:sp>
        <p:nvSpPr>
          <p:cNvPr id="17" name="Rectangle 16">
            <a:extLst>
              <a:ext uri="{FF2B5EF4-FFF2-40B4-BE49-F238E27FC236}">
                <a16:creationId xmlns:a16="http://schemas.microsoft.com/office/drawing/2014/main" id="{36E4D16F-C834-D93A-17D6-70197EFBAD0B}"/>
              </a:ext>
            </a:extLst>
          </p:cNvPr>
          <p:cNvSpPr/>
          <p:nvPr/>
        </p:nvSpPr>
        <p:spPr>
          <a:xfrm>
            <a:off x="192949" y="4049469"/>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Tim Roberts</a:t>
            </a:r>
          </a:p>
        </p:txBody>
      </p:sp>
      <p:sp>
        <p:nvSpPr>
          <p:cNvPr id="18" name="Rectangle 17">
            <a:extLst>
              <a:ext uri="{FF2B5EF4-FFF2-40B4-BE49-F238E27FC236}">
                <a16:creationId xmlns:a16="http://schemas.microsoft.com/office/drawing/2014/main" id="{F0DFAA99-56E1-62C3-47B5-88F2F436CC62}"/>
              </a:ext>
            </a:extLst>
          </p:cNvPr>
          <p:cNvSpPr/>
          <p:nvPr/>
        </p:nvSpPr>
        <p:spPr>
          <a:xfrm>
            <a:off x="2331720" y="4599575"/>
            <a:ext cx="966733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endParaRPr lang="en-US" sz="1000" dirty="0">
              <a:solidFill>
                <a:schemeClr val="tx1"/>
              </a:solidFill>
            </a:endParaRPr>
          </a:p>
        </p:txBody>
      </p:sp>
      <p:sp>
        <p:nvSpPr>
          <p:cNvPr id="19" name="Rectangle 18">
            <a:extLst>
              <a:ext uri="{FF2B5EF4-FFF2-40B4-BE49-F238E27FC236}">
                <a16:creationId xmlns:a16="http://schemas.microsoft.com/office/drawing/2014/main" id="{D1F28CA6-6450-8C46-1C91-82DDFADF2A26}"/>
              </a:ext>
            </a:extLst>
          </p:cNvPr>
          <p:cNvSpPr/>
          <p:nvPr/>
        </p:nvSpPr>
        <p:spPr>
          <a:xfrm>
            <a:off x="192949" y="4599575"/>
            <a:ext cx="2029043"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endParaRPr lang="en-US" sz="1000" b="1" dirty="0">
              <a:solidFill>
                <a:schemeClr val="tx1"/>
              </a:solidFill>
            </a:endParaRPr>
          </a:p>
        </p:txBody>
      </p:sp>
      <p:sp>
        <p:nvSpPr>
          <p:cNvPr id="6" name="Rectangle 5">
            <a:extLst>
              <a:ext uri="{FF2B5EF4-FFF2-40B4-BE49-F238E27FC236}">
                <a16:creationId xmlns:a16="http://schemas.microsoft.com/office/drawing/2014/main" id="{9C19672B-DE6B-8AE8-4EF7-0FFBD9AD676F}"/>
              </a:ext>
            </a:extLst>
          </p:cNvPr>
          <p:cNvSpPr/>
          <p:nvPr/>
        </p:nvSpPr>
        <p:spPr>
          <a:xfrm>
            <a:off x="2331720" y="6114324"/>
            <a:ext cx="6676481" cy="22475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a:solidFill>
                  <a:schemeClr val="tx1"/>
                </a:solidFill>
              </a:rPr>
              <a:t>Will North</a:t>
            </a:r>
            <a:endParaRPr lang="en-US"/>
          </a:p>
        </p:txBody>
      </p:sp>
      <p:sp>
        <p:nvSpPr>
          <p:cNvPr id="7" name="Rectangle 6">
            <a:extLst>
              <a:ext uri="{FF2B5EF4-FFF2-40B4-BE49-F238E27FC236}">
                <a16:creationId xmlns:a16="http://schemas.microsoft.com/office/drawing/2014/main" id="{38AAD265-5554-9B20-4535-FFD97FE68971}"/>
              </a:ext>
            </a:extLst>
          </p:cNvPr>
          <p:cNvSpPr/>
          <p:nvPr/>
        </p:nvSpPr>
        <p:spPr>
          <a:xfrm>
            <a:off x="192949" y="6114324"/>
            <a:ext cx="2029043" cy="215231"/>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chemeClr val="tx1"/>
                </a:solidFill>
              </a:rPr>
              <a:t>Approved by</a:t>
            </a:r>
          </a:p>
        </p:txBody>
      </p:sp>
      <p:sp>
        <p:nvSpPr>
          <p:cNvPr id="8" name="Rectangle 7">
            <a:extLst>
              <a:ext uri="{FF2B5EF4-FFF2-40B4-BE49-F238E27FC236}">
                <a16:creationId xmlns:a16="http://schemas.microsoft.com/office/drawing/2014/main" id="{636558C0-45F3-DEED-0578-22B6663646FC}"/>
              </a:ext>
            </a:extLst>
          </p:cNvPr>
          <p:cNvSpPr/>
          <p:nvPr/>
        </p:nvSpPr>
        <p:spPr>
          <a:xfrm>
            <a:off x="2331720" y="18233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ea typeface="+mn-lt"/>
                <a:cs typeface="+mn-lt"/>
              </a:rPr>
              <a:t>People First leverages Rustici as a learning content delivery platform. The final content is delivered within the People First Web Application by an embedded Rustici UI component. Easy generator is a content authoring tool. The integration is between Easy Generator and Rustici for the purpose of uploading learning content into Rustici. The management and delivery of that content is then carried out via the People First to Rustici integration </a:t>
            </a:r>
            <a:endParaRPr lang="en-US" dirty="0">
              <a:solidFill>
                <a:schemeClr val="tx1"/>
              </a:solidFill>
              <a:ea typeface="+mn-lt"/>
              <a:cs typeface="+mn-lt"/>
            </a:endParaRPr>
          </a:p>
        </p:txBody>
      </p:sp>
      <p:sp>
        <p:nvSpPr>
          <p:cNvPr id="12" name="Rectangle 11">
            <a:extLst>
              <a:ext uri="{FF2B5EF4-FFF2-40B4-BE49-F238E27FC236}">
                <a16:creationId xmlns:a16="http://schemas.microsoft.com/office/drawing/2014/main" id="{CC153CAC-7921-108F-CD50-D9B589288CAD}"/>
              </a:ext>
            </a:extLst>
          </p:cNvPr>
          <p:cNvSpPr/>
          <p:nvPr/>
        </p:nvSpPr>
        <p:spPr>
          <a:xfrm>
            <a:off x="192949" y="18233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Description</a:t>
            </a:r>
          </a:p>
        </p:txBody>
      </p:sp>
      <p:sp>
        <p:nvSpPr>
          <p:cNvPr id="11" name="Rectangle 10">
            <a:extLst>
              <a:ext uri="{FF2B5EF4-FFF2-40B4-BE49-F238E27FC236}">
                <a16:creationId xmlns:a16="http://schemas.microsoft.com/office/drawing/2014/main" id="{FA18B26A-9961-40CE-434B-93A0CF1E256B}"/>
              </a:ext>
            </a:extLst>
          </p:cNvPr>
          <p:cNvSpPr/>
          <p:nvPr/>
        </p:nvSpPr>
        <p:spPr>
          <a:xfrm>
            <a:off x="2331720" y="2882797"/>
            <a:ext cx="9667331" cy="639003"/>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t" anchorCtr="0"/>
          <a:lstStyle/>
          <a:p>
            <a:pPr marL="7620">
              <a:spcBef>
                <a:spcPts val="900"/>
              </a:spcBef>
              <a:spcAft>
                <a:spcPts val="900"/>
              </a:spcAft>
            </a:pPr>
            <a:r>
              <a:rPr lang="en-GB" sz="1000" dirty="0">
                <a:solidFill>
                  <a:schemeClr val="tx1"/>
                </a:solidFill>
                <a:ea typeface="+mn-lt"/>
                <a:cs typeface="+mn-lt"/>
              </a:rPr>
              <a:t>The threat model covers the data flows, APIs, and integrations between People First, Rustici Software, and Easy generator for the secure creation, transfer, and rendering of e-learning content within the People First web application.</a:t>
            </a:r>
            <a:endParaRPr lang="en-US" sz="1000" dirty="0">
              <a:solidFill>
                <a:schemeClr val="tx1"/>
              </a:solidFill>
              <a:ea typeface="+mn-lt"/>
              <a:cs typeface="+mn-lt"/>
            </a:endParaRPr>
          </a:p>
        </p:txBody>
      </p:sp>
      <p:sp>
        <p:nvSpPr>
          <p:cNvPr id="24" name="Rectangle 23">
            <a:extLst>
              <a:ext uri="{FF2B5EF4-FFF2-40B4-BE49-F238E27FC236}">
                <a16:creationId xmlns:a16="http://schemas.microsoft.com/office/drawing/2014/main" id="{49E520D7-F3BD-1091-CA65-C85480742EC5}"/>
              </a:ext>
            </a:extLst>
          </p:cNvPr>
          <p:cNvSpPr/>
          <p:nvPr/>
        </p:nvSpPr>
        <p:spPr>
          <a:xfrm>
            <a:off x="192949" y="2882798"/>
            <a:ext cx="2029043" cy="639002"/>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t" anchorCtr="0"/>
          <a:lstStyle/>
          <a:p>
            <a:r>
              <a:rPr lang="en-US" sz="1000" b="1">
                <a:solidFill>
                  <a:schemeClr val="tx1"/>
                </a:solidFill>
              </a:rPr>
              <a:t>Scope</a:t>
            </a:r>
          </a:p>
        </p:txBody>
      </p:sp>
      <p:sp>
        <p:nvSpPr>
          <p:cNvPr id="26" name="Rectangle 25">
            <a:extLst>
              <a:ext uri="{FF2B5EF4-FFF2-40B4-BE49-F238E27FC236}">
                <a16:creationId xmlns:a16="http://schemas.microsoft.com/office/drawing/2014/main" id="{11C8C9B5-2E90-5EA0-6A00-6676255320E1}"/>
              </a:ext>
            </a:extLst>
          </p:cNvPr>
          <p:cNvSpPr/>
          <p:nvPr/>
        </p:nvSpPr>
        <p:spPr>
          <a:xfrm>
            <a:off x="3487930" y="2535428"/>
            <a:ext cx="8511121"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pPr marL="7620">
              <a:spcBef>
                <a:spcPts val="900"/>
              </a:spcBef>
              <a:spcAft>
                <a:spcPts val="900"/>
              </a:spcAft>
            </a:pPr>
            <a:r>
              <a:rPr lang="en-US" sz="1000" dirty="0">
                <a:solidFill>
                  <a:schemeClr val="tx1"/>
                </a:solidFill>
              </a:rPr>
              <a:t>Malicious content reaching People First</a:t>
            </a:r>
          </a:p>
        </p:txBody>
      </p:sp>
      <p:sp>
        <p:nvSpPr>
          <p:cNvPr id="27" name="Rectangle 26">
            <a:extLst>
              <a:ext uri="{FF2B5EF4-FFF2-40B4-BE49-F238E27FC236}">
                <a16:creationId xmlns:a16="http://schemas.microsoft.com/office/drawing/2014/main" id="{1975F463-3C73-B339-8B92-803FBC8ABC45}"/>
              </a:ext>
            </a:extLst>
          </p:cNvPr>
          <p:cNvSpPr/>
          <p:nvPr/>
        </p:nvSpPr>
        <p:spPr>
          <a:xfrm>
            <a:off x="192949" y="2535428"/>
            <a:ext cx="2029043"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rtlCol="0" anchor="ctr" anchorCtr="0"/>
          <a:lstStyle/>
          <a:p>
            <a:r>
              <a:rPr lang="en-US" sz="1000" b="1">
                <a:solidFill>
                  <a:schemeClr val="tx1"/>
                </a:solidFill>
              </a:rPr>
              <a:t>Risk Impact</a:t>
            </a:r>
          </a:p>
        </p:txBody>
      </p:sp>
      <p:sp>
        <p:nvSpPr>
          <p:cNvPr id="28" name="Rectangle 27">
            <a:extLst>
              <a:ext uri="{FF2B5EF4-FFF2-40B4-BE49-F238E27FC236}">
                <a16:creationId xmlns:a16="http://schemas.microsoft.com/office/drawing/2014/main" id="{5BF6D31C-2539-9E92-077A-75AE775B80EC}"/>
              </a:ext>
            </a:extLst>
          </p:cNvPr>
          <p:cNvSpPr/>
          <p:nvPr/>
        </p:nvSpPr>
        <p:spPr>
          <a:xfrm>
            <a:off x="2331721" y="2534665"/>
            <a:ext cx="1046480" cy="269616"/>
          </a:xfrm>
          <a:prstGeom prst="rect">
            <a:avLst/>
          </a:prstGeom>
          <a:solidFill>
            <a:schemeClr val="bg1">
              <a:lumMod val="8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lIns="90000" tIns="45720" rIns="91440" bIns="45720" rtlCol="0" anchor="ctr" anchorCtr="0"/>
          <a:lstStyle/>
          <a:p>
            <a:r>
              <a:rPr lang="en-US" sz="1000" b="1" dirty="0">
                <a:solidFill>
                  <a:srgbClr val="00B050"/>
                </a:solidFill>
              </a:rPr>
              <a:t>Low</a:t>
            </a:r>
            <a:endParaRPr lang="en-US" dirty="0">
              <a:solidFill>
                <a:srgbClr val="00B050"/>
              </a:solidFill>
            </a:endParaRPr>
          </a:p>
        </p:txBody>
      </p:sp>
      <p:sp>
        <p:nvSpPr>
          <p:cNvPr id="5" name="TextBox 4">
            <a:extLst>
              <a:ext uri="{FF2B5EF4-FFF2-40B4-BE49-F238E27FC236}">
                <a16:creationId xmlns:a16="http://schemas.microsoft.com/office/drawing/2014/main" id="{A5F5947A-855D-0756-0449-09F34D9B1489}"/>
              </a:ext>
            </a:extLst>
          </p:cNvPr>
          <p:cNvSpPr txBox="1"/>
          <p:nvPr/>
        </p:nvSpPr>
        <p:spPr>
          <a:xfrm>
            <a:off x="9258300" y="54102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14/05/2025	</a:t>
            </a:r>
            <a:endParaRPr lang="en-US" dirty="0"/>
          </a:p>
        </p:txBody>
      </p:sp>
      <p:sp>
        <p:nvSpPr>
          <p:cNvPr id="25" name="TextBox 24">
            <a:extLst>
              <a:ext uri="{FF2B5EF4-FFF2-40B4-BE49-F238E27FC236}">
                <a16:creationId xmlns:a16="http://schemas.microsoft.com/office/drawing/2014/main" id="{C171FA24-CFCC-E871-2C51-96A26433A5FD}"/>
              </a:ext>
            </a:extLst>
          </p:cNvPr>
          <p:cNvSpPr txBox="1"/>
          <p:nvPr/>
        </p:nvSpPr>
        <p:spPr>
          <a:xfrm>
            <a:off x="9258300" y="5743575"/>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16/05/2025</a:t>
            </a:r>
          </a:p>
        </p:txBody>
      </p:sp>
      <p:sp>
        <p:nvSpPr>
          <p:cNvPr id="29" name="TextBox 28">
            <a:extLst>
              <a:ext uri="{FF2B5EF4-FFF2-40B4-BE49-F238E27FC236}">
                <a16:creationId xmlns:a16="http://schemas.microsoft.com/office/drawing/2014/main" id="{D06ECC23-749F-BB9A-6CC8-4EB765097244}"/>
              </a:ext>
            </a:extLst>
          </p:cNvPr>
          <p:cNvSpPr txBox="1"/>
          <p:nvPr/>
        </p:nvSpPr>
        <p:spPr>
          <a:xfrm>
            <a:off x="9258300" y="6096000"/>
            <a:ext cx="2743200" cy="246221"/>
          </a:xfrm>
          <a:prstGeom prst="rect">
            <a:avLst/>
          </a:prstGeom>
          <a:solidFill>
            <a:schemeClr val="bg2">
              <a:lumMod val="90000"/>
            </a:schemeClr>
          </a:solid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000" dirty="0"/>
              <a:t>16/05/2025</a:t>
            </a:r>
            <a:endParaRPr lang="en-US" dirty="0"/>
          </a:p>
        </p:txBody>
      </p:sp>
    </p:spTree>
    <p:extLst>
      <p:ext uri="{BB962C8B-B14F-4D97-AF65-F5344CB8AC3E}">
        <p14:creationId xmlns:p14="http://schemas.microsoft.com/office/powerpoint/2010/main" val="37703935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65BB5FCC-6C75-54AB-85C4-FB068EEC1C91}"/>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Threat Model</a:t>
            </a:r>
          </a:p>
        </p:txBody>
      </p:sp>
      <p:sp>
        <p:nvSpPr>
          <p:cNvPr id="37" name="Rectangle 36">
            <a:extLst>
              <a:ext uri="{FF2B5EF4-FFF2-40B4-BE49-F238E27FC236}">
                <a16:creationId xmlns:a16="http://schemas.microsoft.com/office/drawing/2014/main" id="{D8A40DEC-2A52-BE86-9275-123404FF2A14}"/>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dirty="0">
                <a:solidFill>
                  <a:schemeClr val="tx1"/>
                </a:solidFill>
              </a:rPr>
              <a:t>Cyber Security Threat Model	Sensitive</a:t>
            </a:r>
          </a:p>
        </p:txBody>
      </p:sp>
      <p:sp>
        <p:nvSpPr>
          <p:cNvPr id="40" name="Rectangle 39">
            <a:extLst>
              <a:ext uri="{FF2B5EF4-FFF2-40B4-BE49-F238E27FC236}">
                <a16:creationId xmlns:a16="http://schemas.microsoft.com/office/drawing/2014/main" id="{9078C6DC-A451-1D90-0B4A-A9ED3C910E93}"/>
              </a:ext>
            </a:extLst>
          </p:cNvPr>
          <p:cNvSpPr/>
          <p:nvPr/>
        </p:nvSpPr>
        <p:spPr>
          <a:xfrm>
            <a:off x="253091" y="995111"/>
            <a:ext cx="4792420" cy="2805625"/>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endParaRPr lang="en-US" dirty="0"/>
          </a:p>
        </p:txBody>
      </p:sp>
      <p:pic>
        <p:nvPicPr>
          <p:cNvPr id="51" name="Graphic 50" descr="User outline">
            <a:extLst>
              <a:ext uri="{FF2B5EF4-FFF2-40B4-BE49-F238E27FC236}">
                <a16:creationId xmlns:a16="http://schemas.microsoft.com/office/drawing/2014/main" id="{3D9A9219-91B7-9106-311C-44FBCA59DE2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7192" y="4624803"/>
            <a:ext cx="1266687" cy="1266687"/>
          </a:xfrm>
          <a:prstGeom prst="rect">
            <a:avLst/>
          </a:prstGeom>
        </p:spPr>
      </p:pic>
      <p:sp>
        <p:nvSpPr>
          <p:cNvPr id="53" name="Rectangle 52">
            <a:extLst>
              <a:ext uri="{FF2B5EF4-FFF2-40B4-BE49-F238E27FC236}">
                <a16:creationId xmlns:a16="http://schemas.microsoft.com/office/drawing/2014/main" id="{63770500-7050-CE17-1BB2-6F3DD5741D75}"/>
              </a:ext>
            </a:extLst>
          </p:cNvPr>
          <p:cNvSpPr/>
          <p:nvPr/>
        </p:nvSpPr>
        <p:spPr>
          <a:xfrm>
            <a:off x="8906465" y="1798490"/>
            <a:ext cx="1568762" cy="85136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Rustici</a:t>
            </a:r>
          </a:p>
        </p:txBody>
      </p:sp>
      <p:sp>
        <p:nvSpPr>
          <p:cNvPr id="80" name="Rectangle 79">
            <a:extLst>
              <a:ext uri="{FF2B5EF4-FFF2-40B4-BE49-F238E27FC236}">
                <a16:creationId xmlns:a16="http://schemas.microsoft.com/office/drawing/2014/main" id="{28F2A1BF-26C3-E510-A532-3922AFAEB758}"/>
              </a:ext>
            </a:extLst>
          </p:cNvPr>
          <p:cNvSpPr/>
          <p:nvPr/>
        </p:nvSpPr>
        <p:spPr>
          <a:xfrm>
            <a:off x="10739310" y="1493767"/>
            <a:ext cx="912773" cy="991322"/>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3" name="Rectangle 92">
            <a:extLst>
              <a:ext uri="{FF2B5EF4-FFF2-40B4-BE49-F238E27FC236}">
                <a16:creationId xmlns:a16="http://schemas.microsoft.com/office/drawing/2014/main" id="{BD00886D-AA06-98CF-0374-BC0E00C4F9B5}"/>
              </a:ext>
            </a:extLst>
          </p:cNvPr>
          <p:cNvSpPr/>
          <p:nvPr/>
        </p:nvSpPr>
        <p:spPr>
          <a:xfrm>
            <a:off x="10524274" y="5022801"/>
            <a:ext cx="912773" cy="864403"/>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5" name="Rectangle 94">
            <a:extLst>
              <a:ext uri="{FF2B5EF4-FFF2-40B4-BE49-F238E27FC236}">
                <a16:creationId xmlns:a16="http://schemas.microsoft.com/office/drawing/2014/main" id="{55A96A12-9884-531D-8FD2-32923E28C387}"/>
              </a:ext>
            </a:extLst>
          </p:cNvPr>
          <p:cNvSpPr/>
          <p:nvPr/>
        </p:nvSpPr>
        <p:spPr>
          <a:xfrm>
            <a:off x="9799947" y="2278236"/>
            <a:ext cx="956022" cy="1028246"/>
          </a:xfrm>
          <a:prstGeom prst="rect">
            <a:avLst/>
          </a:prstGeom>
          <a:noFill/>
          <a:ln>
            <a:no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nchorCtr="0"/>
          <a:lstStyle/>
          <a:p>
            <a:endParaRPr lang="en-US" sz="800">
              <a:solidFill>
                <a:schemeClr val="tx1"/>
              </a:solidFill>
            </a:endParaRPr>
          </a:p>
        </p:txBody>
      </p:sp>
      <p:sp>
        <p:nvSpPr>
          <p:cNvPr id="99" name="Rectangle 98">
            <a:extLst>
              <a:ext uri="{FF2B5EF4-FFF2-40B4-BE49-F238E27FC236}">
                <a16:creationId xmlns:a16="http://schemas.microsoft.com/office/drawing/2014/main" id="{90887FF1-C7AB-E7C9-F9BA-979C60119C6A}"/>
              </a:ext>
            </a:extLst>
          </p:cNvPr>
          <p:cNvSpPr/>
          <p:nvPr/>
        </p:nvSpPr>
        <p:spPr>
          <a:xfrm>
            <a:off x="5402869" y="2262993"/>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800" dirty="0"/>
              <a:t>T01</a:t>
            </a:r>
          </a:p>
        </p:txBody>
      </p:sp>
      <p:sp>
        <p:nvSpPr>
          <p:cNvPr id="23" name="TextBox 22">
            <a:extLst>
              <a:ext uri="{FF2B5EF4-FFF2-40B4-BE49-F238E27FC236}">
                <a16:creationId xmlns:a16="http://schemas.microsoft.com/office/drawing/2014/main" id="{45B02E00-1553-0410-2D9E-1011522C1D79}"/>
              </a:ext>
            </a:extLst>
          </p:cNvPr>
          <p:cNvSpPr txBox="1"/>
          <p:nvPr/>
        </p:nvSpPr>
        <p:spPr>
          <a:xfrm>
            <a:off x="177030" y="5889241"/>
            <a:ext cx="1233999" cy="24622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ctr"/>
            <a:r>
              <a:rPr lang="en-GB" sz="1000" dirty="0"/>
              <a:t>PF Admin</a:t>
            </a:r>
            <a:endParaRPr lang="en-US" dirty="0"/>
          </a:p>
        </p:txBody>
      </p:sp>
      <p:pic>
        <p:nvPicPr>
          <p:cNvPr id="4" name="Graphic 7" descr="Crown with solid fill">
            <a:extLst>
              <a:ext uri="{FF2B5EF4-FFF2-40B4-BE49-F238E27FC236}">
                <a16:creationId xmlns:a16="http://schemas.microsoft.com/office/drawing/2014/main" id="{FD387343-E6D3-AD50-FBE2-ECA388FFF7B2}"/>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813476" y="1186220"/>
            <a:ext cx="346590" cy="346590"/>
          </a:xfrm>
          <a:prstGeom prst="rect">
            <a:avLst/>
          </a:prstGeom>
        </p:spPr>
      </p:pic>
      <p:sp>
        <p:nvSpPr>
          <p:cNvPr id="5" name="TextBox 4">
            <a:extLst>
              <a:ext uri="{FF2B5EF4-FFF2-40B4-BE49-F238E27FC236}">
                <a16:creationId xmlns:a16="http://schemas.microsoft.com/office/drawing/2014/main" id="{18AC8FF2-BA23-184B-EE12-496D36032808}"/>
              </a:ext>
            </a:extLst>
          </p:cNvPr>
          <p:cNvSpPr txBox="1"/>
          <p:nvPr/>
        </p:nvSpPr>
        <p:spPr>
          <a:xfrm>
            <a:off x="3528962" y="1115993"/>
            <a:ext cx="1398994" cy="1015663"/>
          </a:xfrm>
          <a:prstGeom prst="rect">
            <a:avLst/>
          </a:prstGeom>
          <a:noFill/>
        </p:spPr>
        <p:txBody>
          <a:bodyPr wrap="square" lIns="91440" tIns="45720" rIns="91440" bIns="45720" rtlCol="0" anchor="t">
            <a:spAutoFit/>
          </a:bodyPr>
          <a:lstStyle/>
          <a:p>
            <a:r>
              <a:rPr lang="en-GB" sz="1000" dirty="0"/>
              <a:t>1.</a:t>
            </a:r>
            <a:r>
              <a:rPr lang="en-GB" sz="1000" dirty="0">
                <a:ea typeface="+mn-lt"/>
                <a:cs typeface="+mn-lt"/>
              </a:rPr>
              <a:t>The PENS credentials are requested from Rustici by People First via an API</a:t>
            </a:r>
            <a:endParaRPr lang="en-GB" sz="1000" dirty="0"/>
          </a:p>
          <a:p>
            <a:endParaRPr lang="en-GB" sz="1000" dirty="0"/>
          </a:p>
        </p:txBody>
      </p:sp>
      <p:sp>
        <p:nvSpPr>
          <p:cNvPr id="8" name="Rectangle 7">
            <a:extLst>
              <a:ext uri="{FF2B5EF4-FFF2-40B4-BE49-F238E27FC236}">
                <a16:creationId xmlns:a16="http://schemas.microsoft.com/office/drawing/2014/main" id="{FE820797-CD9B-1AD8-9722-D3348B8A7D86}"/>
              </a:ext>
            </a:extLst>
          </p:cNvPr>
          <p:cNvSpPr/>
          <p:nvPr/>
        </p:nvSpPr>
        <p:spPr>
          <a:xfrm>
            <a:off x="1214928" y="1629075"/>
            <a:ext cx="1535748" cy="745834"/>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People First</a:t>
            </a:r>
          </a:p>
        </p:txBody>
      </p:sp>
      <p:sp>
        <p:nvSpPr>
          <p:cNvPr id="28" name="Rectangle 27">
            <a:extLst>
              <a:ext uri="{FF2B5EF4-FFF2-40B4-BE49-F238E27FC236}">
                <a16:creationId xmlns:a16="http://schemas.microsoft.com/office/drawing/2014/main" id="{0F0260D7-263D-27EA-0C04-C3C43A8EA347}"/>
              </a:ext>
            </a:extLst>
          </p:cNvPr>
          <p:cNvSpPr/>
          <p:nvPr/>
        </p:nvSpPr>
        <p:spPr>
          <a:xfrm>
            <a:off x="6215005" y="999622"/>
            <a:ext cx="5762979" cy="2551626"/>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pPr algn="r"/>
            <a:r>
              <a:rPr lang="en-US" sz="1000" dirty="0">
                <a:solidFill>
                  <a:schemeClr val="tx1"/>
                </a:solidFill>
              </a:rPr>
              <a:t>Rustici</a:t>
            </a:r>
            <a:endParaRPr lang="en-US" dirty="0"/>
          </a:p>
        </p:txBody>
      </p:sp>
      <p:sp>
        <p:nvSpPr>
          <p:cNvPr id="29" name="Rectangle 28">
            <a:extLst>
              <a:ext uri="{FF2B5EF4-FFF2-40B4-BE49-F238E27FC236}">
                <a16:creationId xmlns:a16="http://schemas.microsoft.com/office/drawing/2014/main" id="{BD17E882-94BE-465A-55D4-AA5049A51CA2}"/>
              </a:ext>
            </a:extLst>
          </p:cNvPr>
          <p:cNvSpPr/>
          <p:nvPr/>
        </p:nvSpPr>
        <p:spPr>
          <a:xfrm>
            <a:off x="6215005" y="3950157"/>
            <a:ext cx="5759281" cy="2647984"/>
          </a:xfrm>
          <a:prstGeom prst="rect">
            <a:avLst/>
          </a:prstGeom>
          <a:noFill/>
          <a:ln>
            <a:solidFill>
              <a:schemeClr val="tx1"/>
            </a:solidFill>
            <a:prstDash val="dash"/>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t" anchorCtr="0"/>
          <a:lstStyle/>
          <a:p>
            <a:r>
              <a:rPr lang="en-US" sz="1000" dirty="0">
                <a:solidFill>
                  <a:schemeClr val="tx1"/>
                </a:solidFill>
              </a:rPr>
              <a:t>Easy Generator</a:t>
            </a:r>
            <a:endParaRPr lang="en-US" dirty="0"/>
          </a:p>
        </p:txBody>
      </p:sp>
      <p:sp>
        <p:nvSpPr>
          <p:cNvPr id="9" name="TextBox 8">
            <a:extLst>
              <a:ext uri="{FF2B5EF4-FFF2-40B4-BE49-F238E27FC236}">
                <a16:creationId xmlns:a16="http://schemas.microsoft.com/office/drawing/2014/main" id="{48F67244-5CD1-F192-ADAF-FCA526E70B9D}"/>
              </a:ext>
            </a:extLst>
          </p:cNvPr>
          <p:cNvSpPr txBox="1"/>
          <p:nvPr/>
        </p:nvSpPr>
        <p:spPr>
          <a:xfrm>
            <a:off x="253965" y="1060566"/>
            <a:ext cx="498855" cy="246221"/>
          </a:xfrm>
          <a:prstGeom prst="rect">
            <a:avLst/>
          </a:prstGeom>
          <a:noFill/>
        </p:spPr>
        <p:txBody>
          <a:bodyPr wrap="none" rtlCol="0">
            <a:spAutoFit/>
          </a:bodyPr>
          <a:lstStyle/>
          <a:p>
            <a:r>
              <a:rPr lang="en-GB" sz="1000" dirty="0"/>
              <a:t>Azure</a:t>
            </a:r>
          </a:p>
        </p:txBody>
      </p:sp>
      <p:sp>
        <p:nvSpPr>
          <p:cNvPr id="11" name="Rectangle 10">
            <a:extLst>
              <a:ext uri="{FF2B5EF4-FFF2-40B4-BE49-F238E27FC236}">
                <a16:creationId xmlns:a16="http://schemas.microsoft.com/office/drawing/2014/main" id="{0917C9A1-EB25-A106-66CC-0BCDB9532F8C}"/>
              </a:ext>
            </a:extLst>
          </p:cNvPr>
          <p:cNvSpPr/>
          <p:nvPr/>
        </p:nvSpPr>
        <p:spPr>
          <a:xfrm>
            <a:off x="10278064" y="5417628"/>
            <a:ext cx="1568762" cy="85136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Content Repo</a:t>
            </a:r>
          </a:p>
        </p:txBody>
      </p:sp>
      <p:sp>
        <p:nvSpPr>
          <p:cNvPr id="13" name="Rectangle 12">
            <a:extLst>
              <a:ext uri="{FF2B5EF4-FFF2-40B4-BE49-F238E27FC236}">
                <a16:creationId xmlns:a16="http://schemas.microsoft.com/office/drawing/2014/main" id="{A812FABE-40C6-0ADE-E0A2-5B28755C0AA6}"/>
              </a:ext>
            </a:extLst>
          </p:cNvPr>
          <p:cNvSpPr/>
          <p:nvPr/>
        </p:nvSpPr>
        <p:spPr>
          <a:xfrm>
            <a:off x="7597967" y="5378551"/>
            <a:ext cx="1568762" cy="851363"/>
          </a:xfrm>
          <a:prstGeom prst="rect">
            <a:avLst/>
          </a:prstGeom>
          <a:noFill/>
          <a:ln>
            <a:solidFill>
              <a:schemeClr val="tx1"/>
            </a:solidFill>
            <a:prstDash val="solid"/>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nchorCtr="0"/>
          <a:lstStyle/>
          <a:p>
            <a:pPr algn="ctr"/>
            <a:r>
              <a:rPr lang="en-US" sz="1000" dirty="0">
                <a:solidFill>
                  <a:schemeClr val="tx1"/>
                </a:solidFill>
              </a:rPr>
              <a:t>Easy Generator Tool</a:t>
            </a:r>
          </a:p>
        </p:txBody>
      </p:sp>
      <p:cxnSp>
        <p:nvCxnSpPr>
          <p:cNvPr id="24" name="Connector: Curved 23">
            <a:extLst>
              <a:ext uri="{FF2B5EF4-FFF2-40B4-BE49-F238E27FC236}">
                <a16:creationId xmlns:a16="http://schemas.microsoft.com/office/drawing/2014/main" id="{9EAA8883-788B-479E-F532-FC24D35AF4B8}"/>
              </a:ext>
            </a:extLst>
          </p:cNvPr>
          <p:cNvCxnSpPr>
            <a:cxnSpLocks/>
          </p:cNvCxnSpPr>
          <p:nvPr/>
        </p:nvCxnSpPr>
        <p:spPr>
          <a:xfrm>
            <a:off x="2760445" y="2109453"/>
            <a:ext cx="6136251" cy="134257"/>
          </a:xfrm>
          <a:prstGeom prst="curvedConnector3">
            <a:avLst/>
          </a:prstGeom>
          <a:ln>
            <a:headEnd type="triangle"/>
            <a:tailEnd type="triangle"/>
          </a:ln>
        </p:spPr>
        <p:style>
          <a:lnRef idx="2">
            <a:schemeClr val="accent2"/>
          </a:lnRef>
          <a:fillRef idx="0">
            <a:schemeClr val="accent2"/>
          </a:fillRef>
          <a:effectRef idx="1">
            <a:schemeClr val="accent2"/>
          </a:effectRef>
          <a:fontRef idx="minor">
            <a:schemeClr val="tx1"/>
          </a:fontRef>
        </p:style>
      </p:cxnSp>
      <p:sp>
        <p:nvSpPr>
          <p:cNvPr id="26" name="TextBox 25">
            <a:extLst>
              <a:ext uri="{FF2B5EF4-FFF2-40B4-BE49-F238E27FC236}">
                <a16:creationId xmlns:a16="http://schemas.microsoft.com/office/drawing/2014/main" id="{FE2F4AA2-7256-4094-5801-96F8CFA70E01}"/>
              </a:ext>
            </a:extLst>
          </p:cNvPr>
          <p:cNvSpPr txBox="1"/>
          <p:nvPr/>
        </p:nvSpPr>
        <p:spPr>
          <a:xfrm>
            <a:off x="5455054" y="1830190"/>
            <a:ext cx="367408" cy="246221"/>
          </a:xfrm>
          <a:prstGeom prst="rect">
            <a:avLst/>
          </a:prstGeom>
          <a:noFill/>
        </p:spPr>
        <p:txBody>
          <a:bodyPr wrap="none" rtlCol="0">
            <a:spAutoFit/>
          </a:bodyPr>
          <a:lstStyle/>
          <a:p>
            <a:r>
              <a:rPr lang="en-GB" sz="1000" dirty="0"/>
              <a:t>API</a:t>
            </a:r>
          </a:p>
        </p:txBody>
      </p:sp>
      <p:cxnSp>
        <p:nvCxnSpPr>
          <p:cNvPr id="44" name="Connector: Curved 43">
            <a:extLst>
              <a:ext uri="{FF2B5EF4-FFF2-40B4-BE49-F238E27FC236}">
                <a16:creationId xmlns:a16="http://schemas.microsoft.com/office/drawing/2014/main" id="{A6211D88-BE30-08FE-2EE0-BA586E7196BE}"/>
              </a:ext>
            </a:extLst>
          </p:cNvPr>
          <p:cNvCxnSpPr>
            <a:cxnSpLocks/>
            <a:endCxn id="13" idx="1"/>
          </p:cNvCxnSpPr>
          <p:nvPr/>
        </p:nvCxnSpPr>
        <p:spPr>
          <a:xfrm flipV="1">
            <a:off x="850177" y="5755387"/>
            <a:ext cx="6747790" cy="374633"/>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2" name="Connector: Curved 51">
            <a:extLst>
              <a:ext uri="{FF2B5EF4-FFF2-40B4-BE49-F238E27FC236}">
                <a16:creationId xmlns:a16="http://schemas.microsoft.com/office/drawing/2014/main" id="{CE02A880-DACE-B2BF-8013-9A8427EB83F3}"/>
              </a:ext>
            </a:extLst>
          </p:cNvPr>
          <p:cNvCxnSpPr>
            <a:cxnSpLocks/>
            <a:stCxn id="13" idx="3"/>
            <a:endCxn id="11" idx="1"/>
          </p:cNvCxnSpPr>
          <p:nvPr/>
        </p:nvCxnSpPr>
        <p:spPr>
          <a:xfrm>
            <a:off x="9166729" y="5804233"/>
            <a:ext cx="1111335" cy="39077"/>
          </a:xfrm>
          <a:prstGeom prst="curvedConnector3">
            <a:avLst/>
          </a:prstGeom>
          <a:ln>
            <a:solidFill>
              <a:schemeClr val="tx2">
                <a:lumMod val="75000"/>
                <a:lumOff val="25000"/>
              </a:schemeClr>
            </a:solidFill>
            <a:headEnd type="triangle"/>
            <a:tailEnd type="triangle"/>
          </a:ln>
        </p:spPr>
        <p:style>
          <a:lnRef idx="2">
            <a:schemeClr val="accent2"/>
          </a:lnRef>
          <a:fillRef idx="0">
            <a:schemeClr val="accent2"/>
          </a:fillRef>
          <a:effectRef idx="1">
            <a:schemeClr val="accent2"/>
          </a:effectRef>
          <a:fontRef idx="minor">
            <a:schemeClr val="tx1"/>
          </a:fontRef>
        </p:style>
      </p:cxnSp>
      <p:cxnSp>
        <p:nvCxnSpPr>
          <p:cNvPr id="59" name="Connector: Curved 58">
            <a:extLst>
              <a:ext uri="{FF2B5EF4-FFF2-40B4-BE49-F238E27FC236}">
                <a16:creationId xmlns:a16="http://schemas.microsoft.com/office/drawing/2014/main" id="{5EF9A7D2-093E-2A2E-6502-BD553AFA72ED}"/>
              </a:ext>
            </a:extLst>
          </p:cNvPr>
          <p:cNvCxnSpPr>
            <a:cxnSpLocks/>
            <a:stCxn id="53" idx="2"/>
            <a:endCxn id="11" idx="0"/>
          </p:cNvCxnSpPr>
          <p:nvPr/>
        </p:nvCxnSpPr>
        <p:spPr>
          <a:xfrm rot="16200000" flipH="1">
            <a:off x="8992758" y="3347940"/>
            <a:ext cx="2767775" cy="1371599"/>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2" name="Connector: Curved 61">
            <a:extLst>
              <a:ext uri="{FF2B5EF4-FFF2-40B4-BE49-F238E27FC236}">
                <a16:creationId xmlns:a16="http://schemas.microsoft.com/office/drawing/2014/main" id="{7B5BC9EB-3BBA-A79C-7D2A-774A90CC22A0}"/>
              </a:ext>
            </a:extLst>
          </p:cNvPr>
          <p:cNvCxnSpPr>
            <a:cxnSpLocks/>
          </p:cNvCxnSpPr>
          <p:nvPr/>
        </p:nvCxnSpPr>
        <p:spPr>
          <a:xfrm flipV="1">
            <a:off x="8382347" y="2648697"/>
            <a:ext cx="1176215" cy="2700547"/>
          </a:xfrm>
          <a:prstGeom prst="curvedConnector3">
            <a:avLst>
              <a:gd name="adj1" fmla="val 50000"/>
            </a:avLst>
          </a:prstGeom>
          <a:ln>
            <a:tailEnd type="triangle"/>
          </a:ln>
        </p:spPr>
        <p:style>
          <a:lnRef idx="2">
            <a:schemeClr val="accent2"/>
          </a:lnRef>
          <a:fillRef idx="0">
            <a:schemeClr val="accent2"/>
          </a:fillRef>
          <a:effectRef idx="1">
            <a:schemeClr val="accent2"/>
          </a:effectRef>
          <a:fontRef idx="minor">
            <a:schemeClr val="tx1"/>
          </a:fontRef>
        </p:style>
      </p:cxnSp>
      <p:sp>
        <p:nvSpPr>
          <p:cNvPr id="66" name="TextBox 65">
            <a:extLst>
              <a:ext uri="{FF2B5EF4-FFF2-40B4-BE49-F238E27FC236}">
                <a16:creationId xmlns:a16="http://schemas.microsoft.com/office/drawing/2014/main" id="{86EB4CDA-98F0-9E65-1E63-FA8C201BC26A}"/>
              </a:ext>
            </a:extLst>
          </p:cNvPr>
          <p:cNvSpPr txBox="1"/>
          <p:nvPr/>
        </p:nvSpPr>
        <p:spPr>
          <a:xfrm>
            <a:off x="8536106" y="3672523"/>
            <a:ext cx="367408" cy="246221"/>
          </a:xfrm>
          <a:prstGeom prst="rect">
            <a:avLst/>
          </a:prstGeom>
          <a:noFill/>
        </p:spPr>
        <p:txBody>
          <a:bodyPr wrap="none" rtlCol="0">
            <a:spAutoFit/>
          </a:bodyPr>
          <a:lstStyle/>
          <a:p>
            <a:r>
              <a:rPr lang="en-GB" sz="1000" dirty="0"/>
              <a:t>API</a:t>
            </a:r>
          </a:p>
        </p:txBody>
      </p:sp>
      <p:sp>
        <p:nvSpPr>
          <p:cNvPr id="3" name="TextBox 2">
            <a:extLst>
              <a:ext uri="{FF2B5EF4-FFF2-40B4-BE49-F238E27FC236}">
                <a16:creationId xmlns:a16="http://schemas.microsoft.com/office/drawing/2014/main" id="{5A418BD6-F2F8-E7FF-0D45-763645C198B6}"/>
              </a:ext>
            </a:extLst>
          </p:cNvPr>
          <p:cNvSpPr txBox="1"/>
          <p:nvPr/>
        </p:nvSpPr>
        <p:spPr>
          <a:xfrm>
            <a:off x="2190577" y="2561839"/>
            <a:ext cx="1398994" cy="1985159"/>
          </a:xfrm>
          <a:prstGeom prst="rect">
            <a:avLst/>
          </a:prstGeom>
          <a:noFill/>
        </p:spPr>
        <p:txBody>
          <a:bodyPr wrap="square" lIns="91440" tIns="45720" rIns="91440" bIns="45720" rtlCol="0" anchor="t">
            <a:spAutoFit/>
          </a:bodyPr>
          <a:lstStyle/>
          <a:p>
            <a:r>
              <a:rPr lang="en-GB" sz="1100" dirty="0">
                <a:ea typeface="+mn-lt"/>
                <a:cs typeface="+mn-lt"/>
              </a:rPr>
              <a:t>3- The ID and secret are displayed to the user (System Administrator role) via a configuration screen within People First</a:t>
            </a:r>
            <a:endParaRPr lang="en-US" dirty="0">
              <a:ea typeface="+mn-lt"/>
              <a:cs typeface="+mn-lt"/>
            </a:endParaRPr>
          </a:p>
          <a:p>
            <a:endParaRPr lang="en-US"/>
          </a:p>
          <a:p>
            <a:endParaRPr lang="en-GB"/>
          </a:p>
          <a:p>
            <a:endParaRPr lang="en-GB" sz="1000" dirty="0"/>
          </a:p>
        </p:txBody>
      </p:sp>
      <p:sp>
        <p:nvSpPr>
          <p:cNvPr id="6" name="TextBox 5">
            <a:extLst>
              <a:ext uri="{FF2B5EF4-FFF2-40B4-BE49-F238E27FC236}">
                <a16:creationId xmlns:a16="http://schemas.microsoft.com/office/drawing/2014/main" id="{85B9E3D0-8D00-BAFD-6432-AC2C92F7FECB}"/>
              </a:ext>
            </a:extLst>
          </p:cNvPr>
          <p:cNvSpPr txBox="1"/>
          <p:nvPr/>
        </p:nvSpPr>
        <p:spPr>
          <a:xfrm>
            <a:off x="6987269" y="1145300"/>
            <a:ext cx="1398994" cy="1292662"/>
          </a:xfrm>
          <a:prstGeom prst="rect">
            <a:avLst/>
          </a:prstGeom>
          <a:noFill/>
        </p:spPr>
        <p:txBody>
          <a:bodyPr wrap="square" lIns="91440" tIns="45720" rIns="91440" bIns="45720" rtlCol="0" anchor="t">
            <a:spAutoFit/>
          </a:bodyPr>
          <a:lstStyle/>
          <a:p>
            <a:r>
              <a:rPr lang="en-GB" sz="1000" dirty="0">
                <a:ea typeface="+mn-lt"/>
                <a:cs typeface="+mn-lt"/>
              </a:rPr>
              <a:t>2- Rustici returns the id and secret back to People first in response to the API call made in step 1</a:t>
            </a:r>
            <a:endParaRPr lang="en-US" sz="1000" dirty="0"/>
          </a:p>
          <a:p>
            <a:endParaRPr lang="en-GB"/>
          </a:p>
          <a:p>
            <a:endParaRPr lang="en-GB" sz="1000" dirty="0"/>
          </a:p>
        </p:txBody>
      </p:sp>
      <p:sp>
        <p:nvSpPr>
          <p:cNvPr id="7" name="TextBox 6">
            <a:extLst>
              <a:ext uri="{FF2B5EF4-FFF2-40B4-BE49-F238E27FC236}">
                <a16:creationId xmlns:a16="http://schemas.microsoft.com/office/drawing/2014/main" id="{83B9D1A9-7CFB-4CCC-8C89-CD272C5281B8}"/>
              </a:ext>
            </a:extLst>
          </p:cNvPr>
          <p:cNvSpPr txBox="1"/>
          <p:nvPr/>
        </p:nvSpPr>
        <p:spPr>
          <a:xfrm>
            <a:off x="3050268" y="4818529"/>
            <a:ext cx="1398994" cy="1877437"/>
          </a:xfrm>
          <a:prstGeom prst="rect">
            <a:avLst/>
          </a:prstGeom>
          <a:noFill/>
        </p:spPr>
        <p:txBody>
          <a:bodyPr wrap="square" lIns="91440" tIns="45720" rIns="91440" bIns="45720" rtlCol="0" anchor="t">
            <a:spAutoFit/>
          </a:bodyPr>
          <a:lstStyle/>
          <a:p>
            <a:r>
              <a:rPr lang="en-GB" sz="1000" dirty="0">
                <a:ea typeface="+mn-lt"/>
                <a:cs typeface="+mn-lt"/>
              </a:rPr>
              <a:t>4- User manually supplies the id and secret to Easy Generator (typically by sending an email via their corporate email service)</a:t>
            </a:r>
          </a:p>
          <a:p>
            <a:endParaRPr lang="en-US"/>
          </a:p>
          <a:p>
            <a:endParaRPr lang="en-GB"/>
          </a:p>
          <a:p>
            <a:endParaRPr lang="en-GB" sz="1000" dirty="0"/>
          </a:p>
        </p:txBody>
      </p:sp>
      <p:sp>
        <p:nvSpPr>
          <p:cNvPr id="12" name="TextBox 11">
            <a:extLst>
              <a:ext uri="{FF2B5EF4-FFF2-40B4-BE49-F238E27FC236}">
                <a16:creationId xmlns:a16="http://schemas.microsoft.com/office/drawing/2014/main" id="{A1A7A3F5-ACA7-AE40-49C5-9CE0F9868FDF}"/>
              </a:ext>
            </a:extLst>
          </p:cNvPr>
          <p:cNvSpPr txBox="1"/>
          <p:nvPr/>
        </p:nvSpPr>
        <p:spPr>
          <a:xfrm>
            <a:off x="6215499" y="5873605"/>
            <a:ext cx="1398994" cy="1308050"/>
          </a:xfrm>
          <a:prstGeom prst="rect">
            <a:avLst/>
          </a:prstGeom>
          <a:noFill/>
        </p:spPr>
        <p:txBody>
          <a:bodyPr wrap="square" lIns="91440" tIns="45720" rIns="91440" bIns="45720" rtlCol="0" anchor="t">
            <a:spAutoFit/>
          </a:bodyPr>
          <a:lstStyle/>
          <a:p>
            <a:r>
              <a:rPr lang="en-GB" sz="1000" dirty="0">
                <a:ea typeface="+mn-lt"/>
                <a:cs typeface="+mn-lt"/>
              </a:rPr>
              <a:t>5-The user publishes a learning content package</a:t>
            </a:r>
          </a:p>
          <a:p>
            <a:endParaRPr lang="en-US"/>
          </a:p>
          <a:p>
            <a:endParaRPr lang="en-GB"/>
          </a:p>
          <a:p>
            <a:endParaRPr lang="en-GB" sz="1000" dirty="0"/>
          </a:p>
        </p:txBody>
      </p:sp>
      <p:sp>
        <p:nvSpPr>
          <p:cNvPr id="14" name="TextBox 13">
            <a:extLst>
              <a:ext uri="{FF2B5EF4-FFF2-40B4-BE49-F238E27FC236}">
                <a16:creationId xmlns:a16="http://schemas.microsoft.com/office/drawing/2014/main" id="{7FC81CA5-59ED-F2CC-EDBD-A3098A0D276F}"/>
              </a:ext>
            </a:extLst>
          </p:cNvPr>
          <p:cNvSpPr txBox="1"/>
          <p:nvPr/>
        </p:nvSpPr>
        <p:spPr>
          <a:xfrm>
            <a:off x="3646192" y="2561839"/>
            <a:ext cx="1398994" cy="1708160"/>
          </a:xfrm>
          <a:prstGeom prst="rect">
            <a:avLst/>
          </a:prstGeom>
          <a:noFill/>
        </p:spPr>
        <p:txBody>
          <a:bodyPr wrap="square" lIns="91440" tIns="45720" rIns="91440" bIns="45720" rtlCol="0" anchor="t">
            <a:spAutoFit/>
          </a:bodyPr>
          <a:lstStyle/>
          <a:p>
            <a:r>
              <a:rPr lang="en-GB" sz="1100" dirty="0">
                <a:ea typeface="+mn-lt"/>
                <a:cs typeface="+mn-lt"/>
              </a:rPr>
              <a:t>3b - </a:t>
            </a:r>
          </a:p>
          <a:p>
            <a:r>
              <a:rPr lang="en-US" sz="1100" dirty="0">
                <a:ea typeface="+mn-lt"/>
                <a:cs typeface="+mn-lt"/>
              </a:rPr>
              <a:t>People First encrypts and stores the retrieved PENS credentials within the tenant database admin schema</a:t>
            </a:r>
            <a:endParaRPr lang="en-US" sz="1100" dirty="0"/>
          </a:p>
          <a:p>
            <a:endParaRPr lang="en-GB"/>
          </a:p>
          <a:p>
            <a:endParaRPr lang="en-GB" sz="1000" dirty="0"/>
          </a:p>
        </p:txBody>
      </p:sp>
      <p:sp>
        <p:nvSpPr>
          <p:cNvPr id="15" name="TextBox 14">
            <a:extLst>
              <a:ext uri="{FF2B5EF4-FFF2-40B4-BE49-F238E27FC236}">
                <a16:creationId xmlns:a16="http://schemas.microsoft.com/office/drawing/2014/main" id="{931F1A03-6709-0153-FD3D-5A6503F9DC03}"/>
              </a:ext>
            </a:extLst>
          </p:cNvPr>
          <p:cNvSpPr txBox="1"/>
          <p:nvPr/>
        </p:nvSpPr>
        <p:spPr>
          <a:xfrm>
            <a:off x="7348729" y="4027221"/>
            <a:ext cx="1398994" cy="2031325"/>
          </a:xfrm>
          <a:prstGeom prst="rect">
            <a:avLst/>
          </a:prstGeom>
          <a:noFill/>
        </p:spPr>
        <p:txBody>
          <a:bodyPr wrap="square" lIns="91440" tIns="45720" rIns="91440" bIns="45720" rtlCol="0" anchor="t">
            <a:spAutoFit/>
          </a:bodyPr>
          <a:lstStyle/>
          <a:p>
            <a:r>
              <a:rPr lang="en-GB" sz="1000" dirty="0">
                <a:ea typeface="+mn-lt"/>
                <a:cs typeface="+mn-lt"/>
              </a:rPr>
              <a:t>6- Easy Generator makes an API request to Rustici, supplying the PENS credentials and requesting that Rustici retrieves the content from a supplied URL</a:t>
            </a:r>
          </a:p>
          <a:p>
            <a:endParaRPr lang="en-US"/>
          </a:p>
          <a:p>
            <a:endParaRPr lang="en-GB"/>
          </a:p>
          <a:p>
            <a:endParaRPr lang="en-GB" sz="1000" dirty="0"/>
          </a:p>
        </p:txBody>
      </p:sp>
      <p:cxnSp>
        <p:nvCxnSpPr>
          <p:cNvPr id="16" name="Connector: Curved 15">
            <a:extLst>
              <a:ext uri="{FF2B5EF4-FFF2-40B4-BE49-F238E27FC236}">
                <a16:creationId xmlns:a16="http://schemas.microsoft.com/office/drawing/2014/main" id="{75B10D22-4470-8B37-24EF-33106B52476D}"/>
              </a:ext>
            </a:extLst>
          </p:cNvPr>
          <p:cNvCxnSpPr>
            <a:cxnSpLocks/>
          </p:cNvCxnSpPr>
          <p:nvPr/>
        </p:nvCxnSpPr>
        <p:spPr>
          <a:xfrm flipV="1">
            <a:off x="996229" y="2369629"/>
            <a:ext cx="863601" cy="2517375"/>
          </a:xfrm>
          <a:prstGeom prst="curvedConnector3">
            <a:avLst>
              <a:gd name="adj1" fmla="val 50000"/>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TextBox 16">
            <a:extLst>
              <a:ext uri="{FF2B5EF4-FFF2-40B4-BE49-F238E27FC236}">
                <a16:creationId xmlns:a16="http://schemas.microsoft.com/office/drawing/2014/main" id="{3F5D74C2-E1F6-36FA-E4BB-EE24BE7AD35B}"/>
              </a:ext>
            </a:extLst>
          </p:cNvPr>
          <p:cNvSpPr txBox="1"/>
          <p:nvPr/>
        </p:nvSpPr>
        <p:spPr>
          <a:xfrm>
            <a:off x="7143576" y="2288300"/>
            <a:ext cx="1398994" cy="1446550"/>
          </a:xfrm>
          <a:prstGeom prst="rect">
            <a:avLst/>
          </a:prstGeom>
          <a:noFill/>
        </p:spPr>
        <p:txBody>
          <a:bodyPr wrap="square" lIns="91440" tIns="45720" rIns="91440" bIns="45720" rtlCol="0" anchor="t">
            <a:spAutoFit/>
          </a:bodyPr>
          <a:lstStyle/>
          <a:p>
            <a:r>
              <a:rPr lang="en-GB" sz="1000" dirty="0">
                <a:ea typeface="+mn-lt"/>
                <a:cs typeface="+mn-lt"/>
              </a:rPr>
              <a:t>7-Rustici makes an API call (via a secured webhook) to People First notifying it of the new Learning content package</a:t>
            </a:r>
            <a:endParaRPr lang="en-GB" sz="1000" dirty="0"/>
          </a:p>
          <a:p>
            <a:endParaRPr lang="en-GB"/>
          </a:p>
          <a:p>
            <a:endParaRPr lang="en-GB" sz="1000" dirty="0"/>
          </a:p>
        </p:txBody>
      </p:sp>
      <p:sp>
        <p:nvSpPr>
          <p:cNvPr id="18" name="TextBox 17">
            <a:extLst>
              <a:ext uri="{FF2B5EF4-FFF2-40B4-BE49-F238E27FC236}">
                <a16:creationId xmlns:a16="http://schemas.microsoft.com/office/drawing/2014/main" id="{3029CB0E-4D85-7719-7DCF-30F6885291A0}"/>
              </a:ext>
            </a:extLst>
          </p:cNvPr>
          <p:cNvSpPr txBox="1"/>
          <p:nvPr/>
        </p:nvSpPr>
        <p:spPr>
          <a:xfrm>
            <a:off x="256268" y="2288299"/>
            <a:ext cx="1398994" cy="1754326"/>
          </a:xfrm>
          <a:prstGeom prst="rect">
            <a:avLst/>
          </a:prstGeom>
          <a:noFill/>
        </p:spPr>
        <p:txBody>
          <a:bodyPr wrap="square" lIns="91440" tIns="45720" rIns="91440" bIns="45720" rtlCol="0" anchor="t">
            <a:spAutoFit/>
          </a:bodyPr>
          <a:lstStyle/>
          <a:p>
            <a:r>
              <a:rPr lang="en-GB" sz="1000" dirty="0">
                <a:ea typeface="+mn-lt"/>
                <a:cs typeface="+mn-lt"/>
              </a:rPr>
              <a:t>8- A People First Learning Admin will choose whether to make the content available to end users, either on it's own, or as part of a course</a:t>
            </a:r>
            <a:endParaRPr lang="en-US" sz="1000" dirty="0"/>
          </a:p>
          <a:p>
            <a:endParaRPr lang="en-GB"/>
          </a:p>
          <a:p>
            <a:endParaRPr lang="en-GB" sz="1000" dirty="0"/>
          </a:p>
        </p:txBody>
      </p:sp>
      <p:sp>
        <p:nvSpPr>
          <p:cNvPr id="20" name="Rectangle 19">
            <a:extLst>
              <a:ext uri="{FF2B5EF4-FFF2-40B4-BE49-F238E27FC236}">
                <a16:creationId xmlns:a16="http://schemas.microsoft.com/office/drawing/2014/main" id="{6F42B08A-80DB-2DB9-52EA-AC9BBAB3AD84}"/>
              </a:ext>
            </a:extLst>
          </p:cNvPr>
          <p:cNvSpPr/>
          <p:nvPr/>
        </p:nvSpPr>
        <p:spPr>
          <a:xfrm>
            <a:off x="4449293" y="5253206"/>
            <a:ext cx="464415" cy="138382"/>
          </a:xfrm>
          <a:prstGeom prst="rect">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800" dirty="0"/>
              <a:t>T02</a:t>
            </a:r>
          </a:p>
        </p:txBody>
      </p:sp>
    </p:spTree>
    <p:extLst>
      <p:ext uri="{BB962C8B-B14F-4D97-AF65-F5344CB8AC3E}">
        <p14:creationId xmlns:p14="http://schemas.microsoft.com/office/powerpoint/2010/main" val="23926419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a:extLst>
              <a:ext uri="{FF2B5EF4-FFF2-40B4-BE49-F238E27FC236}">
                <a16:creationId xmlns:a16="http://schemas.microsoft.com/office/drawing/2014/main" id="{2A124603-6438-3CFE-A8F1-F15A99F5F80F}"/>
              </a:ext>
            </a:extLst>
          </p:cNvPr>
          <p:cNvGraphicFramePr>
            <a:graphicFrameLocks noGrp="1"/>
          </p:cNvGraphicFramePr>
          <p:nvPr>
            <p:extLst>
              <p:ext uri="{D42A27DB-BD31-4B8C-83A1-F6EECF244321}">
                <p14:modId xmlns:p14="http://schemas.microsoft.com/office/powerpoint/2010/main" val="3224410841"/>
              </p:ext>
            </p:extLst>
          </p:nvPr>
        </p:nvGraphicFramePr>
        <p:xfrm>
          <a:off x="66675" y="971550"/>
          <a:ext cx="12073319" cy="2043793"/>
        </p:xfrm>
        <a:graphic>
          <a:graphicData uri="http://schemas.openxmlformats.org/drawingml/2006/table">
            <a:tbl>
              <a:tblPr firstRow="1" bandRow="1">
                <a:tableStyleId>{073A0DAA-6AF3-43AB-8588-CEC1D06C72B9}</a:tableStyleId>
              </a:tblPr>
              <a:tblGrid>
                <a:gridCol w="708216">
                  <a:extLst>
                    <a:ext uri="{9D8B030D-6E8A-4147-A177-3AD203B41FA5}">
                      <a16:colId xmlns:a16="http://schemas.microsoft.com/office/drawing/2014/main" val="2702742516"/>
                    </a:ext>
                  </a:extLst>
                </a:gridCol>
                <a:gridCol w="2864866">
                  <a:extLst>
                    <a:ext uri="{9D8B030D-6E8A-4147-A177-3AD203B41FA5}">
                      <a16:colId xmlns:a16="http://schemas.microsoft.com/office/drawing/2014/main" val="358841587"/>
                    </a:ext>
                  </a:extLst>
                </a:gridCol>
                <a:gridCol w="4730797">
                  <a:extLst>
                    <a:ext uri="{9D8B030D-6E8A-4147-A177-3AD203B41FA5}">
                      <a16:colId xmlns:a16="http://schemas.microsoft.com/office/drawing/2014/main" val="3628565456"/>
                    </a:ext>
                  </a:extLst>
                </a:gridCol>
                <a:gridCol w="1276713">
                  <a:extLst>
                    <a:ext uri="{9D8B030D-6E8A-4147-A177-3AD203B41FA5}">
                      <a16:colId xmlns:a16="http://schemas.microsoft.com/office/drawing/2014/main" val="710857400"/>
                    </a:ext>
                  </a:extLst>
                </a:gridCol>
                <a:gridCol w="1077162">
                  <a:extLst>
                    <a:ext uri="{9D8B030D-6E8A-4147-A177-3AD203B41FA5}">
                      <a16:colId xmlns:a16="http://schemas.microsoft.com/office/drawing/2014/main" val="4063684184"/>
                    </a:ext>
                  </a:extLst>
                </a:gridCol>
                <a:gridCol w="1415565">
                  <a:extLst>
                    <a:ext uri="{9D8B030D-6E8A-4147-A177-3AD203B41FA5}">
                      <a16:colId xmlns:a16="http://schemas.microsoft.com/office/drawing/2014/main" val="972052291"/>
                    </a:ext>
                  </a:extLst>
                </a:gridCol>
              </a:tblGrid>
              <a:tr h="493199">
                <a:tc>
                  <a:txBody>
                    <a:bodyPr/>
                    <a:lstStyle/>
                    <a:p>
                      <a:pPr algn="ctr"/>
                      <a:r>
                        <a:rPr lang="en-US" sz="900" dirty="0"/>
                        <a:t>Threat Ref.</a:t>
                      </a:r>
                    </a:p>
                  </a:txBody>
                  <a:tcPr marL="90000" anchor="ctr">
                    <a:solidFill>
                      <a:srgbClr val="0070C0"/>
                    </a:solidFill>
                  </a:tcPr>
                </a:tc>
                <a:tc>
                  <a:txBody>
                    <a:bodyPr/>
                    <a:lstStyle/>
                    <a:p>
                      <a:r>
                        <a:rPr lang="en-US" sz="900" dirty="0"/>
                        <a:t>Threat Description</a:t>
                      </a:r>
                    </a:p>
                  </a:txBody>
                  <a:tcPr marL="90000" anchor="ctr">
                    <a:solidFill>
                      <a:srgbClr val="0070C0"/>
                    </a:solidFill>
                  </a:tcPr>
                </a:tc>
                <a:tc>
                  <a:txBody>
                    <a:bodyPr/>
                    <a:lstStyle/>
                    <a:p>
                      <a:r>
                        <a:rPr lang="en-US" sz="900" dirty="0"/>
                        <a:t>Control Design</a:t>
                      </a:r>
                    </a:p>
                  </a:txBody>
                  <a:tcPr marL="90000" anchor="ctr">
                    <a:solidFill>
                      <a:srgbClr val="0070C0"/>
                    </a:solidFill>
                  </a:tcPr>
                </a:tc>
                <a:tc>
                  <a:txBody>
                    <a:bodyPr/>
                    <a:lstStyle/>
                    <a:p>
                      <a:r>
                        <a:rPr lang="en-US" sz="900" dirty="0"/>
                        <a:t>Control Owner</a:t>
                      </a:r>
                    </a:p>
                  </a:txBody>
                  <a:tcPr marL="90000" anchor="ctr">
                    <a:solidFill>
                      <a:srgbClr val="0070C0"/>
                    </a:solidFill>
                  </a:tcPr>
                </a:tc>
                <a:tc>
                  <a:txBody>
                    <a:bodyPr/>
                    <a:lstStyle/>
                    <a:p>
                      <a:pPr algn="ctr"/>
                      <a:r>
                        <a:rPr lang="en-US" sz="900" dirty="0"/>
                        <a:t>Control Mitigation Effectiveness</a:t>
                      </a:r>
                    </a:p>
                  </a:txBody>
                  <a:tcPr marL="90000" anchor="ctr">
                    <a:solidFill>
                      <a:srgbClr val="0070C0"/>
                    </a:solidFill>
                  </a:tcPr>
                </a:tc>
                <a:tc>
                  <a:txBody>
                    <a:bodyPr/>
                    <a:lstStyle/>
                    <a:p>
                      <a:pPr algn="ctr"/>
                      <a:r>
                        <a:rPr lang="en-US" sz="900" dirty="0"/>
                        <a:t>Threat Mitigation</a:t>
                      </a:r>
                    </a:p>
                  </a:txBody>
                  <a:tcPr marL="90000" anchor="ctr">
                    <a:solidFill>
                      <a:srgbClr val="0070C0"/>
                    </a:solidFill>
                  </a:tcPr>
                </a:tc>
                <a:extLst>
                  <a:ext uri="{0D108BD9-81ED-4DB2-BD59-A6C34878D82A}">
                    <a16:rowId xmlns:a16="http://schemas.microsoft.com/office/drawing/2014/main" val="859701211"/>
                  </a:ext>
                </a:extLst>
              </a:tr>
              <a:tr h="628587">
                <a:tc>
                  <a:txBody>
                    <a:bodyPr/>
                    <a:lstStyle/>
                    <a:p>
                      <a:pPr algn="ctr"/>
                      <a:r>
                        <a:rPr lang="en-US" sz="900" dirty="0"/>
                        <a:t>T01</a:t>
                      </a:r>
                    </a:p>
                  </a:txBody>
                  <a:tcPr>
                    <a:solidFill>
                      <a:srgbClr val="E7E7E7"/>
                    </a:solidFill>
                  </a:tcPr>
                </a:tc>
                <a:tc>
                  <a:txBody>
                    <a:bodyPr/>
                    <a:lstStyle/>
                    <a:p>
                      <a:pPr marL="0" marR="0" lvl="0" indent="0" algn="l">
                        <a:lnSpc>
                          <a:spcPct val="100000"/>
                        </a:lnSpc>
                        <a:spcBef>
                          <a:spcPts val="0"/>
                        </a:spcBef>
                        <a:spcAft>
                          <a:spcPts val="0"/>
                        </a:spcAft>
                        <a:buNone/>
                      </a:pPr>
                      <a:r>
                        <a:rPr lang="en-GB" sz="900" b="0" i="0" u="none" strike="noStrike" baseline="0" noProof="0" dirty="0">
                          <a:solidFill>
                            <a:srgbClr val="000000"/>
                          </a:solidFill>
                          <a:latin typeface="Aptos"/>
                        </a:rPr>
                        <a:t>Malicious actor intercepts, steals email with  credentials/secret  and creates malicious learning content package</a:t>
                      </a:r>
                    </a:p>
                  </a:txBody>
                  <a:tcPr>
                    <a:solidFill>
                      <a:srgbClr val="E7E7E7"/>
                    </a:solidFill>
                  </a:tcPr>
                </a:tc>
                <a:tc>
                  <a:txBody>
                    <a:bodyPr/>
                    <a:lstStyle/>
                    <a:p>
                      <a:pPr marL="0" marR="0" lvl="0" indent="0" algn="l">
                        <a:lnSpc>
                          <a:spcPct val="100000"/>
                        </a:lnSpc>
                        <a:spcBef>
                          <a:spcPts val="0"/>
                        </a:spcBef>
                        <a:spcAft>
                          <a:spcPts val="0"/>
                        </a:spcAft>
                        <a:buNone/>
                      </a:pPr>
                      <a:r>
                        <a:rPr lang="en-US" sz="900" dirty="0">
                          <a:latin typeface="Aptos"/>
                        </a:rPr>
                        <a:t>The secret can be revoked by authorized users using PF</a:t>
                      </a:r>
                    </a:p>
                  </a:txBody>
                  <a:tcPr>
                    <a:solidFill>
                      <a:srgbClr val="E7E7E7"/>
                    </a:solidFill>
                  </a:tcPr>
                </a:tc>
                <a:tc>
                  <a:txBody>
                    <a:bodyPr/>
                    <a:lstStyle/>
                    <a:p>
                      <a:r>
                        <a:rPr lang="en-US" sz="900" dirty="0">
                          <a:solidFill>
                            <a:schemeClr val="tx1"/>
                          </a:solidFill>
                        </a:rPr>
                        <a:t>PF</a:t>
                      </a:r>
                    </a:p>
                  </a:txBody>
                  <a:tcPr>
                    <a:solidFill>
                      <a:srgbClr val="E7E7E7"/>
                    </a:solidFill>
                  </a:tcPr>
                </a:tc>
                <a:tc>
                  <a:txBody>
                    <a:bodyPr/>
                    <a:lstStyle/>
                    <a:p>
                      <a:pPr lvl="0" algn="ctr">
                        <a:buNone/>
                      </a:pPr>
                      <a:r>
                        <a:rPr lang="en-US" sz="900" b="1" i="0" u="none" strike="noStrike" noProof="0" dirty="0">
                          <a:solidFill>
                            <a:srgbClr val="00B050"/>
                          </a:solidFill>
                          <a:latin typeface="Aptos"/>
                        </a:rPr>
                        <a:t>Effective</a:t>
                      </a:r>
                    </a:p>
                  </a:txBody>
                  <a:tcPr marL="90000" anchor="ctr">
                    <a:solidFill>
                      <a:srgbClr val="E7E7E7"/>
                    </a:solidFill>
                  </a:tcPr>
                </a:tc>
                <a:tc>
                  <a:txBody>
                    <a:bodyPr/>
                    <a:lstStyle/>
                    <a:p>
                      <a:pPr lvl="0" algn="ctr">
                        <a:buNone/>
                      </a:pPr>
                      <a:r>
                        <a:rPr lang="en-US" sz="900" b="1" i="0" u="none" strike="noStrike" noProof="0" dirty="0">
                          <a:solidFill>
                            <a:schemeClr val="bg1"/>
                          </a:solidFill>
                          <a:latin typeface="Aptos"/>
                        </a:rPr>
                        <a:t>Sufficient Mitigation</a:t>
                      </a:r>
                    </a:p>
                  </a:txBody>
                  <a:tcPr marL="90000" anchor="ctr">
                    <a:solidFill>
                      <a:srgbClr val="92D050"/>
                    </a:solidFill>
                  </a:tcPr>
                </a:tc>
                <a:extLst>
                  <a:ext uri="{0D108BD9-81ED-4DB2-BD59-A6C34878D82A}">
                    <a16:rowId xmlns:a16="http://schemas.microsoft.com/office/drawing/2014/main" val="1060839612"/>
                  </a:ext>
                </a:extLst>
              </a:tr>
              <a:tr h="912286">
                <a:tc>
                  <a:txBody>
                    <a:bodyPr/>
                    <a:lstStyle/>
                    <a:p>
                      <a:pPr algn="ctr"/>
                      <a:r>
                        <a:rPr lang="en-US" sz="900" dirty="0"/>
                        <a:t>T02</a:t>
                      </a:r>
                    </a:p>
                  </a:txBody>
                  <a:tcPr>
                    <a:solidFill>
                      <a:srgbClr val="E7E7E7"/>
                    </a:solidFill>
                  </a:tcPr>
                </a:tc>
                <a:tc>
                  <a:txBody>
                    <a:bodyPr/>
                    <a:lstStyle/>
                    <a:p>
                      <a:pPr marL="0" marR="0" lvl="0" indent="0" algn="l">
                        <a:lnSpc>
                          <a:spcPct val="100000"/>
                        </a:lnSpc>
                        <a:spcBef>
                          <a:spcPts val="0"/>
                        </a:spcBef>
                        <a:spcAft>
                          <a:spcPts val="0"/>
                        </a:spcAft>
                        <a:buNone/>
                      </a:pPr>
                      <a:r>
                        <a:rPr lang="en-US" sz="900" dirty="0"/>
                        <a:t>Malicious package reaches people first app</a:t>
                      </a:r>
                    </a:p>
                  </a:txBody>
                  <a:tcPr>
                    <a:solidFill>
                      <a:srgbClr val="E7E7E7"/>
                    </a:solidFill>
                  </a:tcPr>
                </a:tc>
                <a:tc>
                  <a:txBody>
                    <a:bodyPr/>
                    <a:lstStyle/>
                    <a:p>
                      <a:pPr marL="0" marR="0" lvl="0" indent="0" algn="l">
                        <a:lnSpc>
                          <a:spcPct val="100000"/>
                        </a:lnSpc>
                        <a:spcBef>
                          <a:spcPts val="0"/>
                        </a:spcBef>
                        <a:spcAft>
                          <a:spcPts val="0"/>
                        </a:spcAft>
                        <a:buNone/>
                      </a:pPr>
                      <a:endParaRPr lang="en-US" sz="900" b="0" i="0" u="none" strike="noStrike" kern="1200" cap="none" spc="0" normalizeH="0" baseline="0" noProof="0" dirty="0">
                        <a:ln>
                          <a:noFill/>
                        </a:ln>
                        <a:solidFill>
                          <a:prstClr val="black"/>
                        </a:solidFill>
                        <a:effectLst/>
                        <a:uLnTx/>
                        <a:uFillTx/>
                        <a:latin typeface="Aptos"/>
                      </a:endParaRPr>
                    </a:p>
                    <a:p>
                      <a:pPr marL="0" marR="0" lvl="0" indent="0" algn="l">
                        <a:lnSpc>
                          <a:spcPct val="100000"/>
                        </a:lnSpc>
                        <a:spcBef>
                          <a:spcPts val="0"/>
                        </a:spcBef>
                        <a:spcAft>
                          <a:spcPts val="0"/>
                        </a:spcAft>
                        <a:buNone/>
                      </a:pPr>
                      <a:r>
                        <a:rPr lang="en-US" sz="900" b="0" i="0" u="none" strike="noStrike" kern="1200" cap="none" spc="0" normalizeH="0" baseline="0" noProof="0" dirty="0">
                          <a:ln>
                            <a:noFill/>
                          </a:ln>
                          <a:solidFill>
                            <a:prstClr val="black"/>
                          </a:solidFill>
                          <a:effectLst/>
                          <a:uLnTx/>
                          <a:uFillTx/>
                          <a:latin typeface="Aptos"/>
                        </a:rPr>
                        <a:t>PF administrators can authorize content published in the web application</a:t>
                      </a:r>
                    </a:p>
                  </a:txBody>
                  <a:tcPr>
                    <a:solidFill>
                      <a:srgbClr val="E7E7E7"/>
                    </a:solidFill>
                  </a:tcPr>
                </a:tc>
                <a:tc>
                  <a:txBody>
                    <a:bodyPr/>
                    <a:lstStyle/>
                    <a:p>
                      <a:r>
                        <a:rPr lang="en-US" sz="900" dirty="0">
                          <a:solidFill>
                            <a:schemeClr val="tx1"/>
                          </a:solidFill>
                        </a:rPr>
                        <a:t>PF</a:t>
                      </a:r>
                    </a:p>
                  </a:txBody>
                  <a:tcPr>
                    <a:solidFill>
                      <a:srgbClr val="E7E7E7"/>
                    </a:solidFill>
                  </a:tcPr>
                </a:tc>
                <a:tc>
                  <a:txBody>
                    <a:bodyPr/>
                    <a:lstStyle/>
                    <a:p>
                      <a:pPr lvl="0" algn="ctr">
                        <a:lnSpc>
                          <a:spcPct val="100000"/>
                        </a:lnSpc>
                        <a:spcBef>
                          <a:spcPts val="0"/>
                        </a:spcBef>
                        <a:spcAft>
                          <a:spcPts val="0"/>
                        </a:spcAft>
                        <a:buNone/>
                      </a:pPr>
                      <a:r>
                        <a:rPr lang="en-US" sz="900" b="1" i="0" u="none" strike="noStrike" noProof="0" dirty="0">
                          <a:solidFill>
                            <a:srgbClr val="00B050"/>
                          </a:solidFill>
                          <a:latin typeface="Aptos"/>
                        </a:rPr>
                        <a:t>Effective</a:t>
                      </a:r>
                      <a:endParaRPr lang="en-US" sz="900" b="0" i="0" u="none" strike="noStrike" noProof="0" dirty="0">
                        <a:solidFill>
                          <a:srgbClr val="000000"/>
                        </a:solidFill>
                        <a:latin typeface="Aptos"/>
                      </a:endParaRPr>
                    </a:p>
                    <a:p>
                      <a:pPr marL="0" marR="0" lvl="0" indent="0" algn="ctr" defTabSz="914400">
                        <a:lnSpc>
                          <a:spcPct val="100000"/>
                        </a:lnSpc>
                        <a:spcBef>
                          <a:spcPts val="0"/>
                        </a:spcBef>
                        <a:spcAft>
                          <a:spcPts val="0"/>
                        </a:spcAft>
                        <a:buNone/>
                        <a:tabLst/>
                        <a:defRPr/>
                      </a:pPr>
                      <a:endParaRPr lang="en-US" sz="900" b="1" i="0" u="none" strike="noStrike" noProof="0" dirty="0">
                        <a:solidFill>
                          <a:srgbClr val="00B050"/>
                        </a:solidFill>
                        <a:latin typeface="Aptos"/>
                      </a:endParaRPr>
                    </a:p>
                    <a:p>
                      <a:pPr lvl="0" algn="ctr">
                        <a:buNone/>
                      </a:pPr>
                      <a:endParaRPr lang="en-US" sz="900" b="0">
                        <a:solidFill>
                          <a:srgbClr val="FFC000"/>
                        </a:solidFill>
                      </a:endParaRPr>
                    </a:p>
                  </a:txBody>
                  <a:tcPr marL="90000" anchor="ctr">
                    <a:solidFill>
                      <a:srgbClr val="E7E7E7"/>
                    </a:solidFill>
                  </a:tcPr>
                </a:tc>
                <a:tc>
                  <a:txBody>
                    <a:bodyPr/>
                    <a:lstStyle/>
                    <a:p>
                      <a:pPr lvl="0" algn="ctr">
                        <a:buNone/>
                      </a:pPr>
                      <a:r>
                        <a:rPr lang="en-US" sz="900" b="1" i="0" u="none" strike="noStrike" noProof="0">
                          <a:solidFill>
                            <a:schemeClr val="bg1"/>
                          </a:solidFill>
                          <a:latin typeface="Aptos"/>
                        </a:rPr>
                        <a:t>Sufficient Mitigation</a:t>
                      </a:r>
                      <a:endParaRPr lang="en-US"/>
                    </a:p>
                  </a:txBody>
                  <a:tcPr marL="90000" anchor="ctr">
                    <a:solidFill>
                      <a:srgbClr val="92D050"/>
                    </a:solidFill>
                  </a:tcPr>
                </a:tc>
                <a:extLst>
                  <a:ext uri="{0D108BD9-81ED-4DB2-BD59-A6C34878D82A}">
                    <a16:rowId xmlns:a16="http://schemas.microsoft.com/office/drawing/2014/main" val="2265128369"/>
                  </a:ext>
                </a:extLst>
              </a:tr>
            </a:tbl>
          </a:graphicData>
        </a:graphic>
      </p:graphicFrame>
      <p:sp>
        <p:nvSpPr>
          <p:cNvPr id="2" name="Rectangle 1">
            <a:extLst>
              <a:ext uri="{FF2B5EF4-FFF2-40B4-BE49-F238E27FC236}">
                <a16:creationId xmlns:a16="http://schemas.microsoft.com/office/drawing/2014/main" id="{7BFF3E44-4639-971E-B6FA-4CCDF6D646DD}"/>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Mitigating Controls</a:t>
            </a:r>
          </a:p>
        </p:txBody>
      </p:sp>
      <p:sp>
        <p:nvSpPr>
          <p:cNvPr id="3" name="Rectangle 2">
            <a:extLst>
              <a:ext uri="{FF2B5EF4-FFF2-40B4-BE49-F238E27FC236}">
                <a16:creationId xmlns:a16="http://schemas.microsoft.com/office/drawing/2014/main" id="{EA53FBC4-CF26-E42C-BF6D-8D00DF4AB528}"/>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spTree>
    <p:extLst>
      <p:ext uri="{BB962C8B-B14F-4D97-AF65-F5344CB8AC3E}">
        <p14:creationId xmlns:p14="http://schemas.microsoft.com/office/powerpoint/2010/main" val="35069353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92E2AA-E1DD-2BA0-D489-A9275613496A}"/>
            </a:ext>
          </a:extLst>
        </p:cNvPr>
        <p:cNvGrpSpPr/>
        <p:nvPr/>
      </p:nvGrpSpPr>
      <p:grpSpPr>
        <a:xfrm>
          <a:off x="0" y="0"/>
          <a:ext cx="0" cy="0"/>
          <a:chOff x="0" y="0"/>
          <a:chExt cx="0" cy="0"/>
        </a:xfrm>
      </p:grpSpPr>
      <p:sp>
        <p:nvSpPr>
          <p:cNvPr id="2" name="Rectangle 1">
            <a:extLst>
              <a:ext uri="{FF2B5EF4-FFF2-40B4-BE49-F238E27FC236}">
                <a16:creationId xmlns:a16="http://schemas.microsoft.com/office/drawing/2014/main" id="{929340A1-626A-CD48-9864-8ED5FDF9CFF2}"/>
              </a:ext>
            </a:extLst>
          </p:cNvPr>
          <p:cNvSpPr/>
          <p:nvPr/>
        </p:nvSpPr>
        <p:spPr>
          <a:xfrm>
            <a:off x="0" y="0"/>
            <a:ext cx="12192000" cy="864066"/>
          </a:xfrm>
          <a:prstGeom prst="rect">
            <a:avLst/>
          </a:prstGeom>
          <a:solidFill>
            <a:srgbClr val="00206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90488"/>
            <a:r>
              <a:rPr lang="en-US" sz="3200" b="1"/>
              <a:t>Control Weaknesses</a:t>
            </a:r>
          </a:p>
        </p:txBody>
      </p:sp>
      <p:sp>
        <p:nvSpPr>
          <p:cNvPr id="3" name="Rectangle 2">
            <a:extLst>
              <a:ext uri="{FF2B5EF4-FFF2-40B4-BE49-F238E27FC236}">
                <a16:creationId xmlns:a16="http://schemas.microsoft.com/office/drawing/2014/main" id="{5FAA379E-CC0F-F217-5F34-9AFDEFF9D460}"/>
              </a:ext>
            </a:extLst>
          </p:cNvPr>
          <p:cNvSpPr/>
          <p:nvPr/>
        </p:nvSpPr>
        <p:spPr>
          <a:xfrm>
            <a:off x="0" y="6610524"/>
            <a:ext cx="12192000" cy="247475"/>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7938">
              <a:tabLst>
                <a:tab pos="11955463" algn="r"/>
              </a:tabLst>
            </a:pPr>
            <a:r>
              <a:rPr lang="en-US" sz="800">
                <a:solidFill>
                  <a:schemeClr val="tx1"/>
                </a:solidFill>
              </a:rPr>
              <a:t>Cyber Security Threat Model	Sensitive</a:t>
            </a:r>
          </a:p>
        </p:txBody>
      </p:sp>
      <p:graphicFrame>
        <p:nvGraphicFramePr>
          <p:cNvPr id="4" name="Table 3">
            <a:extLst>
              <a:ext uri="{FF2B5EF4-FFF2-40B4-BE49-F238E27FC236}">
                <a16:creationId xmlns:a16="http://schemas.microsoft.com/office/drawing/2014/main" id="{502C087B-8E87-FA5D-A900-BCF2D22657BE}"/>
              </a:ext>
            </a:extLst>
          </p:cNvPr>
          <p:cNvGraphicFramePr>
            <a:graphicFrameLocks noGrp="1"/>
          </p:cNvGraphicFramePr>
          <p:nvPr>
            <p:extLst>
              <p:ext uri="{D42A27DB-BD31-4B8C-83A1-F6EECF244321}">
                <p14:modId xmlns:p14="http://schemas.microsoft.com/office/powerpoint/2010/main" val="2455572355"/>
              </p:ext>
            </p:extLst>
          </p:nvPr>
        </p:nvGraphicFramePr>
        <p:xfrm>
          <a:off x="103860" y="943636"/>
          <a:ext cx="11965703" cy="1112520"/>
        </p:xfrm>
        <a:graphic>
          <a:graphicData uri="http://schemas.openxmlformats.org/drawingml/2006/table">
            <a:tbl>
              <a:tblPr firstRow="1" bandRow="1">
                <a:tableStyleId>{073A0DAA-6AF3-43AB-8588-CEC1D06C72B9}</a:tableStyleId>
              </a:tblPr>
              <a:tblGrid>
                <a:gridCol w="718744">
                  <a:extLst>
                    <a:ext uri="{9D8B030D-6E8A-4147-A177-3AD203B41FA5}">
                      <a16:colId xmlns:a16="http://schemas.microsoft.com/office/drawing/2014/main" val="2702742516"/>
                    </a:ext>
                  </a:extLst>
                </a:gridCol>
                <a:gridCol w="3291070">
                  <a:extLst>
                    <a:ext uri="{9D8B030D-6E8A-4147-A177-3AD203B41FA5}">
                      <a16:colId xmlns:a16="http://schemas.microsoft.com/office/drawing/2014/main" val="3437026051"/>
                    </a:ext>
                  </a:extLst>
                </a:gridCol>
                <a:gridCol w="3291070">
                  <a:extLst>
                    <a:ext uri="{9D8B030D-6E8A-4147-A177-3AD203B41FA5}">
                      <a16:colId xmlns:a16="http://schemas.microsoft.com/office/drawing/2014/main" val="358841587"/>
                    </a:ext>
                  </a:extLst>
                </a:gridCol>
                <a:gridCol w="4664819">
                  <a:extLst>
                    <a:ext uri="{9D8B030D-6E8A-4147-A177-3AD203B41FA5}">
                      <a16:colId xmlns:a16="http://schemas.microsoft.com/office/drawing/2014/main" val="1235015917"/>
                    </a:ext>
                  </a:extLst>
                </a:gridCol>
              </a:tblGrid>
              <a:tr h="370840">
                <a:tc>
                  <a:txBody>
                    <a:bodyPr/>
                    <a:lstStyle/>
                    <a:p>
                      <a:pPr algn="ctr"/>
                      <a:r>
                        <a:rPr lang="en-US" sz="900" dirty="0"/>
                        <a:t>Action Ref.</a:t>
                      </a:r>
                    </a:p>
                  </a:txBody>
                  <a:tcPr marL="90000" anchor="ctr">
                    <a:solidFill>
                      <a:srgbClr val="0070C0"/>
                    </a:solidFill>
                  </a:tcPr>
                </a:tc>
                <a:tc>
                  <a:txBody>
                    <a:bodyPr/>
                    <a:lstStyle/>
                    <a:p>
                      <a:r>
                        <a:rPr lang="en-US" sz="900" dirty="0"/>
                        <a:t>Control Weakness</a:t>
                      </a:r>
                    </a:p>
                  </a:txBody>
                  <a:tcPr marL="90000" anchor="ctr">
                    <a:solidFill>
                      <a:srgbClr val="0070C0"/>
                    </a:solidFill>
                  </a:tcPr>
                </a:tc>
                <a:tc>
                  <a:txBody>
                    <a:bodyPr/>
                    <a:lstStyle/>
                    <a:p>
                      <a:r>
                        <a:rPr lang="en-US" sz="900" dirty="0"/>
                        <a:t>Threat</a:t>
                      </a:r>
                    </a:p>
                  </a:txBody>
                  <a:tcPr marL="90000" anchor="ctr">
                    <a:solidFill>
                      <a:srgbClr val="0070C0"/>
                    </a:solidFill>
                  </a:tcPr>
                </a:tc>
                <a:tc>
                  <a:txBody>
                    <a:bodyPr/>
                    <a:lstStyle/>
                    <a:p>
                      <a:pPr algn="l"/>
                      <a:r>
                        <a:rPr lang="en-US" sz="900" dirty="0"/>
                        <a:t>Recommendation</a:t>
                      </a:r>
                    </a:p>
                  </a:txBody>
                  <a:tcPr marL="90000" anchor="ctr">
                    <a:solidFill>
                      <a:srgbClr val="0070C0"/>
                    </a:solidFill>
                  </a:tcPr>
                </a:tc>
                <a:extLst>
                  <a:ext uri="{0D108BD9-81ED-4DB2-BD59-A6C34878D82A}">
                    <a16:rowId xmlns:a16="http://schemas.microsoft.com/office/drawing/2014/main" val="859701211"/>
                  </a:ext>
                </a:extLst>
              </a:tr>
              <a:tr h="741680">
                <a:tc>
                  <a:txBody>
                    <a:bodyPr/>
                    <a:lstStyle/>
                    <a:p>
                      <a:pPr algn="ctr"/>
                      <a:r>
                        <a:rPr lang="en-US" sz="900" dirty="0"/>
                        <a:t>A01</a:t>
                      </a:r>
                    </a:p>
                  </a:txBody>
                  <a:tcPr>
                    <a:solidFill>
                      <a:srgbClr val="CBCBCB"/>
                    </a:solidFill>
                  </a:tcPr>
                </a:tc>
                <a:tc>
                  <a:txBody>
                    <a:bodyPr/>
                    <a:lstStyle/>
                    <a:p>
                      <a:pPr lvl="0">
                        <a:buNone/>
                      </a:pPr>
                      <a:endParaRPr lang="en-US" sz="900" b="0" i="0" u="none" strike="noStrike" noProof="0" dirty="0">
                        <a:solidFill>
                          <a:srgbClr val="000000"/>
                        </a:solidFill>
                        <a:latin typeface="Aptos"/>
                      </a:endParaRPr>
                    </a:p>
                  </a:txBody>
                  <a:tcPr>
                    <a:solidFill>
                      <a:srgbClr val="CBCBCB"/>
                    </a:solidFill>
                  </a:tcPr>
                </a:tc>
                <a:tc>
                  <a:txBody>
                    <a:bodyPr/>
                    <a:lstStyle/>
                    <a:p>
                      <a:pPr marL="0" marR="0" lvl="0" indent="0" algn="l">
                        <a:lnSpc>
                          <a:spcPct val="100000"/>
                        </a:lnSpc>
                        <a:spcBef>
                          <a:spcPts val="0"/>
                        </a:spcBef>
                        <a:spcAft>
                          <a:spcPts val="0"/>
                        </a:spcAft>
                        <a:buNone/>
                      </a:pPr>
                      <a:endParaRPr lang="en-US" dirty="0"/>
                    </a:p>
                  </a:txBody>
                  <a:tcPr>
                    <a:solidFill>
                      <a:srgbClr val="CBCBCB"/>
                    </a:solidFill>
                  </a:tcPr>
                </a:tc>
                <a:tc>
                  <a:txBody>
                    <a:bodyPr/>
                    <a:lstStyle/>
                    <a:p>
                      <a:pPr lvl="0" algn="l">
                        <a:buNone/>
                      </a:pPr>
                      <a:endParaRPr lang="en-US" sz="900" b="0" i="0" u="none" strike="noStrike" noProof="0" dirty="0">
                        <a:latin typeface="Aptos"/>
                      </a:endParaRPr>
                    </a:p>
                  </a:txBody>
                  <a:tcPr>
                    <a:solidFill>
                      <a:srgbClr val="CBCBCB"/>
                    </a:solidFill>
                  </a:tcPr>
                </a:tc>
                <a:extLst>
                  <a:ext uri="{0D108BD9-81ED-4DB2-BD59-A6C34878D82A}">
                    <a16:rowId xmlns:a16="http://schemas.microsoft.com/office/drawing/2014/main" val="2730270144"/>
                  </a:ext>
                </a:extLst>
              </a:tr>
            </a:tbl>
          </a:graphicData>
        </a:graphic>
      </p:graphicFrame>
    </p:spTree>
    <p:extLst>
      <p:ext uri="{BB962C8B-B14F-4D97-AF65-F5344CB8AC3E}">
        <p14:creationId xmlns:p14="http://schemas.microsoft.com/office/powerpoint/2010/main" val="157326323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ptos" panose="020B00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C99C03BFF7509E4FB3CD2664D4BA4489" ma:contentTypeVersion="19" ma:contentTypeDescription="Create a new document." ma:contentTypeScope="" ma:versionID="8edd5ae8948cfe21bf26955f6b9915ea">
  <xsd:schema xmlns:xsd="http://www.w3.org/2001/XMLSchema" xmlns:xs="http://www.w3.org/2001/XMLSchema" xmlns:p="http://schemas.microsoft.com/office/2006/metadata/properties" xmlns:ns2="5db24b06-5d63-49eb-96fd-24a1302444f2" xmlns:ns3="92a9ea50-3060-45c6-84e7-d5b613fa8df9" targetNamespace="http://schemas.microsoft.com/office/2006/metadata/properties" ma:root="true" ma:fieldsID="8f535cd25b4e354b653f3039df7fe592" ns2:_="" ns3:_="">
    <xsd:import namespace="5db24b06-5d63-49eb-96fd-24a1302444f2"/>
    <xsd:import namespace="92a9ea50-3060-45c6-84e7-d5b613fa8df9"/>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Location" minOccurs="0"/>
                <xsd:element ref="ns2:MediaServiceGenerationTime" minOccurs="0"/>
                <xsd:element ref="ns2:MediaServiceEventHashCode" minOccurs="0"/>
                <xsd:element ref="ns2:MediaServiceOCR"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db24b06-5d63-49eb-96fd-24a1302444f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lcf76f155ced4ddcb4097134ff3c332f" ma:index="13" nillable="true" ma:taxonomy="true" ma:internalName="lcf76f155ced4ddcb4097134ff3c332f" ma:taxonomyFieldName="MediaServiceImageTags" ma:displayName="Image Tags" ma:readOnly="false" ma:fieldId="{5cf76f15-5ced-4ddc-b409-7134ff3c332f}" ma:taxonomyMulti="true" ma:sspId="579e37e5-6ca9-4914-9869-0a44eb770c83"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Location" ma:index="16" nillable="true" ma:displayName="Location" ma:indexed="true" ma:internalName="MediaServiceLocation" ma:readOnly="true">
      <xsd:simpleType>
        <xsd:restriction base="dms:Text"/>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OCR" ma:index="19" nillable="true" ma:displayName="Extracted Text" ma:internalName="MediaServiceOCR" ma:readOnly="true">
      <xsd:simpleType>
        <xsd:restriction base="dms:Note">
          <xsd:maxLength value="255"/>
        </xsd:restriction>
      </xsd:simpleType>
    </xsd:element>
    <xsd:element name="MediaLengthInSeconds" ma:index="20" nillable="true" ma:displayName="MediaLengthInSeconds" ma:hidden="true" ma:internalName="MediaLengthInSeconds" ma:readOnly="true">
      <xsd:simpleType>
        <xsd:restriction base="dms:Unknown"/>
      </xsd:simpleType>
    </xsd:element>
    <xsd:element name="MediaServiceObjectDetectorVersions" ma:index="21" nillable="true" ma:displayName="MediaServiceObjectDetectorVersions" ma:description=""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92a9ea50-3060-45c6-84e7-d5b613fa8df9"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TaxCatchAll" ma:index="14" nillable="true" ma:displayName="Taxonomy Catch All Column" ma:hidden="true" ma:list="{21230a92-955a-479b-8841-e67855ad7c2e}" ma:internalName="TaxCatchAll" ma:showField="CatchAllData" ma:web="92a9ea50-3060-45c6-84e7-d5b613fa8df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mso-contentType ?>
<SharedContentType xmlns="Microsoft.SharePoint.Taxonomy.ContentTypeSync" SourceId="579e37e5-6ca9-4914-9869-0a44eb770c83" ContentTypeId="0x0101" PreviousValue="false"/>
</file>

<file path=customXml/itemProps1.xml><?xml version="1.0" encoding="utf-8"?>
<ds:datastoreItem xmlns:ds="http://schemas.openxmlformats.org/officeDocument/2006/customXml" ds:itemID="{B7850C47-256C-4055-9353-08959E5028BA}">
  <ds:schemaRefs>
    <ds:schemaRef ds:uri="5db24b06-5d63-49eb-96fd-24a1302444f2"/>
    <ds:schemaRef ds:uri="92a9ea50-3060-45c6-84e7-d5b613fa8df9"/>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A502170-62E5-48AC-A230-D5258CEF5F69}">
  <ds:schemaRefs>
    <ds:schemaRef ds:uri="http://schemas.microsoft.com/sharepoint/v3/contenttype/forms"/>
  </ds:schemaRefs>
</ds:datastoreItem>
</file>

<file path=customXml/itemProps3.xml><?xml version="1.0" encoding="utf-8"?>
<ds:datastoreItem xmlns:ds="http://schemas.openxmlformats.org/officeDocument/2006/customXml" ds:itemID="{60AFF6D4-7C59-4E87-8E83-BDA9DB95A942}">
  <ds:schemaRefs>
    <ds:schemaRef ds:uri="Microsoft.SharePoint.Taxonomy.ContentTypeSync"/>
  </ds:schemaRefs>
</ds:datastoreItem>
</file>

<file path=docProps/app.xml><?xml version="1.0" encoding="utf-8"?>
<Properties xmlns="http://schemas.openxmlformats.org/officeDocument/2006/extended-properties" xmlns:vt="http://schemas.openxmlformats.org/officeDocument/2006/docPropsVTypes">
  <Template>office theme</Template>
  <TotalTime>242</TotalTime>
  <Words>280</Words>
  <Application>Microsoft Office PowerPoint</Application>
  <PresentationFormat>Widescreen</PresentationFormat>
  <Paragraphs>70</Paragraphs>
  <Slides>6</Slides>
  <Notes>1</Notes>
  <HiddenSlides>0</HiddenSlides>
  <MMClips>0</MMClips>
  <ScaleCrop>false</ScaleCrop>
  <HeadingPairs>
    <vt:vector size="4" baseType="variant">
      <vt:variant>
        <vt:lpstr>Theme</vt:lpstr>
      </vt:variant>
      <vt:variant>
        <vt:i4>1</vt:i4>
      </vt:variant>
      <vt:variant>
        <vt:lpstr>Slide Titles</vt:lpstr>
      </vt:variant>
      <vt:variant>
        <vt:i4>6</vt:i4>
      </vt:variant>
    </vt:vector>
  </HeadingPairs>
  <TitlesOfParts>
    <vt:vector size="7" baseType="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David Biayna Neal</cp:lastModifiedBy>
  <cp:revision>933</cp:revision>
  <dcterms:created xsi:type="dcterms:W3CDTF">2024-07-23T08:25:53Z</dcterms:created>
  <dcterms:modified xsi:type="dcterms:W3CDTF">2025-08-11T12:10:20Z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15091220-ffb5-410a-8fef-e0ac67fe4ab3_Enabled">
    <vt:lpwstr>true</vt:lpwstr>
  </property>
  <property fmtid="{D5CDD505-2E9C-101B-9397-08002B2CF9AE}" pid="3" name="MSIP_Label_15091220-ffb5-410a-8fef-e0ac67fe4ab3_SetDate">
    <vt:lpwstr>2025-04-11T11:10:09Z</vt:lpwstr>
  </property>
  <property fmtid="{D5CDD505-2E9C-101B-9397-08002B2CF9AE}" pid="4" name="MSIP_Label_15091220-ffb5-410a-8fef-e0ac67fe4ab3_Method">
    <vt:lpwstr>Privileged</vt:lpwstr>
  </property>
  <property fmtid="{D5CDD505-2E9C-101B-9397-08002B2CF9AE}" pid="5" name="MSIP_Label_15091220-ffb5-410a-8fef-e0ac67fe4ab3_Name">
    <vt:lpwstr>15091220-ffb5-410a-8fef-e0ac67fe4ab3</vt:lpwstr>
  </property>
  <property fmtid="{D5CDD505-2E9C-101B-9397-08002B2CF9AE}" pid="6" name="MSIP_Label_15091220-ffb5-410a-8fef-e0ac67fe4ab3_SiteId">
    <vt:lpwstr>75b02e0d-90d1-43e5-b5db-20eaaddbfac6</vt:lpwstr>
  </property>
  <property fmtid="{D5CDD505-2E9C-101B-9397-08002B2CF9AE}" pid="7" name="MSIP_Label_15091220-ffb5-410a-8fef-e0ac67fe4ab3_ActionId">
    <vt:lpwstr>0d9cd071-11dd-43b5-a659-9f8e08589441</vt:lpwstr>
  </property>
  <property fmtid="{D5CDD505-2E9C-101B-9397-08002B2CF9AE}" pid="8" name="MSIP_Label_15091220-ffb5-410a-8fef-e0ac67fe4ab3_ContentBits">
    <vt:lpwstr>0</vt:lpwstr>
  </property>
  <property fmtid="{D5CDD505-2E9C-101B-9397-08002B2CF9AE}" pid="9" name="MSIP_Label_15091220-ffb5-410a-8fef-e0ac67fe4ab3_Tag">
    <vt:lpwstr>10, 0, 1, 1</vt:lpwstr>
  </property>
</Properties>
</file>