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1"/>
  </p:notesMasterIdLst>
  <p:sldIdLst>
    <p:sldId id="262" r:id="rId5"/>
    <p:sldId id="263" r:id="rId6"/>
    <p:sldId id="264" r:id="rId7"/>
    <p:sldId id="266" r:id="rId8"/>
    <p:sldId id="258" r:id="rId9"/>
    <p:sldId id="267"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24D5C740-B3A4-1631-39C6-A468EE8F68B4}" name="David Biayna Neal" initials="DN" userId="S::david.biaynaneal@mhr.co.uk::f4d86e95-9b71-49ba-9385-78f333512306" providerId="AD"/>
  <p188:author id="{75E3F081-D263-0A36-E80C-388ED687E18E}" name="Trefor Walters" initials="TW" userId="S::Trefor.Walters@mhr.co.uk::385071c8-beff-42c3-bf88-64b537bb7bdf" providerId="AD"/>
  <p188:author id="{A468CF8F-8E3C-F560-4547-F8293B00AA7B}" name="Will North" initials="" userId="S::William.North@mhr.co.uk::c7b1bcd7-f4d2-4df5-a1d9-707caba598cb"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BCBCB"/>
    <a:srgbClr val="E7E7E7"/>
    <a:srgbClr val="FFD57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F2699DC-0AA4-116B-2AE6-E1C44B23A458}" v="279" dt="2025-07-17T10:33:36.02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7" d="100"/>
          <a:sy n="97" d="100"/>
        </p:scale>
        <p:origin x="1074" y="30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17" Type="http://schemas.microsoft.com/office/2018/10/relationships/authors" Target="authors.xml"/><Relationship Id="rId2" Type="http://schemas.openxmlformats.org/officeDocument/2006/relationships/customXml" Target="../customXml/item2.xml"/><Relationship Id="rId16"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9A6D7C-0246-AF48-99A7-4FDF4978067E}" type="datetimeFigureOut">
              <a:rPr lang="en-US" smtClean="0"/>
              <a:t>8/11/2025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CE1F09-160C-7443-909F-6612CF3A63AD}" type="slidenum">
              <a:rPr lang="en-US" smtClean="0"/>
              <a:t>‹#›</a:t>
            </a:fld>
            <a:endParaRPr lang="en-US"/>
          </a:p>
        </p:txBody>
      </p:sp>
    </p:spTree>
    <p:extLst>
      <p:ext uri="{BB962C8B-B14F-4D97-AF65-F5344CB8AC3E}">
        <p14:creationId xmlns:p14="http://schemas.microsoft.com/office/powerpoint/2010/main" val="3523124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ACE1F09-160C-7443-909F-6612CF3A63AD}" type="slidenum">
              <a:rPr lang="en-US" smtClean="0"/>
              <a:t>4</a:t>
            </a:fld>
            <a:endParaRPr lang="en-US"/>
          </a:p>
        </p:txBody>
      </p:sp>
    </p:spTree>
    <p:extLst>
      <p:ext uri="{BB962C8B-B14F-4D97-AF65-F5344CB8AC3E}">
        <p14:creationId xmlns:p14="http://schemas.microsoft.com/office/powerpoint/2010/main" val="20704007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8/11/2025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8/11/2025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8/11/2025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8/11/2025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8/11/2025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8/11/2025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8/11/2025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8/11/2025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8/11/2025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8/11/2025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8/11/2025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US" smtClean="0"/>
              <a:t>8/11/2025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sv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sv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2F22060-864B-42AF-4F72-6E1DFB2B76C3}"/>
              </a:ext>
            </a:extLst>
          </p:cNvPr>
          <p:cNvSpPr/>
          <p:nvPr/>
        </p:nvSpPr>
        <p:spPr>
          <a:xfrm>
            <a:off x="0" y="0"/>
            <a:ext cx="3707934" cy="6858000"/>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t" anchorCtr="0"/>
          <a:lstStyle/>
          <a:p>
            <a:pPr marL="90170"/>
            <a:endParaRPr lang="en-US" sz="3600" b="1" dirty="0"/>
          </a:p>
          <a:p>
            <a:pPr marL="90170"/>
            <a:endParaRPr lang="en-US" sz="3600" b="1" dirty="0"/>
          </a:p>
          <a:p>
            <a:pPr marL="90170">
              <a:spcAft>
                <a:spcPts val="1200"/>
              </a:spcAft>
            </a:pPr>
            <a:r>
              <a:rPr lang="en-US" sz="4000" b="1" dirty="0"/>
              <a:t>Cyber Security Threat Model</a:t>
            </a:r>
          </a:p>
          <a:p>
            <a:pPr marL="90170"/>
            <a:r>
              <a:rPr lang="en-US" sz="2400" dirty="0">
                <a:solidFill>
                  <a:srgbClr val="C00000"/>
                </a:solidFill>
              </a:rPr>
              <a:t>E-Commerce – PF</a:t>
            </a:r>
          </a:p>
          <a:p>
            <a:pPr marL="90170"/>
            <a:endParaRPr lang="en-US" sz="2400" b="1" dirty="0"/>
          </a:p>
          <a:p>
            <a:pPr marL="90170"/>
            <a:r>
              <a:rPr lang="en-US" sz="1400" dirty="0"/>
              <a:t>April 2025</a:t>
            </a:r>
          </a:p>
        </p:txBody>
      </p:sp>
      <p:pic>
        <p:nvPicPr>
          <p:cNvPr id="1030" name="Picture 6" descr="Portrayal of AI robot hacker surrounded by a network of glowing data  27613279 Stock Photo at Vecteezy">
            <a:extLst>
              <a:ext uri="{FF2B5EF4-FFF2-40B4-BE49-F238E27FC236}">
                <a16:creationId xmlns:a16="http://schemas.microsoft.com/office/drawing/2014/main" id="{49BE900C-EBAF-4829-D5CB-6C7555A2EF19}"/>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9527" r="5717"/>
          <a:stretch/>
        </p:blipFill>
        <p:spPr bwMode="auto">
          <a:xfrm>
            <a:off x="3707934" y="0"/>
            <a:ext cx="8718762"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4568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8E7AD7C-6009-A819-69C3-D9835E12B026}"/>
              </a:ext>
            </a:extLst>
          </p:cNvPr>
          <p:cNvSpPr/>
          <p:nvPr/>
        </p:nvSpPr>
        <p:spPr>
          <a:xfrm>
            <a:off x="0" y="0"/>
            <a:ext cx="12192000" cy="864066"/>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90488"/>
            <a:r>
              <a:rPr lang="en-US" sz="3200" b="1"/>
              <a:t>Executive Summary</a:t>
            </a:r>
          </a:p>
        </p:txBody>
      </p:sp>
      <p:sp>
        <p:nvSpPr>
          <p:cNvPr id="3" name="Rectangle 2">
            <a:extLst>
              <a:ext uri="{FF2B5EF4-FFF2-40B4-BE49-F238E27FC236}">
                <a16:creationId xmlns:a16="http://schemas.microsoft.com/office/drawing/2014/main" id="{3B5A537B-C47D-C6E1-7C82-788045B653DE}"/>
              </a:ext>
            </a:extLst>
          </p:cNvPr>
          <p:cNvSpPr/>
          <p:nvPr/>
        </p:nvSpPr>
        <p:spPr>
          <a:xfrm>
            <a:off x="0" y="6610524"/>
            <a:ext cx="12192000" cy="24747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7938">
              <a:tabLst>
                <a:tab pos="11955463" algn="r"/>
              </a:tabLst>
            </a:pPr>
            <a:r>
              <a:rPr lang="en-US" sz="800">
                <a:solidFill>
                  <a:schemeClr val="tx1"/>
                </a:solidFill>
              </a:rPr>
              <a:t>Cyber Security Threat Model	Sensitive</a:t>
            </a:r>
          </a:p>
        </p:txBody>
      </p:sp>
      <p:sp>
        <p:nvSpPr>
          <p:cNvPr id="11" name="Rectangle 10">
            <a:extLst>
              <a:ext uri="{FF2B5EF4-FFF2-40B4-BE49-F238E27FC236}">
                <a16:creationId xmlns:a16="http://schemas.microsoft.com/office/drawing/2014/main" id="{70C0A216-D7AB-093A-C59B-82FE2883F5B4}"/>
              </a:ext>
            </a:extLst>
          </p:cNvPr>
          <p:cNvSpPr/>
          <p:nvPr/>
        </p:nvSpPr>
        <p:spPr>
          <a:xfrm>
            <a:off x="2966720" y="1025415"/>
            <a:ext cx="8981531" cy="5413092"/>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tIns="45720" rIns="91440" bIns="45720" rtlCol="0" anchor="t" anchorCtr="0"/>
          <a:lstStyle/>
          <a:p>
            <a:endParaRPr lang="en-GB" sz="1000" dirty="0">
              <a:solidFill>
                <a:srgbClr val="242424"/>
              </a:solidFill>
              <a:ea typeface="+mn-lt"/>
              <a:cs typeface="+mn-lt"/>
            </a:endParaRPr>
          </a:p>
          <a:p>
            <a:pPr marL="182245">
              <a:spcBef>
                <a:spcPts val="600"/>
              </a:spcBef>
              <a:spcAft>
                <a:spcPts val="600"/>
              </a:spcAft>
            </a:pPr>
            <a:endParaRPr lang="en-GB" sz="1100" dirty="0">
              <a:solidFill>
                <a:schemeClr val="tx1"/>
              </a:solidFill>
            </a:endParaRPr>
          </a:p>
        </p:txBody>
      </p:sp>
      <p:sp>
        <p:nvSpPr>
          <p:cNvPr id="17" name="Rectangle 16">
            <a:extLst>
              <a:ext uri="{FF2B5EF4-FFF2-40B4-BE49-F238E27FC236}">
                <a16:creationId xmlns:a16="http://schemas.microsoft.com/office/drawing/2014/main" id="{22E46C8E-55C0-D00E-4827-85E270F21BEA}"/>
              </a:ext>
            </a:extLst>
          </p:cNvPr>
          <p:cNvSpPr/>
          <p:nvPr/>
        </p:nvSpPr>
        <p:spPr>
          <a:xfrm>
            <a:off x="142149" y="1025414"/>
            <a:ext cx="2701254" cy="5413091"/>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rtlCol="0" anchor="t" anchorCtr="0"/>
          <a:lstStyle/>
          <a:p>
            <a:pPr algn="ctr"/>
            <a:endParaRPr lang="en-US" sz="1200" b="1">
              <a:solidFill>
                <a:schemeClr val="tx1"/>
              </a:solidFill>
            </a:endParaRPr>
          </a:p>
        </p:txBody>
      </p:sp>
      <p:sp>
        <p:nvSpPr>
          <p:cNvPr id="29" name="Rectangle 28">
            <a:extLst>
              <a:ext uri="{FF2B5EF4-FFF2-40B4-BE49-F238E27FC236}">
                <a16:creationId xmlns:a16="http://schemas.microsoft.com/office/drawing/2014/main" id="{A6CAE859-0F6B-3E01-0E2E-630AF61AAFCC}"/>
              </a:ext>
            </a:extLst>
          </p:cNvPr>
          <p:cNvSpPr/>
          <p:nvPr/>
        </p:nvSpPr>
        <p:spPr>
          <a:xfrm>
            <a:off x="340631" y="1152085"/>
            <a:ext cx="2304289" cy="5097886"/>
          </a:xfrm>
          <a:prstGeom prst="rect">
            <a:avLst/>
          </a:prstGeom>
          <a:solidFill>
            <a:srgbClr val="92D050"/>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600" b="1" dirty="0"/>
              <a:t>Low</a:t>
            </a:r>
            <a:endParaRPr lang="en-US" dirty="0"/>
          </a:p>
          <a:p>
            <a:pPr algn="ctr"/>
            <a:r>
              <a:rPr lang="en-US" sz="1600" b="1" dirty="0"/>
              <a:t>Risk</a:t>
            </a:r>
          </a:p>
        </p:txBody>
      </p:sp>
    </p:spTree>
    <p:extLst>
      <p:ext uri="{BB962C8B-B14F-4D97-AF65-F5344CB8AC3E}">
        <p14:creationId xmlns:p14="http://schemas.microsoft.com/office/powerpoint/2010/main" val="10018727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8E7AD7C-6009-A819-69C3-D9835E12B026}"/>
              </a:ext>
            </a:extLst>
          </p:cNvPr>
          <p:cNvSpPr/>
          <p:nvPr/>
        </p:nvSpPr>
        <p:spPr>
          <a:xfrm>
            <a:off x="0" y="0"/>
            <a:ext cx="12192000" cy="864066"/>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90488"/>
            <a:r>
              <a:rPr lang="en-US" sz="3200" b="1"/>
              <a:t>Threat Model Details</a:t>
            </a:r>
          </a:p>
        </p:txBody>
      </p:sp>
      <p:sp>
        <p:nvSpPr>
          <p:cNvPr id="3" name="Rectangle 2">
            <a:extLst>
              <a:ext uri="{FF2B5EF4-FFF2-40B4-BE49-F238E27FC236}">
                <a16:creationId xmlns:a16="http://schemas.microsoft.com/office/drawing/2014/main" id="{3B5A537B-C47D-C6E1-7C82-788045B653DE}"/>
              </a:ext>
            </a:extLst>
          </p:cNvPr>
          <p:cNvSpPr/>
          <p:nvPr/>
        </p:nvSpPr>
        <p:spPr>
          <a:xfrm>
            <a:off x="0" y="6610524"/>
            <a:ext cx="12192000" cy="24747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7938">
              <a:tabLst>
                <a:tab pos="11955463" algn="r"/>
              </a:tabLst>
            </a:pPr>
            <a:r>
              <a:rPr lang="en-US" sz="800">
                <a:solidFill>
                  <a:schemeClr val="tx1"/>
                </a:solidFill>
              </a:rPr>
              <a:t>Cyber Security Threat Model	Sensitive</a:t>
            </a:r>
          </a:p>
        </p:txBody>
      </p:sp>
      <p:sp>
        <p:nvSpPr>
          <p:cNvPr id="9" name="Rectangle 8">
            <a:extLst>
              <a:ext uri="{FF2B5EF4-FFF2-40B4-BE49-F238E27FC236}">
                <a16:creationId xmlns:a16="http://schemas.microsoft.com/office/drawing/2014/main" id="{C1A2F43A-9091-F8BC-E527-272C6AF25A46}"/>
              </a:ext>
            </a:extLst>
          </p:cNvPr>
          <p:cNvSpPr/>
          <p:nvPr/>
        </p:nvSpPr>
        <p:spPr>
          <a:xfrm>
            <a:off x="2331720" y="1467907"/>
            <a:ext cx="9667331" cy="269616"/>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tIns="45720" rIns="91440" bIns="45720" rtlCol="0" anchor="ctr" anchorCtr="0"/>
          <a:lstStyle/>
          <a:p>
            <a:pPr marL="7620">
              <a:spcBef>
                <a:spcPts val="900"/>
              </a:spcBef>
              <a:spcAft>
                <a:spcPts val="900"/>
              </a:spcAft>
            </a:pPr>
            <a:r>
              <a:rPr lang="en-US" sz="900" dirty="0">
                <a:solidFill>
                  <a:schemeClr val="tx1"/>
                </a:solidFill>
              </a:rPr>
              <a:t>E-Commerce – People First</a:t>
            </a:r>
          </a:p>
        </p:txBody>
      </p:sp>
      <p:sp>
        <p:nvSpPr>
          <p:cNvPr id="15" name="Rectangle 14">
            <a:extLst>
              <a:ext uri="{FF2B5EF4-FFF2-40B4-BE49-F238E27FC236}">
                <a16:creationId xmlns:a16="http://schemas.microsoft.com/office/drawing/2014/main" id="{BBC55F23-17D3-02E0-F9F0-B1A06B896FBC}"/>
              </a:ext>
            </a:extLst>
          </p:cNvPr>
          <p:cNvSpPr/>
          <p:nvPr/>
        </p:nvSpPr>
        <p:spPr>
          <a:xfrm>
            <a:off x="192949" y="1467907"/>
            <a:ext cx="2029043" cy="269616"/>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rtlCol="0" anchor="ctr" anchorCtr="0"/>
          <a:lstStyle/>
          <a:p>
            <a:r>
              <a:rPr lang="en-US" sz="1000" b="1">
                <a:solidFill>
                  <a:schemeClr val="tx1"/>
                </a:solidFill>
              </a:rPr>
              <a:t>Name</a:t>
            </a:r>
          </a:p>
        </p:txBody>
      </p:sp>
      <p:sp>
        <p:nvSpPr>
          <p:cNvPr id="41" name="Rectangle 40">
            <a:extLst>
              <a:ext uri="{FF2B5EF4-FFF2-40B4-BE49-F238E27FC236}">
                <a16:creationId xmlns:a16="http://schemas.microsoft.com/office/drawing/2014/main" id="{A3A137BA-0E46-F9D5-926D-2D02EE34B099}"/>
              </a:ext>
            </a:extLst>
          </p:cNvPr>
          <p:cNvSpPr/>
          <p:nvPr/>
        </p:nvSpPr>
        <p:spPr>
          <a:xfrm>
            <a:off x="192949" y="1041187"/>
            <a:ext cx="11806102" cy="348142"/>
          </a:xfrm>
          <a:prstGeom prst="rect">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rtlCol="0" anchor="ctr" anchorCtr="0"/>
          <a:lstStyle/>
          <a:p>
            <a:r>
              <a:rPr lang="en-US" sz="1200" b="1">
                <a:solidFill>
                  <a:schemeClr val="bg1"/>
                </a:solidFill>
              </a:rPr>
              <a:t> Entity Under Review</a:t>
            </a:r>
          </a:p>
        </p:txBody>
      </p:sp>
      <p:sp>
        <p:nvSpPr>
          <p:cNvPr id="42" name="Rectangle 41">
            <a:extLst>
              <a:ext uri="{FF2B5EF4-FFF2-40B4-BE49-F238E27FC236}">
                <a16:creationId xmlns:a16="http://schemas.microsoft.com/office/drawing/2014/main" id="{2F3F38B8-2682-FC8A-D255-B362038A01A1}"/>
              </a:ext>
            </a:extLst>
          </p:cNvPr>
          <p:cNvSpPr/>
          <p:nvPr/>
        </p:nvSpPr>
        <p:spPr>
          <a:xfrm>
            <a:off x="192949" y="4981475"/>
            <a:ext cx="11806102" cy="348142"/>
          </a:xfrm>
          <a:prstGeom prst="rect">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rtlCol="0" anchor="ctr" anchorCtr="0"/>
          <a:lstStyle/>
          <a:p>
            <a:r>
              <a:rPr lang="en-US" sz="1200" b="1">
                <a:solidFill>
                  <a:schemeClr val="bg1"/>
                </a:solidFill>
              </a:rPr>
              <a:t>Quality Assurance</a:t>
            </a:r>
          </a:p>
        </p:txBody>
      </p:sp>
      <p:sp>
        <p:nvSpPr>
          <p:cNvPr id="20" name="Rectangle 19">
            <a:extLst>
              <a:ext uri="{FF2B5EF4-FFF2-40B4-BE49-F238E27FC236}">
                <a16:creationId xmlns:a16="http://schemas.microsoft.com/office/drawing/2014/main" id="{7F1F38FE-7C82-F29A-E7C0-85BAB80CE8AF}"/>
              </a:ext>
            </a:extLst>
          </p:cNvPr>
          <p:cNvSpPr/>
          <p:nvPr/>
        </p:nvSpPr>
        <p:spPr>
          <a:xfrm>
            <a:off x="2331720" y="5435598"/>
            <a:ext cx="6676481" cy="224756"/>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tIns="45720" rIns="91440" bIns="45720" rtlCol="0" anchor="ctr" anchorCtr="0"/>
          <a:lstStyle/>
          <a:p>
            <a:pPr marL="7620">
              <a:spcBef>
                <a:spcPts val="900"/>
              </a:spcBef>
              <a:spcAft>
                <a:spcPts val="900"/>
              </a:spcAft>
            </a:pPr>
            <a:r>
              <a:rPr lang="en-US" sz="1000">
                <a:solidFill>
                  <a:schemeClr val="tx1"/>
                </a:solidFill>
              </a:rPr>
              <a:t>David </a:t>
            </a:r>
            <a:r>
              <a:rPr lang="en-US" sz="1000" err="1">
                <a:solidFill>
                  <a:schemeClr val="tx1"/>
                </a:solidFill>
              </a:rPr>
              <a:t>Biayna</a:t>
            </a:r>
            <a:r>
              <a:rPr lang="en-US" sz="1000">
                <a:solidFill>
                  <a:schemeClr val="tx1"/>
                </a:solidFill>
              </a:rPr>
              <a:t> Neal</a:t>
            </a:r>
            <a:endParaRPr lang="en-US">
              <a:solidFill>
                <a:schemeClr val="tx1"/>
              </a:solidFill>
            </a:endParaRPr>
          </a:p>
        </p:txBody>
      </p:sp>
      <p:sp>
        <p:nvSpPr>
          <p:cNvPr id="21" name="Rectangle 20">
            <a:extLst>
              <a:ext uri="{FF2B5EF4-FFF2-40B4-BE49-F238E27FC236}">
                <a16:creationId xmlns:a16="http://schemas.microsoft.com/office/drawing/2014/main" id="{85BB5CDC-F7FC-B1FB-729A-B3C11BC37BE4}"/>
              </a:ext>
            </a:extLst>
          </p:cNvPr>
          <p:cNvSpPr/>
          <p:nvPr/>
        </p:nvSpPr>
        <p:spPr>
          <a:xfrm>
            <a:off x="192949" y="5435598"/>
            <a:ext cx="2029043" cy="224756"/>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rtlCol="0" anchor="ctr" anchorCtr="0"/>
          <a:lstStyle/>
          <a:p>
            <a:r>
              <a:rPr lang="en-US" sz="1000" b="1" dirty="0">
                <a:solidFill>
                  <a:schemeClr val="tx1"/>
                </a:solidFill>
              </a:rPr>
              <a:t>Security Consultant</a:t>
            </a:r>
          </a:p>
        </p:txBody>
      </p:sp>
      <p:sp>
        <p:nvSpPr>
          <p:cNvPr id="43" name="Rectangle 42">
            <a:extLst>
              <a:ext uri="{FF2B5EF4-FFF2-40B4-BE49-F238E27FC236}">
                <a16:creationId xmlns:a16="http://schemas.microsoft.com/office/drawing/2014/main" id="{685793A3-0E74-A877-9D4F-209992D9F71A}"/>
              </a:ext>
            </a:extLst>
          </p:cNvPr>
          <p:cNvSpPr/>
          <p:nvPr/>
        </p:nvSpPr>
        <p:spPr>
          <a:xfrm>
            <a:off x="2331720" y="5767801"/>
            <a:ext cx="6676481" cy="234281"/>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tIns="45720" rIns="91440" bIns="45720" rtlCol="0" anchor="ctr" anchorCtr="0"/>
          <a:lstStyle/>
          <a:p>
            <a:pPr marL="7620">
              <a:spcBef>
                <a:spcPts val="900"/>
              </a:spcBef>
              <a:spcAft>
                <a:spcPts val="900"/>
              </a:spcAft>
            </a:pPr>
            <a:r>
              <a:rPr lang="en-US" sz="1000">
                <a:solidFill>
                  <a:schemeClr val="tx1"/>
                </a:solidFill>
              </a:rPr>
              <a:t>Trefor Walters, Will North</a:t>
            </a:r>
          </a:p>
        </p:txBody>
      </p:sp>
      <p:sp>
        <p:nvSpPr>
          <p:cNvPr id="44" name="Rectangle 43">
            <a:extLst>
              <a:ext uri="{FF2B5EF4-FFF2-40B4-BE49-F238E27FC236}">
                <a16:creationId xmlns:a16="http://schemas.microsoft.com/office/drawing/2014/main" id="{196ABA3F-9C17-81B1-82B3-7A6BE15B9C2E}"/>
              </a:ext>
            </a:extLst>
          </p:cNvPr>
          <p:cNvSpPr/>
          <p:nvPr/>
        </p:nvSpPr>
        <p:spPr>
          <a:xfrm>
            <a:off x="192949" y="5767801"/>
            <a:ext cx="2029043" cy="224756"/>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rtlCol="0" anchor="ctr" anchorCtr="0"/>
          <a:lstStyle/>
          <a:p>
            <a:r>
              <a:rPr lang="en-US" sz="1000" b="1">
                <a:solidFill>
                  <a:schemeClr val="tx1"/>
                </a:solidFill>
              </a:rPr>
              <a:t>Security Review Meeting</a:t>
            </a:r>
          </a:p>
        </p:txBody>
      </p:sp>
      <p:sp>
        <p:nvSpPr>
          <p:cNvPr id="10" name="Rectangle 9">
            <a:extLst>
              <a:ext uri="{FF2B5EF4-FFF2-40B4-BE49-F238E27FC236}">
                <a16:creationId xmlns:a16="http://schemas.microsoft.com/office/drawing/2014/main" id="{DDBE1188-EC8F-9D81-BB7B-8A5689097724}"/>
              </a:ext>
            </a:extLst>
          </p:cNvPr>
          <p:cNvSpPr/>
          <p:nvPr/>
        </p:nvSpPr>
        <p:spPr>
          <a:xfrm>
            <a:off x="192949" y="3622749"/>
            <a:ext cx="11806102" cy="348142"/>
          </a:xfrm>
          <a:prstGeom prst="rect">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rtlCol="0" anchor="ctr" anchorCtr="0"/>
          <a:lstStyle/>
          <a:p>
            <a:r>
              <a:rPr lang="en-US" sz="1200" b="1">
                <a:solidFill>
                  <a:schemeClr val="bg1"/>
                </a:solidFill>
              </a:rPr>
              <a:t>Key Stakeholders</a:t>
            </a:r>
          </a:p>
        </p:txBody>
      </p:sp>
      <p:sp>
        <p:nvSpPr>
          <p:cNvPr id="13" name="Rectangle 12">
            <a:extLst>
              <a:ext uri="{FF2B5EF4-FFF2-40B4-BE49-F238E27FC236}">
                <a16:creationId xmlns:a16="http://schemas.microsoft.com/office/drawing/2014/main" id="{4A291A2B-E72C-EDCD-2D64-543DE85B99B4}"/>
              </a:ext>
            </a:extLst>
          </p:cNvPr>
          <p:cNvSpPr/>
          <p:nvPr/>
        </p:nvSpPr>
        <p:spPr>
          <a:xfrm>
            <a:off x="2331720" y="4324522"/>
            <a:ext cx="9667331" cy="224756"/>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tIns="45720" rIns="91440" bIns="45720" rtlCol="0" anchor="ctr" anchorCtr="0"/>
          <a:lstStyle/>
          <a:p>
            <a:pPr marL="7620">
              <a:spcBef>
                <a:spcPts val="900"/>
              </a:spcBef>
              <a:spcAft>
                <a:spcPts val="900"/>
              </a:spcAft>
            </a:pPr>
            <a:r>
              <a:rPr lang="en-US" sz="1000" dirty="0">
                <a:solidFill>
                  <a:schemeClr val="tx1"/>
                </a:solidFill>
              </a:rPr>
              <a:t>Principal </a:t>
            </a:r>
            <a:r>
              <a:rPr lang="en-US" sz="1000" dirty="0" err="1">
                <a:solidFill>
                  <a:schemeClr val="tx1"/>
                </a:solidFill>
              </a:rPr>
              <a:t>.Net</a:t>
            </a:r>
            <a:r>
              <a:rPr lang="en-US" sz="1000" dirty="0">
                <a:solidFill>
                  <a:schemeClr val="tx1"/>
                </a:solidFill>
              </a:rPr>
              <a:t> Engineer</a:t>
            </a:r>
          </a:p>
        </p:txBody>
      </p:sp>
      <p:sp>
        <p:nvSpPr>
          <p:cNvPr id="14" name="Rectangle 13">
            <a:extLst>
              <a:ext uri="{FF2B5EF4-FFF2-40B4-BE49-F238E27FC236}">
                <a16:creationId xmlns:a16="http://schemas.microsoft.com/office/drawing/2014/main" id="{32233C7C-FA58-77A3-D2E8-57254E8AFCAF}"/>
              </a:ext>
            </a:extLst>
          </p:cNvPr>
          <p:cNvSpPr/>
          <p:nvPr/>
        </p:nvSpPr>
        <p:spPr>
          <a:xfrm>
            <a:off x="192949" y="4324522"/>
            <a:ext cx="2029043" cy="224756"/>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tIns="45720" rIns="91440" bIns="45720" rtlCol="0" anchor="ctr" anchorCtr="0"/>
          <a:lstStyle/>
          <a:p>
            <a:r>
              <a:rPr lang="en-US" sz="1000" b="1" dirty="0">
                <a:solidFill>
                  <a:schemeClr val="tx1"/>
                </a:solidFill>
              </a:rPr>
              <a:t>Peter Luk</a:t>
            </a:r>
          </a:p>
        </p:txBody>
      </p:sp>
      <p:sp>
        <p:nvSpPr>
          <p:cNvPr id="16" name="Rectangle 15">
            <a:extLst>
              <a:ext uri="{FF2B5EF4-FFF2-40B4-BE49-F238E27FC236}">
                <a16:creationId xmlns:a16="http://schemas.microsoft.com/office/drawing/2014/main" id="{65530EA0-D430-425F-71A1-8370D734359D}"/>
              </a:ext>
            </a:extLst>
          </p:cNvPr>
          <p:cNvSpPr/>
          <p:nvPr/>
        </p:nvSpPr>
        <p:spPr>
          <a:xfrm>
            <a:off x="2331720" y="4049469"/>
            <a:ext cx="9667331" cy="224756"/>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tIns="45720" rIns="91440" bIns="45720" rtlCol="0" anchor="ctr" anchorCtr="0"/>
          <a:lstStyle/>
          <a:p>
            <a:pPr marL="7620">
              <a:spcBef>
                <a:spcPts val="900"/>
              </a:spcBef>
              <a:spcAft>
                <a:spcPts val="900"/>
              </a:spcAft>
            </a:pPr>
            <a:r>
              <a:rPr lang="en-US" sz="1000" dirty="0">
                <a:solidFill>
                  <a:schemeClr val="tx1"/>
                </a:solidFill>
              </a:rPr>
              <a:t>Head of Business Transformation</a:t>
            </a:r>
          </a:p>
        </p:txBody>
      </p:sp>
      <p:sp>
        <p:nvSpPr>
          <p:cNvPr id="17" name="Rectangle 16">
            <a:extLst>
              <a:ext uri="{FF2B5EF4-FFF2-40B4-BE49-F238E27FC236}">
                <a16:creationId xmlns:a16="http://schemas.microsoft.com/office/drawing/2014/main" id="{36E4D16F-C834-D93A-17D6-70197EFBAD0B}"/>
              </a:ext>
            </a:extLst>
          </p:cNvPr>
          <p:cNvSpPr/>
          <p:nvPr/>
        </p:nvSpPr>
        <p:spPr>
          <a:xfrm>
            <a:off x="192949" y="4049469"/>
            <a:ext cx="2029043" cy="224756"/>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tIns="45720" rIns="91440" bIns="45720" rtlCol="0" anchor="ctr" anchorCtr="0"/>
          <a:lstStyle/>
          <a:p>
            <a:r>
              <a:rPr lang="en-US" sz="1000" b="1" dirty="0">
                <a:solidFill>
                  <a:schemeClr val="tx1"/>
                </a:solidFill>
              </a:rPr>
              <a:t>Kathryn Brook</a:t>
            </a:r>
          </a:p>
        </p:txBody>
      </p:sp>
      <p:sp>
        <p:nvSpPr>
          <p:cNvPr id="18" name="Rectangle 17">
            <a:extLst>
              <a:ext uri="{FF2B5EF4-FFF2-40B4-BE49-F238E27FC236}">
                <a16:creationId xmlns:a16="http://schemas.microsoft.com/office/drawing/2014/main" id="{F0DFAA99-56E1-62C3-47B5-88F2F436CC62}"/>
              </a:ext>
            </a:extLst>
          </p:cNvPr>
          <p:cNvSpPr/>
          <p:nvPr/>
        </p:nvSpPr>
        <p:spPr>
          <a:xfrm>
            <a:off x="2331720" y="4599575"/>
            <a:ext cx="9667331" cy="224756"/>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tIns="45720" rIns="91440" bIns="45720" rtlCol="0" anchor="ctr" anchorCtr="0"/>
          <a:lstStyle/>
          <a:p>
            <a:pPr marL="7620">
              <a:spcBef>
                <a:spcPts val="900"/>
              </a:spcBef>
              <a:spcAft>
                <a:spcPts val="900"/>
              </a:spcAft>
            </a:pPr>
            <a:r>
              <a:rPr lang="en-US" sz="1000" dirty="0">
                <a:solidFill>
                  <a:schemeClr val="tx1"/>
                </a:solidFill>
              </a:rPr>
              <a:t>Salesforce Developer</a:t>
            </a:r>
          </a:p>
        </p:txBody>
      </p:sp>
      <p:sp>
        <p:nvSpPr>
          <p:cNvPr id="19" name="Rectangle 18">
            <a:extLst>
              <a:ext uri="{FF2B5EF4-FFF2-40B4-BE49-F238E27FC236}">
                <a16:creationId xmlns:a16="http://schemas.microsoft.com/office/drawing/2014/main" id="{D1F28CA6-6450-8C46-1C91-82DDFADF2A26}"/>
              </a:ext>
            </a:extLst>
          </p:cNvPr>
          <p:cNvSpPr/>
          <p:nvPr/>
        </p:nvSpPr>
        <p:spPr>
          <a:xfrm>
            <a:off x="192949" y="4599575"/>
            <a:ext cx="2029043" cy="224756"/>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tIns="45720" rIns="91440" bIns="45720" rtlCol="0" anchor="ctr" anchorCtr="0"/>
          <a:lstStyle/>
          <a:p>
            <a:r>
              <a:rPr lang="en-US" sz="1000" b="1" dirty="0">
                <a:solidFill>
                  <a:schemeClr val="tx1"/>
                </a:solidFill>
              </a:rPr>
              <a:t>Michael Dyer</a:t>
            </a:r>
          </a:p>
        </p:txBody>
      </p:sp>
      <p:sp>
        <p:nvSpPr>
          <p:cNvPr id="6" name="Rectangle 5">
            <a:extLst>
              <a:ext uri="{FF2B5EF4-FFF2-40B4-BE49-F238E27FC236}">
                <a16:creationId xmlns:a16="http://schemas.microsoft.com/office/drawing/2014/main" id="{9C19672B-DE6B-8AE8-4EF7-0FFBD9AD676F}"/>
              </a:ext>
            </a:extLst>
          </p:cNvPr>
          <p:cNvSpPr/>
          <p:nvPr/>
        </p:nvSpPr>
        <p:spPr>
          <a:xfrm>
            <a:off x="2331720" y="6114324"/>
            <a:ext cx="6676481" cy="224756"/>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tIns="45720" rIns="91440" bIns="45720" rtlCol="0" anchor="ctr" anchorCtr="0"/>
          <a:lstStyle/>
          <a:p>
            <a:pPr marL="7620">
              <a:spcBef>
                <a:spcPts val="900"/>
              </a:spcBef>
              <a:spcAft>
                <a:spcPts val="900"/>
              </a:spcAft>
            </a:pPr>
            <a:r>
              <a:rPr lang="en-US" sz="1000">
                <a:solidFill>
                  <a:schemeClr val="tx1"/>
                </a:solidFill>
              </a:rPr>
              <a:t>Will North</a:t>
            </a:r>
            <a:endParaRPr lang="en-US"/>
          </a:p>
        </p:txBody>
      </p:sp>
      <p:sp>
        <p:nvSpPr>
          <p:cNvPr id="7" name="Rectangle 6">
            <a:extLst>
              <a:ext uri="{FF2B5EF4-FFF2-40B4-BE49-F238E27FC236}">
                <a16:creationId xmlns:a16="http://schemas.microsoft.com/office/drawing/2014/main" id="{38AAD265-5554-9B20-4535-FFD97FE68971}"/>
              </a:ext>
            </a:extLst>
          </p:cNvPr>
          <p:cNvSpPr/>
          <p:nvPr/>
        </p:nvSpPr>
        <p:spPr>
          <a:xfrm>
            <a:off x="192949" y="6114324"/>
            <a:ext cx="2029043" cy="215231"/>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tIns="45720" rIns="91440" bIns="45720" rtlCol="0" anchor="ctr" anchorCtr="0"/>
          <a:lstStyle/>
          <a:p>
            <a:r>
              <a:rPr lang="en-US" sz="1000" b="1" dirty="0">
                <a:solidFill>
                  <a:schemeClr val="tx1"/>
                </a:solidFill>
              </a:rPr>
              <a:t>Approved by</a:t>
            </a:r>
          </a:p>
        </p:txBody>
      </p:sp>
      <p:sp>
        <p:nvSpPr>
          <p:cNvPr id="8" name="Rectangle 7">
            <a:extLst>
              <a:ext uri="{FF2B5EF4-FFF2-40B4-BE49-F238E27FC236}">
                <a16:creationId xmlns:a16="http://schemas.microsoft.com/office/drawing/2014/main" id="{636558C0-45F3-DEED-0578-22B6663646FC}"/>
              </a:ext>
            </a:extLst>
          </p:cNvPr>
          <p:cNvSpPr/>
          <p:nvPr/>
        </p:nvSpPr>
        <p:spPr>
          <a:xfrm>
            <a:off x="2331720" y="1823397"/>
            <a:ext cx="9667331" cy="639003"/>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tIns="45720" rIns="91440" bIns="45720" rtlCol="0" anchor="t" anchorCtr="0"/>
          <a:lstStyle/>
          <a:p>
            <a:pPr marL="7620">
              <a:spcBef>
                <a:spcPts val="900"/>
              </a:spcBef>
              <a:spcAft>
                <a:spcPts val="900"/>
              </a:spcAft>
            </a:pPr>
            <a:r>
              <a:rPr lang="en-GB" sz="1000" dirty="0">
                <a:solidFill>
                  <a:schemeClr val="tx1"/>
                </a:solidFill>
              </a:rPr>
              <a:t>The new e-commerce MHR website allows customers to purchase People First licenses through a self-service platform. It streamlines the process by capturing customer details, processing payments via Stripe, and integrating with Salesforce to create and update sales records. This enables automated onboarding, accurate opportunity tracking, and environment provisioning upon successful purchase.</a:t>
            </a:r>
            <a:endParaRPr lang="en-US" sz="1000" dirty="0">
              <a:solidFill>
                <a:schemeClr val="tx1"/>
              </a:solidFill>
            </a:endParaRPr>
          </a:p>
        </p:txBody>
      </p:sp>
      <p:sp>
        <p:nvSpPr>
          <p:cNvPr id="12" name="Rectangle 11">
            <a:extLst>
              <a:ext uri="{FF2B5EF4-FFF2-40B4-BE49-F238E27FC236}">
                <a16:creationId xmlns:a16="http://schemas.microsoft.com/office/drawing/2014/main" id="{CC153CAC-7921-108F-CD50-D9B589288CAD}"/>
              </a:ext>
            </a:extLst>
          </p:cNvPr>
          <p:cNvSpPr/>
          <p:nvPr/>
        </p:nvSpPr>
        <p:spPr>
          <a:xfrm>
            <a:off x="192949" y="1823398"/>
            <a:ext cx="2029043" cy="639002"/>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rtlCol="0" anchor="t" anchorCtr="0"/>
          <a:lstStyle/>
          <a:p>
            <a:r>
              <a:rPr lang="en-US" sz="1000" b="1">
                <a:solidFill>
                  <a:schemeClr val="tx1"/>
                </a:solidFill>
              </a:rPr>
              <a:t>Description</a:t>
            </a:r>
          </a:p>
        </p:txBody>
      </p:sp>
      <p:sp>
        <p:nvSpPr>
          <p:cNvPr id="11" name="Rectangle 10">
            <a:extLst>
              <a:ext uri="{FF2B5EF4-FFF2-40B4-BE49-F238E27FC236}">
                <a16:creationId xmlns:a16="http://schemas.microsoft.com/office/drawing/2014/main" id="{FA18B26A-9961-40CE-434B-93A0CF1E256B}"/>
              </a:ext>
            </a:extLst>
          </p:cNvPr>
          <p:cNvSpPr/>
          <p:nvPr/>
        </p:nvSpPr>
        <p:spPr>
          <a:xfrm>
            <a:off x="2331720" y="2882797"/>
            <a:ext cx="9667331" cy="639003"/>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tIns="45720" rIns="91440" bIns="45720" rtlCol="0" anchor="t" anchorCtr="0"/>
          <a:lstStyle/>
          <a:p>
            <a:pPr marL="7620">
              <a:spcBef>
                <a:spcPts val="900"/>
              </a:spcBef>
              <a:spcAft>
                <a:spcPts val="900"/>
              </a:spcAft>
            </a:pPr>
            <a:r>
              <a:rPr lang="en-US" sz="1000" dirty="0">
                <a:solidFill>
                  <a:schemeClr val="tx1"/>
                </a:solidFill>
                <a:ea typeface="+mn-lt"/>
                <a:cs typeface="+mn-lt"/>
              </a:rPr>
              <a:t>The threat model reviews MHR's e-commerce platform and ability to make software purchases and integration with Stripe and Salesforce</a:t>
            </a:r>
          </a:p>
        </p:txBody>
      </p:sp>
      <p:sp>
        <p:nvSpPr>
          <p:cNvPr id="24" name="Rectangle 23">
            <a:extLst>
              <a:ext uri="{FF2B5EF4-FFF2-40B4-BE49-F238E27FC236}">
                <a16:creationId xmlns:a16="http://schemas.microsoft.com/office/drawing/2014/main" id="{49E520D7-F3BD-1091-CA65-C85480742EC5}"/>
              </a:ext>
            </a:extLst>
          </p:cNvPr>
          <p:cNvSpPr/>
          <p:nvPr/>
        </p:nvSpPr>
        <p:spPr>
          <a:xfrm>
            <a:off x="192949" y="2882798"/>
            <a:ext cx="2029043" cy="639002"/>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rtlCol="0" anchor="t" anchorCtr="0"/>
          <a:lstStyle/>
          <a:p>
            <a:r>
              <a:rPr lang="en-US" sz="1000" b="1">
                <a:solidFill>
                  <a:schemeClr val="tx1"/>
                </a:solidFill>
              </a:rPr>
              <a:t>Scope</a:t>
            </a:r>
          </a:p>
        </p:txBody>
      </p:sp>
      <p:sp>
        <p:nvSpPr>
          <p:cNvPr id="26" name="Rectangle 25">
            <a:extLst>
              <a:ext uri="{FF2B5EF4-FFF2-40B4-BE49-F238E27FC236}">
                <a16:creationId xmlns:a16="http://schemas.microsoft.com/office/drawing/2014/main" id="{11C8C9B5-2E90-5EA0-6A00-6676255320E1}"/>
              </a:ext>
            </a:extLst>
          </p:cNvPr>
          <p:cNvSpPr/>
          <p:nvPr/>
        </p:nvSpPr>
        <p:spPr>
          <a:xfrm>
            <a:off x="3487930" y="2535428"/>
            <a:ext cx="8511121" cy="269616"/>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tIns="45720" rIns="91440" bIns="45720" rtlCol="0" anchor="ctr" anchorCtr="0"/>
          <a:lstStyle/>
          <a:p>
            <a:pPr marL="7620">
              <a:spcBef>
                <a:spcPts val="900"/>
              </a:spcBef>
              <a:spcAft>
                <a:spcPts val="900"/>
              </a:spcAft>
            </a:pPr>
            <a:r>
              <a:rPr lang="en-US" sz="1000" dirty="0">
                <a:solidFill>
                  <a:schemeClr val="tx1"/>
                </a:solidFill>
              </a:rPr>
              <a:t>Feasibility of obtaining PF environments cheaper or at no cost.</a:t>
            </a:r>
          </a:p>
        </p:txBody>
      </p:sp>
      <p:sp>
        <p:nvSpPr>
          <p:cNvPr id="27" name="Rectangle 26">
            <a:extLst>
              <a:ext uri="{FF2B5EF4-FFF2-40B4-BE49-F238E27FC236}">
                <a16:creationId xmlns:a16="http://schemas.microsoft.com/office/drawing/2014/main" id="{1975F463-3C73-B339-8B92-803FBC8ABC45}"/>
              </a:ext>
            </a:extLst>
          </p:cNvPr>
          <p:cNvSpPr/>
          <p:nvPr/>
        </p:nvSpPr>
        <p:spPr>
          <a:xfrm>
            <a:off x="192949" y="2535428"/>
            <a:ext cx="2029043" cy="269616"/>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rtlCol="0" anchor="ctr" anchorCtr="0"/>
          <a:lstStyle/>
          <a:p>
            <a:r>
              <a:rPr lang="en-US" sz="1000" b="1">
                <a:solidFill>
                  <a:schemeClr val="tx1"/>
                </a:solidFill>
              </a:rPr>
              <a:t>Risk Impact</a:t>
            </a:r>
          </a:p>
        </p:txBody>
      </p:sp>
      <p:sp>
        <p:nvSpPr>
          <p:cNvPr id="28" name="Rectangle 27">
            <a:extLst>
              <a:ext uri="{FF2B5EF4-FFF2-40B4-BE49-F238E27FC236}">
                <a16:creationId xmlns:a16="http://schemas.microsoft.com/office/drawing/2014/main" id="{5BF6D31C-2539-9E92-077A-75AE775B80EC}"/>
              </a:ext>
            </a:extLst>
          </p:cNvPr>
          <p:cNvSpPr/>
          <p:nvPr/>
        </p:nvSpPr>
        <p:spPr>
          <a:xfrm>
            <a:off x="2331721" y="2534665"/>
            <a:ext cx="1046480" cy="269616"/>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tIns="45720" rIns="91440" bIns="45720" rtlCol="0" anchor="ctr" anchorCtr="0"/>
          <a:lstStyle/>
          <a:p>
            <a:r>
              <a:rPr lang="en-US" sz="1000" b="1" dirty="0">
                <a:solidFill>
                  <a:srgbClr val="FF0000"/>
                </a:solidFill>
              </a:rPr>
              <a:t>Critical</a:t>
            </a:r>
            <a:endParaRPr lang="en-US" dirty="0">
              <a:solidFill>
                <a:srgbClr val="FF0000"/>
              </a:solidFill>
            </a:endParaRPr>
          </a:p>
        </p:txBody>
      </p:sp>
      <p:sp>
        <p:nvSpPr>
          <p:cNvPr id="5" name="TextBox 4">
            <a:extLst>
              <a:ext uri="{FF2B5EF4-FFF2-40B4-BE49-F238E27FC236}">
                <a16:creationId xmlns:a16="http://schemas.microsoft.com/office/drawing/2014/main" id="{A5F5947A-855D-0756-0449-09F34D9B1489}"/>
              </a:ext>
            </a:extLst>
          </p:cNvPr>
          <p:cNvSpPr txBox="1"/>
          <p:nvPr/>
        </p:nvSpPr>
        <p:spPr>
          <a:xfrm>
            <a:off x="9258300" y="5410200"/>
            <a:ext cx="2743200" cy="246221"/>
          </a:xfrm>
          <a:prstGeom prst="rect">
            <a:avLst/>
          </a:prstGeom>
          <a:solidFill>
            <a:schemeClr val="bg2">
              <a:lumMod val="90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00" dirty="0"/>
              <a:t>14/04/2025	</a:t>
            </a:r>
            <a:endParaRPr lang="en-US" dirty="0"/>
          </a:p>
        </p:txBody>
      </p:sp>
      <p:sp>
        <p:nvSpPr>
          <p:cNvPr id="25" name="TextBox 24">
            <a:extLst>
              <a:ext uri="{FF2B5EF4-FFF2-40B4-BE49-F238E27FC236}">
                <a16:creationId xmlns:a16="http://schemas.microsoft.com/office/drawing/2014/main" id="{C171FA24-CFCC-E871-2C51-96A26433A5FD}"/>
              </a:ext>
            </a:extLst>
          </p:cNvPr>
          <p:cNvSpPr txBox="1"/>
          <p:nvPr/>
        </p:nvSpPr>
        <p:spPr>
          <a:xfrm>
            <a:off x="9258300" y="5743575"/>
            <a:ext cx="2743200" cy="246221"/>
          </a:xfrm>
          <a:prstGeom prst="rect">
            <a:avLst/>
          </a:prstGeom>
          <a:solidFill>
            <a:schemeClr val="bg2">
              <a:lumMod val="90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00" dirty="0"/>
              <a:t>14/04/2025</a:t>
            </a:r>
            <a:endParaRPr lang="en-US" dirty="0"/>
          </a:p>
        </p:txBody>
      </p:sp>
      <p:sp>
        <p:nvSpPr>
          <p:cNvPr id="29" name="TextBox 28">
            <a:extLst>
              <a:ext uri="{FF2B5EF4-FFF2-40B4-BE49-F238E27FC236}">
                <a16:creationId xmlns:a16="http://schemas.microsoft.com/office/drawing/2014/main" id="{D06ECC23-749F-BB9A-6CC8-4EB765097244}"/>
              </a:ext>
            </a:extLst>
          </p:cNvPr>
          <p:cNvSpPr txBox="1"/>
          <p:nvPr/>
        </p:nvSpPr>
        <p:spPr>
          <a:xfrm>
            <a:off x="9258300" y="6096000"/>
            <a:ext cx="2743200" cy="246221"/>
          </a:xfrm>
          <a:prstGeom prst="rect">
            <a:avLst/>
          </a:prstGeom>
          <a:solidFill>
            <a:schemeClr val="bg2">
              <a:lumMod val="90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00" dirty="0"/>
              <a:t>14/04/2025</a:t>
            </a:r>
          </a:p>
        </p:txBody>
      </p:sp>
    </p:spTree>
    <p:extLst>
      <p:ext uri="{BB962C8B-B14F-4D97-AF65-F5344CB8AC3E}">
        <p14:creationId xmlns:p14="http://schemas.microsoft.com/office/powerpoint/2010/main" val="37703935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5BB5FCC-6C75-54AB-85C4-FB068EEC1C91}"/>
              </a:ext>
            </a:extLst>
          </p:cNvPr>
          <p:cNvSpPr/>
          <p:nvPr/>
        </p:nvSpPr>
        <p:spPr>
          <a:xfrm>
            <a:off x="0" y="0"/>
            <a:ext cx="12192000" cy="864066"/>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90488"/>
            <a:r>
              <a:rPr lang="en-US" sz="3200" b="1"/>
              <a:t>Threat Model</a:t>
            </a:r>
          </a:p>
        </p:txBody>
      </p:sp>
      <p:sp>
        <p:nvSpPr>
          <p:cNvPr id="37" name="Rectangle 36">
            <a:extLst>
              <a:ext uri="{FF2B5EF4-FFF2-40B4-BE49-F238E27FC236}">
                <a16:creationId xmlns:a16="http://schemas.microsoft.com/office/drawing/2014/main" id="{D8A40DEC-2A52-BE86-9275-123404FF2A14}"/>
              </a:ext>
            </a:extLst>
          </p:cNvPr>
          <p:cNvSpPr/>
          <p:nvPr/>
        </p:nvSpPr>
        <p:spPr>
          <a:xfrm>
            <a:off x="0" y="6610524"/>
            <a:ext cx="12192000" cy="24747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7938">
              <a:tabLst>
                <a:tab pos="11955463" algn="r"/>
              </a:tabLst>
            </a:pPr>
            <a:r>
              <a:rPr lang="en-US" sz="800" dirty="0">
                <a:solidFill>
                  <a:schemeClr val="tx1"/>
                </a:solidFill>
              </a:rPr>
              <a:t>Cyber Security Threat Model	Sensitive</a:t>
            </a:r>
          </a:p>
        </p:txBody>
      </p:sp>
      <p:sp>
        <p:nvSpPr>
          <p:cNvPr id="40" name="Rectangle 39">
            <a:extLst>
              <a:ext uri="{FF2B5EF4-FFF2-40B4-BE49-F238E27FC236}">
                <a16:creationId xmlns:a16="http://schemas.microsoft.com/office/drawing/2014/main" id="{9078C6DC-A451-1D90-0B4A-A9ED3C910E93}"/>
              </a:ext>
            </a:extLst>
          </p:cNvPr>
          <p:cNvSpPr/>
          <p:nvPr/>
        </p:nvSpPr>
        <p:spPr>
          <a:xfrm>
            <a:off x="223785" y="995111"/>
            <a:ext cx="4171076" cy="2509398"/>
          </a:xfrm>
          <a:prstGeom prst="rect">
            <a:avLst/>
          </a:prstGeom>
          <a:noFill/>
          <a:ln>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t" anchorCtr="0"/>
          <a:lstStyle/>
          <a:p>
            <a:r>
              <a:rPr lang="en-US" sz="1000" dirty="0" err="1">
                <a:solidFill>
                  <a:schemeClr val="tx1"/>
                </a:solidFill>
              </a:rPr>
              <a:t>Versantus</a:t>
            </a:r>
            <a:r>
              <a:rPr lang="en-US" sz="1000" dirty="0">
                <a:solidFill>
                  <a:schemeClr val="tx1"/>
                </a:solidFill>
              </a:rPr>
              <a:t> – Website Host</a:t>
            </a:r>
            <a:endParaRPr lang="en-US" dirty="0"/>
          </a:p>
        </p:txBody>
      </p:sp>
      <p:pic>
        <p:nvPicPr>
          <p:cNvPr id="51" name="Graphic 50" descr="User outline">
            <a:extLst>
              <a:ext uri="{FF2B5EF4-FFF2-40B4-BE49-F238E27FC236}">
                <a16:creationId xmlns:a16="http://schemas.microsoft.com/office/drawing/2014/main" id="{3D9A9219-91B7-9106-311C-44FBCA59DE2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76731" y="4155880"/>
            <a:ext cx="1266687" cy="1266687"/>
          </a:xfrm>
          <a:prstGeom prst="rect">
            <a:avLst/>
          </a:prstGeom>
        </p:spPr>
      </p:pic>
      <p:sp>
        <p:nvSpPr>
          <p:cNvPr id="53" name="Rectangle 52">
            <a:extLst>
              <a:ext uri="{FF2B5EF4-FFF2-40B4-BE49-F238E27FC236}">
                <a16:creationId xmlns:a16="http://schemas.microsoft.com/office/drawing/2014/main" id="{63770500-7050-CE17-1BB2-6F3DD5741D75}"/>
              </a:ext>
            </a:extLst>
          </p:cNvPr>
          <p:cNvSpPr/>
          <p:nvPr/>
        </p:nvSpPr>
        <p:spPr>
          <a:xfrm>
            <a:off x="8742683" y="1716998"/>
            <a:ext cx="1568762" cy="851363"/>
          </a:xfrm>
          <a:prstGeom prst="rect">
            <a:avLst/>
          </a:prstGeom>
          <a:noFill/>
          <a:ln>
            <a:solidFill>
              <a:schemeClr val="tx1"/>
            </a:solidFill>
            <a:prstDash val="solid"/>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nchorCtr="0"/>
          <a:lstStyle/>
          <a:p>
            <a:pPr algn="ctr"/>
            <a:r>
              <a:rPr lang="en-US" sz="1000" dirty="0">
                <a:solidFill>
                  <a:schemeClr val="tx1"/>
                </a:solidFill>
              </a:rPr>
              <a:t>Stripe</a:t>
            </a:r>
          </a:p>
        </p:txBody>
      </p:sp>
      <p:sp>
        <p:nvSpPr>
          <p:cNvPr id="80" name="Rectangle 79">
            <a:extLst>
              <a:ext uri="{FF2B5EF4-FFF2-40B4-BE49-F238E27FC236}">
                <a16:creationId xmlns:a16="http://schemas.microsoft.com/office/drawing/2014/main" id="{28F2A1BF-26C3-E510-A532-3922AFAEB758}"/>
              </a:ext>
            </a:extLst>
          </p:cNvPr>
          <p:cNvSpPr/>
          <p:nvPr/>
        </p:nvSpPr>
        <p:spPr>
          <a:xfrm>
            <a:off x="10739310" y="1493767"/>
            <a:ext cx="912773" cy="991322"/>
          </a:xfrm>
          <a:prstGeom prst="rect">
            <a:avLst/>
          </a:prstGeom>
          <a:noFill/>
          <a:ln>
            <a:no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nchorCtr="0"/>
          <a:lstStyle/>
          <a:p>
            <a:endParaRPr lang="en-US" sz="800">
              <a:solidFill>
                <a:schemeClr val="tx1"/>
              </a:solidFill>
            </a:endParaRPr>
          </a:p>
        </p:txBody>
      </p:sp>
      <p:sp>
        <p:nvSpPr>
          <p:cNvPr id="93" name="Rectangle 92">
            <a:extLst>
              <a:ext uri="{FF2B5EF4-FFF2-40B4-BE49-F238E27FC236}">
                <a16:creationId xmlns:a16="http://schemas.microsoft.com/office/drawing/2014/main" id="{BD00886D-AA06-98CF-0374-BC0E00C4F9B5}"/>
              </a:ext>
            </a:extLst>
          </p:cNvPr>
          <p:cNvSpPr/>
          <p:nvPr/>
        </p:nvSpPr>
        <p:spPr>
          <a:xfrm>
            <a:off x="10524274" y="5022801"/>
            <a:ext cx="912773" cy="864403"/>
          </a:xfrm>
          <a:prstGeom prst="rect">
            <a:avLst/>
          </a:prstGeom>
          <a:noFill/>
          <a:ln>
            <a:no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nchorCtr="0"/>
          <a:lstStyle/>
          <a:p>
            <a:endParaRPr lang="en-US" sz="800">
              <a:solidFill>
                <a:schemeClr val="tx1"/>
              </a:solidFill>
            </a:endParaRPr>
          </a:p>
        </p:txBody>
      </p:sp>
      <p:sp>
        <p:nvSpPr>
          <p:cNvPr id="95" name="Rectangle 94">
            <a:extLst>
              <a:ext uri="{FF2B5EF4-FFF2-40B4-BE49-F238E27FC236}">
                <a16:creationId xmlns:a16="http://schemas.microsoft.com/office/drawing/2014/main" id="{55A96A12-9884-531D-8FD2-32923E28C387}"/>
              </a:ext>
            </a:extLst>
          </p:cNvPr>
          <p:cNvSpPr/>
          <p:nvPr/>
        </p:nvSpPr>
        <p:spPr>
          <a:xfrm>
            <a:off x="9799947" y="2278236"/>
            <a:ext cx="956022" cy="1028246"/>
          </a:xfrm>
          <a:prstGeom prst="rect">
            <a:avLst/>
          </a:prstGeom>
          <a:noFill/>
          <a:ln>
            <a:no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nchorCtr="0"/>
          <a:lstStyle/>
          <a:p>
            <a:endParaRPr lang="en-US" sz="800">
              <a:solidFill>
                <a:schemeClr val="tx1"/>
              </a:solidFill>
            </a:endParaRPr>
          </a:p>
        </p:txBody>
      </p:sp>
      <p:sp>
        <p:nvSpPr>
          <p:cNvPr id="99" name="Rectangle 98">
            <a:extLst>
              <a:ext uri="{FF2B5EF4-FFF2-40B4-BE49-F238E27FC236}">
                <a16:creationId xmlns:a16="http://schemas.microsoft.com/office/drawing/2014/main" id="{90887FF1-C7AB-E7C9-F9BA-979C60119C6A}"/>
              </a:ext>
            </a:extLst>
          </p:cNvPr>
          <p:cNvSpPr/>
          <p:nvPr/>
        </p:nvSpPr>
        <p:spPr>
          <a:xfrm>
            <a:off x="6200845" y="3837973"/>
            <a:ext cx="464415" cy="138382"/>
          </a:xfrm>
          <a:prstGeom prst="rect">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800" dirty="0"/>
              <a:t>T01</a:t>
            </a:r>
          </a:p>
        </p:txBody>
      </p:sp>
      <p:sp>
        <p:nvSpPr>
          <p:cNvPr id="116" name="TextBox 115">
            <a:extLst>
              <a:ext uri="{FF2B5EF4-FFF2-40B4-BE49-F238E27FC236}">
                <a16:creationId xmlns:a16="http://schemas.microsoft.com/office/drawing/2014/main" id="{57382DFF-B889-140D-00B9-F71426A0EAE5}"/>
              </a:ext>
            </a:extLst>
          </p:cNvPr>
          <p:cNvSpPr txBox="1"/>
          <p:nvPr/>
        </p:nvSpPr>
        <p:spPr>
          <a:xfrm>
            <a:off x="2995867" y="1380764"/>
            <a:ext cx="1398994" cy="707886"/>
          </a:xfrm>
          <a:prstGeom prst="rect">
            <a:avLst/>
          </a:prstGeom>
          <a:noFill/>
        </p:spPr>
        <p:txBody>
          <a:bodyPr wrap="square" lIns="91440" tIns="45720" rIns="91440" bIns="45720" rtlCol="0" anchor="t">
            <a:spAutoFit/>
          </a:bodyPr>
          <a:lstStyle/>
          <a:p>
            <a:r>
              <a:rPr lang="en-GB" sz="1000" dirty="0"/>
              <a:t>3. Website sends price and packages to Stripe which handles the payment.</a:t>
            </a:r>
          </a:p>
        </p:txBody>
      </p:sp>
      <p:pic>
        <p:nvPicPr>
          <p:cNvPr id="14" name="Picture 13" descr="A blue cloud with white text&#10;&#10;AI-generated content may be incorrect.">
            <a:extLst>
              <a:ext uri="{FF2B5EF4-FFF2-40B4-BE49-F238E27FC236}">
                <a16:creationId xmlns:a16="http://schemas.microsoft.com/office/drawing/2014/main" id="{7824830E-E33A-118E-91CF-014FC8F48071}"/>
              </a:ext>
            </a:extLst>
          </p:cNvPr>
          <p:cNvPicPr>
            <a:picLocks noChangeAspect="1"/>
          </p:cNvPicPr>
          <p:nvPr/>
        </p:nvPicPr>
        <p:blipFill>
          <a:blip r:embed="rId5"/>
          <a:stretch>
            <a:fillRect/>
          </a:stretch>
        </p:blipFill>
        <p:spPr>
          <a:xfrm>
            <a:off x="8848591" y="4912910"/>
            <a:ext cx="1028700" cy="638175"/>
          </a:xfrm>
          <a:prstGeom prst="rect">
            <a:avLst/>
          </a:prstGeom>
        </p:spPr>
      </p:pic>
      <p:cxnSp>
        <p:nvCxnSpPr>
          <p:cNvPr id="21" name="Connector: Curved 20">
            <a:extLst>
              <a:ext uri="{FF2B5EF4-FFF2-40B4-BE49-F238E27FC236}">
                <a16:creationId xmlns:a16="http://schemas.microsoft.com/office/drawing/2014/main" id="{38EA644D-56DC-735A-73A0-28FA54C6BA62}"/>
              </a:ext>
            </a:extLst>
          </p:cNvPr>
          <p:cNvCxnSpPr>
            <a:cxnSpLocks/>
            <a:stCxn id="14" idx="2"/>
            <a:endCxn id="23" idx="3"/>
          </p:cNvCxnSpPr>
          <p:nvPr/>
        </p:nvCxnSpPr>
        <p:spPr>
          <a:xfrm rot="5400000" flipH="1">
            <a:off x="5314773" y="1502917"/>
            <a:ext cx="105348" cy="7990989"/>
          </a:xfrm>
          <a:prstGeom prst="curvedConnector4">
            <a:avLst>
              <a:gd name="adj1" fmla="val -216995"/>
              <a:gd name="adj2" fmla="val 53218"/>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2" name="Connector: Curved 21">
            <a:extLst>
              <a:ext uri="{FF2B5EF4-FFF2-40B4-BE49-F238E27FC236}">
                <a16:creationId xmlns:a16="http://schemas.microsoft.com/office/drawing/2014/main" id="{76BEB1B6-FEDA-1B90-70DB-5AB2FF331799}"/>
              </a:ext>
            </a:extLst>
          </p:cNvPr>
          <p:cNvCxnSpPr>
            <a:cxnSpLocks/>
            <a:stCxn id="51" idx="0"/>
            <a:endCxn id="8" idx="2"/>
          </p:cNvCxnSpPr>
          <p:nvPr/>
        </p:nvCxnSpPr>
        <p:spPr>
          <a:xfrm rot="5400000" flipH="1" flipV="1">
            <a:off x="559683" y="2713224"/>
            <a:ext cx="1693048" cy="1192265"/>
          </a:xfrm>
          <a:prstGeom prst="curvedConnector3">
            <a:avLst/>
          </a:prstGeom>
          <a:ln>
            <a:tailEnd type="triangle"/>
          </a:ln>
        </p:spPr>
        <p:style>
          <a:lnRef idx="2">
            <a:schemeClr val="accent1"/>
          </a:lnRef>
          <a:fillRef idx="0">
            <a:schemeClr val="accent1"/>
          </a:fillRef>
          <a:effectRef idx="1">
            <a:schemeClr val="accent1"/>
          </a:effectRef>
          <a:fontRef idx="minor">
            <a:schemeClr val="tx1"/>
          </a:fontRef>
        </p:style>
      </p:cxnSp>
      <p:sp>
        <p:nvSpPr>
          <p:cNvPr id="23" name="TextBox 22">
            <a:extLst>
              <a:ext uri="{FF2B5EF4-FFF2-40B4-BE49-F238E27FC236}">
                <a16:creationId xmlns:a16="http://schemas.microsoft.com/office/drawing/2014/main" id="{45B02E00-1553-0410-2D9E-1011522C1D79}"/>
              </a:ext>
            </a:extLst>
          </p:cNvPr>
          <p:cNvSpPr txBox="1"/>
          <p:nvPr/>
        </p:nvSpPr>
        <p:spPr>
          <a:xfrm>
            <a:off x="137953" y="5322626"/>
            <a:ext cx="1233999"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sz="1000" dirty="0"/>
              <a:t>Customer</a:t>
            </a:r>
            <a:endParaRPr lang="en-US" dirty="0"/>
          </a:p>
        </p:txBody>
      </p:sp>
      <p:sp>
        <p:nvSpPr>
          <p:cNvPr id="25" name="TextBox 24">
            <a:extLst>
              <a:ext uri="{FF2B5EF4-FFF2-40B4-BE49-F238E27FC236}">
                <a16:creationId xmlns:a16="http://schemas.microsoft.com/office/drawing/2014/main" id="{154A5E44-7505-A8B4-8148-C818F06EA65D}"/>
              </a:ext>
            </a:extLst>
          </p:cNvPr>
          <p:cNvSpPr txBox="1"/>
          <p:nvPr/>
        </p:nvSpPr>
        <p:spPr>
          <a:xfrm>
            <a:off x="4149148" y="3855330"/>
            <a:ext cx="1637119" cy="1169551"/>
          </a:xfrm>
          <a:prstGeom prst="rect">
            <a:avLst/>
          </a:prstGeom>
          <a:noFill/>
        </p:spPr>
        <p:txBody>
          <a:bodyPr wrap="square" lIns="91440" tIns="45720" rIns="91440" bIns="45720" rtlCol="0" anchor="t">
            <a:spAutoFit/>
          </a:bodyPr>
          <a:lstStyle/>
          <a:p>
            <a:r>
              <a:rPr lang="en-GB" sz="1000" dirty="0"/>
              <a:t>2. A new Salesforce record at prospect level is created with an opportunity attached. This is sent via an API from E-Commerce Webpage to SF .</a:t>
            </a:r>
          </a:p>
        </p:txBody>
      </p:sp>
      <p:pic>
        <p:nvPicPr>
          <p:cNvPr id="3" name="Graphic 7" descr="Crown with solid fill">
            <a:extLst>
              <a:ext uri="{FF2B5EF4-FFF2-40B4-BE49-F238E27FC236}">
                <a16:creationId xmlns:a16="http://schemas.microsoft.com/office/drawing/2014/main" id="{9194E15D-9481-B81E-E832-0CF2ADB152A6}"/>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112253" y="517476"/>
            <a:ext cx="346590" cy="346590"/>
          </a:xfrm>
          <a:prstGeom prst="rect">
            <a:avLst/>
          </a:prstGeom>
        </p:spPr>
      </p:pic>
      <p:pic>
        <p:nvPicPr>
          <p:cNvPr id="4" name="Graphic 7" descr="Crown with solid fill">
            <a:extLst>
              <a:ext uri="{FF2B5EF4-FFF2-40B4-BE49-F238E27FC236}">
                <a16:creationId xmlns:a16="http://schemas.microsoft.com/office/drawing/2014/main" id="{FD387343-E6D3-AD50-FBE2-ECA388FFF7B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059617" y="4390652"/>
            <a:ext cx="346590" cy="346590"/>
          </a:xfrm>
          <a:prstGeom prst="rect">
            <a:avLst/>
          </a:prstGeom>
        </p:spPr>
      </p:pic>
      <p:sp>
        <p:nvSpPr>
          <p:cNvPr id="5" name="TextBox 4">
            <a:extLst>
              <a:ext uri="{FF2B5EF4-FFF2-40B4-BE49-F238E27FC236}">
                <a16:creationId xmlns:a16="http://schemas.microsoft.com/office/drawing/2014/main" id="{18AC8FF2-BA23-184B-EE12-496D36032808}"/>
              </a:ext>
            </a:extLst>
          </p:cNvPr>
          <p:cNvSpPr txBox="1"/>
          <p:nvPr/>
        </p:nvSpPr>
        <p:spPr>
          <a:xfrm>
            <a:off x="1563264" y="3853250"/>
            <a:ext cx="1398994" cy="1169551"/>
          </a:xfrm>
          <a:prstGeom prst="rect">
            <a:avLst/>
          </a:prstGeom>
          <a:noFill/>
        </p:spPr>
        <p:txBody>
          <a:bodyPr wrap="square" lIns="91440" tIns="45720" rIns="91440" bIns="45720" rtlCol="0" anchor="t">
            <a:spAutoFit/>
          </a:bodyPr>
          <a:lstStyle/>
          <a:p>
            <a:r>
              <a:rPr lang="en-GB" sz="1000" dirty="0"/>
              <a:t>1. Customer accesses website, chooses package and completes contact info, accepts T&amp;C and completes checkout</a:t>
            </a:r>
          </a:p>
          <a:p>
            <a:endParaRPr lang="en-GB" sz="1000" dirty="0"/>
          </a:p>
        </p:txBody>
      </p:sp>
      <p:sp>
        <p:nvSpPr>
          <p:cNvPr id="8" name="Rectangle 7">
            <a:extLst>
              <a:ext uri="{FF2B5EF4-FFF2-40B4-BE49-F238E27FC236}">
                <a16:creationId xmlns:a16="http://schemas.microsoft.com/office/drawing/2014/main" id="{FE820797-CD9B-1AD8-9722-D3348B8A7D86}"/>
              </a:ext>
            </a:extLst>
          </p:cNvPr>
          <p:cNvSpPr/>
          <p:nvPr/>
        </p:nvSpPr>
        <p:spPr>
          <a:xfrm>
            <a:off x="1234466" y="1716998"/>
            <a:ext cx="1535748" cy="745834"/>
          </a:xfrm>
          <a:prstGeom prst="rect">
            <a:avLst/>
          </a:prstGeom>
          <a:noFill/>
          <a:ln>
            <a:solidFill>
              <a:schemeClr val="tx1"/>
            </a:solidFill>
            <a:prstDash val="solid"/>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nchorCtr="0"/>
          <a:lstStyle/>
          <a:p>
            <a:pPr algn="ctr"/>
            <a:r>
              <a:rPr lang="en-US" sz="1000" dirty="0">
                <a:solidFill>
                  <a:schemeClr val="tx1"/>
                </a:solidFill>
              </a:rPr>
              <a:t>MHR E-Commerce Website</a:t>
            </a:r>
          </a:p>
        </p:txBody>
      </p:sp>
      <p:sp>
        <p:nvSpPr>
          <p:cNvPr id="28" name="Rectangle 27">
            <a:extLst>
              <a:ext uri="{FF2B5EF4-FFF2-40B4-BE49-F238E27FC236}">
                <a16:creationId xmlns:a16="http://schemas.microsoft.com/office/drawing/2014/main" id="{0F0260D7-263D-27EA-0C04-C3C43A8EA347}"/>
              </a:ext>
            </a:extLst>
          </p:cNvPr>
          <p:cNvSpPr/>
          <p:nvPr/>
        </p:nvSpPr>
        <p:spPr>
          <a:xfrm>
            <a:off x="7064928" y="999622"/>
            <a:ext cx="4903287" cy="2541857"/>
          </a:xfrm>
          <a:prstGeom prst="rect">
            <a:avLst/>
          </a:prstGeom>
          <a:noFill/>
          <a:ln>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t" anchorCtr="0"/>
          <a:lstStyle/>
          <a:p>
            <a:pPr algn="r"/>
            <a:r>
              <a:rPr lang="en-US" sz="1000" dirty="0">
                <a:solidFill>
                  <a:schemeClr val="tx1"/>
                </a:solidFill>
              </a:rPr>
              <a:t>Stripe – Payment Provider</a:t>
            </a:r>
            <a:endParaRPr lang="en-US" dirty="0"/>
          </a:p>
        </p:txBody>
      </p:sp>
      <p:sp>
        <p:nvSpPr>
          <p:cNvPr id="29" name="Rectangle 28">
            <a:extLst>
              <a:ext uri="{FF2B5EF4-FFF2-40B4-BE49-F238E27FC236}">
                <a16:creationId xmlns:a16="http://schemas.microsoft.com/office/drawing/2014/main" id="{BD17E882-94BE-465A-55D4-AA5049A51CA2}"/>
              </a:ext>
            </a:extLst>
          </p:cNvPr>
          <p:cNvSpPr/>
          <p:nvPr/>
        </p:nvSpPr>
        <p:spPr>
          <a:xfrm>
            <a:off x="7064928" y="3979464"/>
            <a:ext cx="4909358" cy="2560062"/>
          </a:xfrm>
          <a:prstGeom prst="rect">
            <a:avLst/>
          </a:prstGeom>
          <a:noFill/>
          <a:ln>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t" anchorCtr="0"/>
          <a:lstStyle/>
          <a:p>
            <a:r>
              <a:rPr lang="en-US" sz="1000" dirty="0">
                <a:solidFill>
                  <a:schemeClr val="tx1"/>
                </a:solidFill>
              </a:rPr>
              <a:t>MHR</a:t>
            </a:r>
            <a:endParaRPr lang="en-US" dirty="0"/>
          </a:p>
        </p:txBody>
      </p:sp>
      <p:cxnSp>
        <p:nvCxnSpPr>
          <p:cNvPr id="30" name="Connector: Curved 29">
            <a:extLst>
              <a:ext uri="{FF2B5EF4-FFF2-40B4-BE49-F238E27FC236}">
                <a16:creationId xmlns:a16="http://schemas.microsoft.com/office/drawing/2014/main" id="{FE67CFCC-C210-95B8-529C-9BBC189C29BC}"/>
              </a:ext>
            </a:extLst>
          </p:cNvPr>
          <p:cNvCxnSpPr>
            <a:cxnSpLocks/>
          </p:cNvCxnSpPr>
          <p:nvPr/>
        </p:nvCxnSpPr>
        <p:spPr>
          <a:xfrm>
            <a:off x="2774257" y="2208832"/>
            <a:ext cx="6181796" cy="2818012"/>
          </a:xfrm>
          <a:prstGeom prst="curvedConnector3">
            <a:avLst>
              <a:gd name="adj1" fmla="val 4748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3" name="Connector: Curved 32">
            <a:extLst>
              <a:ext uri="{FF2B5EF4-FFF2-40B4-BE49-F238E27FC236}">
                <a16:creationId xmlns:a16="http://schemas.microsoft.com/office/drawing/2014/main" id="{2377E27D-7601-1186-6BEE-1486CAD4D2DE}"/>
              </a:ext>
            </a:extLst>
          </p:cNvPr>
          <p:cNvCxnSpPr>
            <a:cxnSpLocks/>
            <a:stCxn id="8" idx="3"/>
            <a:endCxn id="53" idx="1"/>
          </p:cNvCxnSpPr>
          <p:nvPr/>
        </p:nvCxnSpPr>
        <p:spPr>
          <a:xfrm>
            <a:off x="2770214" y="2089915"/>
            <a:ext cx="5972469" cy="52765"/>
          </a:xfrm>
          <a:prstGeom prst="curvedConnector3">
            <a:avLst/>
          </a:prstGeom>
          <a:ln>
            <a:headEnd type="triangle"/>
            <a:tailEnd type="triangle"/>
          </a:ln>
        </p:spPr>
        <p:style>
          <a:lnRef idx="1">
            <a:schemeClr val="accent2"/>
          </a:lnRef>
          <a:fillRef idx="0">
            <a:schemeClr val="accent2"/>
          </a:fillRef>
          <a:effectRef idx="0">
            <a:schemeClr val="accent2"/>
          </a:effectRef>
          <a:fontRef idx="minor">
            <a:schemeClr val="tx1"/>
          </a:fontRef>
        </p:style>
      </p:cxnSp>
      <p:sp>
        <p:nvSpPr>
          <p:cNvPr id="45" name="TextBox 44">
            <a:extLst>
              <a:ext uri="{FF2B5EF4-FFF2-40B4-BE49-F238E27FC236}">
                <a16:creationId xmlns:a16="http://schemas.microsoft.com/office/drawing/2014/main" id="{CE17CF4E-8B70-309F-5806-59C22D48A7F0}"/>
              </a:ext>
            </a:extLst>
          </p:cNvPr>
          <p:cNvSpPr txBox="1"/>
          <p:nvPr/>
        </p:nvSpPr>
        <p:spPr>
          <a:xfrm>
            <a:off x="7188707" y="2213678"/>
            <a:ext cx="1398994" cy="861774"/>
          </a:xfrm>
          <a:prstGeom prst="rect">
            <a:avLst/>
          </a:prstGeom>
          <a:noFill/>
        </p:spPr>
        <p:txBody>
          <a:bodyPr wrap="square" lIns="91440" tIns="45720" rIns="91440" bIns="45720" rtlCol="0" anchor="t">
            <a:spAutoFit/>
          </a:bodyPr>
          <a:lstStyle/>
          <a:p>
            <a:r>
              <a:rPr lang="en-GB" sz="1000" dirty="0"/>
              <a:t>4. Once payment received via Stripe successfully, it sends an update back to the website.</a:t>
            </a:r>
          </a:p>
        </p:txBody>
      </p:sp>
      <p:sp>
        <p:nvSpPr>
          <p:cNvPr id="47" name="TextBox 46">
            <a:extLst>
              <a:ext uri="{FF2B5EF4-FFF2-40B4-BE49-F238E27FC236}">
                <a16:creationId xmlns:a16="http://schemas.microsoft.com/office/drawing/2014/main" id="{1739F96F-794F-23C2-E1F6-C6F84DB55346}"/>
              </a:ext>
            </a:extLst>
          </p:cNvPr>
          <p:cNvSpPr txBox="1"/>
          <p:nvPr/>
        </p:nvSpPr>
        <p:spPr>
          <a:xfrm>
            <a:off x="7913389" y="4200885"/>
            <a:ext cx="1398994" cy="707886"/>
          </a:xfrm>
          <a:prstGeom prst="rect">
            <a:avLst/>
          </a:prstGeom>
          <a:noFill/>
        </p:spPr>
        <p:txBody>
          <a:bodyPr wrap="square" lIns="91440" tIns="45720" rIns="91440" bIns="45720" rtlCol="0" anchor="t">
            <a:spAutoFit/>
          </a:bodyPr>
          <a:lstStyle/>
          <a:p>
            <a:r>
              <a:rPr lang="en-GB" sz="1000" dirty="0"/>
              <a:t>5. Confirmation sent to Salesforce record,  updates to Closed- Won.</a:t>
            </a:r>
          </a:p>
        </p:txBody>
      </p:sp>
      <p:sp>
        <p:nvSpPr>
          <p:cNvPr id="48" name="TextBox 47">
            <a:extLst>
              <a:ext uri="{FF2B5EF4-FFF2-40B4-BE49-F238E27FC236}">
                <a16:creationId xmlns:a16="http://schemas.microsoft.com/office/drawing/2014/main" id="{9A0E2F43-B044-12DA-E8D5-B2DD3D56CB75}"/>
              </a:ext>
            </a:extLst>
          </p:cNvPr>
          <p:cNvSpPr txBox="1"/>
          <p:nvPr/>
        </p:nvSpPr>
        <p:spPr>
          <a:xfrm>
            <a:off x="3695364" y="5706138"/>
            <a:ext cx="1398994" cy="707886"/>
          </a:xfrm>
          <a:prstGeom prst="rect">
            <a:avLst/>
          </a:prstGeom>
          <a:noFill/>
        </p:spPr>
        <p:txBody>
          <a:bodyPr wrap="square" lIns="91440" tIns="45720" rIns="91440" bIns="45720" rtlCol="0" anchor="t">
            <a:spAutoFit/>
          </a:bodyPr>
          <a:lstStyle/>
          <a:p>
            <a:r>
              <a:rPr lang="en-GB" sz="1000" dirty="0"/>
              <a:t>6. Closed - Won Trigger in SF triggers all emails including environment creation.</a:t>
            </a:r>
          </a:p>
        </p:txBody>
      </p:sp>
      <p:sp>
        <p:nvSpPr>
          <p:cNvPr id="55" name="Rectangle 54">
            <a:extLst>
              <a:ext uri="{FF2B5EF4-FFF2-40B4-BE49-F238E27FC236}">
                <a16:creationId xmlns:a16="http://schemas.microsoft.com/office/drawing/2014/main" id="{6D1A8EDC-8B87-EA4B-8340-6507BB33EDC9}"/>
              </a:ext>
            </a:extLst>
          </p:cNvPr>
          <p:cNvSpPr/>
          <p:nvPr/>
        </p:nvSpPr>
        <p:spPr>
          <a:xfrm>
            <a:off x="5519322" y="1534330"/>
            <a:ext cx="789257" cy="420029"/>
          </a:xfrm>
          <a:prstGeom prst="rect">
            <a:avLst/>
          </a:prstGeom>
          <a:noFill/>
          <a:ln>
            <a:solidFill>
              <a:schemeClr val="tx1"/>
            </a:solidFill>
            <a:prstDash val="solid"/>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nchorCtr="0"/>
          <a:lstStyle/>
          <a:p>
            <a:pPr algn="ctr"/>
            <a:r>
              <a:rPr lang="en-US" sz="1000" dirty="0">
                <a:solidFill>
                  <a:schemeClr val="tx1"/>
                </a:solidFill>
              </a:rPr>
              <a:t>API - Webhook</a:t>
            </a:r>
          </a:p>
        </p:txBody>
      </p:sp>
      <p:sp>
        <p:nvSpPr>
          <p:cNvPr id="57" name="Rectangle 56">
            <a:extLst>
              <a:ext uri="{FF2B5EF4-FFF2-40B4-BE49-F238E27FC236}">
                <a16:creationId xmlns:a16="http://schemas.microsoft.com/office/drawing/2014/main" id="{9517E5B6-2CDB-C363-5934-0E9038D28C7E}"/>
              </a:ext>
            </a:extLst>
          </p:cNvPr>
          <p:cNvSpPr/>
          <p:nvPr/>
        </p:nvSpPr>
        <p:spPr>
          <a:xfrm>
            <a:off x="6117037" y="4126436"/>
            <a:ext cx="683612" cy="157563"/>
          </a:xfrm>
          <a:prstGeom prst="rect">
            <a:avLst/>
          </a:prstGeom>
          <a:noFill/>
          <a:ln>
            <a:solidFill>
              <a:schemeClr val="tx1"/>
            </a:solidFill>
            <a:prstDash val="solid"/>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nchorCtr="0"/>
          <a:lstStyle/>
          <a:p>
            <a:pPr algn="ctr"/>
            <a:r>
              <a:rPr lang="en-US" sz="1000" dirty="0">
                <a:solidFill>
                  <a:schemeClr val="tx1"/>
                </a:solidFill>
              </a:rPr>
              <a:t>API</a:t>
            </a:r>
          </a:p>
        </p:txBody>
      </p:sp>
      <p:sp>
        <p:nvSpPr>
          <p:cNvPr id="2" name="Rectangle 1">
            <a:extLst>
              <a:ext uri="{FF2B5EF4-FFF2-40B4-BE49-F238E27FC236}">
                <a16:creationId xmlns:a16="http://schemas.microsoft.com/office/drawing/2014/main" id="{2F6C5690-B9BF-2A48-1091-9839681B2EAE}"/>
              </a:ext>
            </a:extLst>
          </p:cNvPr>
          <p:cNvSpPr/>
          <p:nvPr/>
        </p:nvSpPr>
        <p:spPr>
          <a:xfrm>
            <a:off x="4500998" y="1747357"/>
            <a:ext cx="464415" cy="138382"/>
          </a:xfrm>
          <a:prstGeom prst="rect">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800" dirty="0"/>
              <a:t>T02</a:t>
            </a:r>
          </a:p>
        </p:txBody>
      </p:sp>
    </p:spTree>
    <p:extLst>
      <p:ext uri="{BB962C8B-B14F-4D97-AF65-F5344CB8AC3E}">
        <p14:creationId xmlns:p14="http://schemas.microsoft.com/office/powerpoint/2010/main" val="23926419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2A124603-6438-3CFE-A8F1-F15A99F5F80F}"/>
              </a:ext>
            </a:extLst>
          </p:cNvPr>
          <p:cNvGraphicFramePr>
            <a:graphicFrameLocks noGrp="1"/>
          </p:cNvGraphicFramePr>
          <p:nvPr>
            <p:extLst>
              <p:ext uri="{D42A27DB-BD31-4B8C-83A1-F6EECF244321}">
                <p14:modId xmlns:p14="http://schemas.microsoft.com/office/powerpoint/2010/main" val="1435073133"/>
              </p:ext>
            </p:extLst>
          </p:nvPr>
        </p:nvGraphicFramePr>
        <p:xfrm>
          <a:off x="66675" y="971550"/>
          <a:ext cx="12073319" cy="2466766"/>
        </p:xfrm>
        <a:graphic>
          <a:graphicData uri="http://schemas.openxmlformats.org/drawingml/2006/table">
            <a:tbl>
              <a:tblPr firstRow="1" bandRow="1">
                <a:tableStyleId>{073A0DAA-6AF3-43AB-8588-CEC1D06C72B9}</a:tableStyleId>
              </a:tblPr>
              <a:tblGrid>
                <a:gridCol w="708216">
                  <a:extLst>
                    <a:ext uri="{9D8B030D-6E8A-4147-A177-3AD203B41FA5}">
                      <a16:colId xmlns:a16="http://schemas.microsoft.com/office/drawing/2014/main" val="2702742516"/>
                    </a:ext>
                  </a:extLst>
                </a:gridCol>
                <a:gridCol w="2864866">
                  <a:extLst>
                    <a:ext uri="{9D8B030D-6E8A-4147-A177-3AD203B41FA5}">
                      <a16:colId xmlns:a16="http://schemas.microsoft.com/office/drawing/2014/main" val="358841587"/>
                    </a:ext>
                  </a:extLst>
                </a:gridCol>
                <a:gridCol w="4730797">
                  <a:extLst>
                    <a:ext uri="{9D8B030D-6E8A-4147-A177-3AD203B41FA5}">
                      <a16:colId xmlns:a16="http://schemas.microsoft.com/office/drawing/2014/main" val="3628565456"/>
                    </a:ext>
                  </a:extLst>
                </a:gridCol>
                <a:gridCol w="1276713">
                  <a:extLst>
                    <a:ext uri="{9D8B030D-6E8A-4147-A177-3AD203B41FA5}">
                      <a16:colId xmlns:a16="http://schemas.microsoft.com/office/drawing/2014/main" val="710857400"/>
                    </a:ext>
                  </a:extLst>
                </a:gridCol>
                <a:gridCol w="1077162">
                  <a:extLst>
                    <a:ext uri="{9D8B030D-6E8A-4147-A177-3AD203B41FA5}">
                      <a16:colId xmlns:a16="http://schemas.microsoft.com/office/drawing/2014/main" val="4063684184"/>
                    </a:ext>
                  </a:extLst>
                </a:gridCol>
                <a:gridCol w="1415565">
                  <a:extLst>
                    <a:ext uri="{9D8B030D-6E8A-4147-A177-3AD203B41FA5}">
                      <a16:colId xmlns:a16="http://schemas.microsoft.com/office/drawing/2014/main" val="972052291"/>
                    </a:ext>
                  </a:extLst>
                </a:gridCol>
              </a:tblGrid>
              <a:tr h="493199">
                <a:tc>
                  <a:txBody>
                    <a:bodyPr/>
                    <a:lstStyle/>
                    <a:p>
                      <a:pPr algn="ctr"/>
                      <a:r>
                        <a:rPr lang="en-US" sz="900" dirty="0"/>
                        <a:t>Threat Ref.</a:t>
                      </a:r>
                    </a:p>
                  </a:txBody>
                  <a:tcPr marL="90000" anchor="ctr">
                    <a:solidFill>
                      <a:srgbClr val="0070C0"/>
                    </a:solidFill>
                  </a:tcPr>
                </a:tc>
                <a:tc>
                  <a:txBody>
                    <a:bodyPr/>
                    <a:lstStyle/>
                    <a:p>
                      <a:r>
                        <a:rPr lang="en-US" sz="900" dirty="0"/>
                        <a:t>Threat Description</a:t>
                      </a:r>
                    </a:p>
                  </a:txBody>
                  <a:tcPr marL="90000" anchor="ctr">
                    <a:solidFill>
                      <a:srgbClr val="0070C0"/>
                    </a:solidFill>
                  </a:tcPr>
                </a:tc>
                <a:tc>
                  <a:txBody>
                    <a:bodyPr/>
                    <a:lstStyle/>
                    <a:p>
                      <a:r>
                        <a:rPr lang="en-US" sz="900" dirty="0"/>
                        <a:t>Control Design</a:t>
                      </a:r>
                    </a:p>
                  </a:txBody>
                  <a:tcPr marL="90000" anchor="ctr">
                    <a:solidFill>
                      <a:srgbClr val="0070C0"/>
                    </a:solidFill>
                  </a:tcPr>
                </a:tc>
                <a:tc>
                  <a:txBody>
                    <a:bodyPr/>
                    <a:lstStyle/>
                    <a:p>
                      <a:r>
                        <a:rPr lang="en-US" sz="900" dirty="0"/>
                        <a:t>Control Owner</a:t>
                      </a:r>
                    </a:p>
                  </a:txBody>
                  <a:tcPr marL="90000" anchor="ctr">
                    <a:solidFill>
                      <a:srgbClr val="0070C0"/>
                    </a:solidFill>
                  </a:tcPr>
                </a:tc>
                <a:tc>
                  <a:txBody>
                    <a:bodyPr/>
                    <a:lstStyle/>
                    <a:p>
                      <a:pPr algn="ctr"/>
                      <a:r>
                        <a:rPr lang="en-US" sz="900" dirty="0"/>
                        <a:t>Control Mitigation Effectiveness</a:t>
                      </a:r>
                    </a:p>
                  </a:txBody>
                  <a:tcPr marL="90000" anchor="ctr">
                    <a:solidFill>
                      <a:srgbClr val="0070C0"/>
                    </a:solidFill>
                  </a:tcPr>
                </a:tc>
                <a:tc>
                  <a:txBody>
                    <a:bodyPr/>
                    <a:lstStyle/>
                    <a:p>
                      <a:pPr algn="ctr"/>
                      <a:r>
                        <a:rPr lang="en-US" sz="900" dirty="0"/>
                        <a:t>Threat Mitigation</a:t>
                      </a:r>
                    </a:p>
                  </a:txBody>
                  <a:tcPr marL="90000" anchor="ctr">
                    <a:solidFill>
                      <a:srgbClr val="0070C0"/>
                    </a:solidFill>
                  </a:tcPr>
                </a:tc>
                <a:extLst>
                  <a:ext uri="{0D108BD9-81ED-4DB2-BD59-A6C34878D82A}">
                    <a16:rowId xmlns:a16="http://schemas.microsoft.com/office/drawing/2014/main" val="859701211"/>
                  </a:ext>
                </a:extLst>
              </a:tr>
              <a:tr h="628587">
                <a:tc>
                  <a:txBody>
                    <a:bodyPr/>
                    <a:lstStyle/>
                    <a:p>
                      <a:pPr algn="ctr"/>
                      <a:r>
                        <a:rPr lang="en-US" sz="900" dirty="0"/>
                        <a:t>T01</a:t>
                      </a:r>
                    </a:p>
                  </a:txBody>
                  <a:tcPr>
                    <a:solidFill>
                      <a:srgbClr val="E7E7E7"/>
                    </a:solidFill>
                  </a:tcPr>
                </a:tc>
                <a:tc>
                  <a:txBody>
                    <a:bodyPr/>
                    <a:lstStyle/>
                    <a:p>
                      <a:pPr marL="0" marR="0" lvl="0" indent="0" algn="l">
                        <a:lnSpc>
                          <a:spcPct val="100000"/>
                        </a:lnSpc>
                        <a:spcBef>
                          <a:spcPts val="0"/>
                        </a:spcBef>
                        <a:spcAft>
                          <a:spcPts val="0"/>
                        </a:spcAft>
                        <a:buNone/>
                      </a:pPr>
                      <a:r>
                        <a:rPr lang="en-GB" sz="900" b="0" i="0" u="none" strike="noStrike" baseline="0" noProof="0" dirty="0">
                          <a:solidFill>
                            <a:srgbClr val="000000"/>
                          </a:solidFill>
                          <a:latin typeface="+mn-lt"/>
                        </a:rPr>
                        <a:t>A malicious actor could attempt to exploit the API by obtaining unauthorized access to Salesforce through the Connected App. If the consumer key and secret for OAuth authentication were compromised, the attacker could potentially impersonate the e-commerce platform and manipulate Salesforce records or access sensitive data.</a:t>
                      </a:r>
                      <a:endParaRPr lang="en-GB" sz="900" b="0" i="0" u="none" strike="noStrike" baseline="0" noProof="0" dirty="0">
                        <a:solidFill>
                          <a:srgbClr val="000000"/>
                        </a:solidFill>
                        <a:latin typeface="Aptos"/>
                      </a:endParaRPr>
                    </a:p>
                  </a:txBody>
                  <a:tcPr>
                    <a:solidFill>
                      <a:srgbClr val="E7E7E7"/>
                    </a:solidFill>
                  </a:tcPr>
                </a:tc>
                <a:tc>
                  <a:txBody>
                    <a:bodyPr/>
                    <a:lstStyle/>
                    <a:p>
                      <a:pPr marL="0" marR="0" lvl="0" indent="0" algn="l">
                        <a:lnSpc>
                          <a:spcPct val="100000"/>
                        </a:lnSpc>
                        <a:spcBef>
                          <a:spcPts val="0"/>
                        </a:spcBef>
                        <a:spcAft>
                          <a:spcPts val="0"/>
                        </a:spcAft>
                        <a:buNone/>
                      </a:pPr>
                      <a:r>
                        <a:rPr lang="en-GB" sz="900" b="0" dirty="0"/>
                        <a:t>The control in place to mitigate the risk involves using OAuth 2.0 authentication with a consumer key and secret, which are generated automatically when the Connected App is created. The API user—dedicated solely for API access and without login privileges is assigned only the necessary permissions for commerce-related tasks. Additionally, system administrators are the only individuals with access to the API credentials in Salesforce, ensuring that the risk of unauthorized access is minimized</a:t>
                      </a:r>
                      <a:r>
                        <a:rPr lang="en-GB" sz="900" dirty="0"/>
                        <a:t>.</a:t>
                      </a:r>
                      <a:endParaRPr lang="en-US" sz="900" dirty="0">
                        <a:latin typeface="Aptos"/>
                      </a:endParaRPr>
                    </a:p>
                  </a:txBody>
                  <a:tcPr>
                    <a:solidFill>
                      <a:srgbClr val="E7E7E7"/>
                    </a:solidFill>
                  </a:tcPr>
                </a:tc>
                <a:tc>
                  <a:txBody>
                    <a:bodyPr/>
                    <a:lstStyle/>
                    <a:p>
                      <a:r>
                        <a:rPr lang="en-US" sz="900" dirty="0">
                          <a:solidFill>
                            <a:schemeClr val="tx1"/>
                          </a:solidFill>
                        </a:rPr>
                        <a:t>Salesforce Team</a:t>
                      </a:r>
                    </a:p>
                  </a:txBody>
                  <a:tcPr>
                    <a:solidFill>
                      <a:srgbClr val="E7E7E7"/>
                    </a:solidFill>
                  </a:tcPr>
                </a:tc>
                <a:tc>
                  <a:txBody>
                    <a:bodyPr/>
                    <a:lstStyle/>
                    <a:p>
                      <a:pPr lvl="0" algn="ctr">
                        <a:buNone/>
                      </a:pPr>
                      <a:r>
                        <a:rPr lang="en-US" sz="900" b="1" i="0" u="none" strike="noStrike" noProof="0" dirty="0">
                          <a:solidFill>
                            <a:srgbClr val="00B050"/>
                          </a:solidFill>
                          <a:latin typeface="Aptos"/>
                        </a:rPr>
                        <a:t>Effective</a:t>
                      </a:r>
                    </a:p>
                  </a:txBody>
                  <a:tcPr marL="90000" anchor="ctr">
                    <a:solidFill>
                      <a:srgbClr val="E7E7E7"/>
                    </a:solidFill>
                  </a:tcPr>
                </a:tc>
                <a:tc>
                  <a:txBody>
                    <a:bodyPr/>
                    <a:lstStyle/>
                    <a:p>
                      <a:pPr lvl="0" algn="ctr">
                        <a:buNone/>
                      </a:pPr>
                      <a:r>
                        <a:rPr lang="en-US" sz="900" b="1" i="0" u="none" strike="noStrike" noProof="0" dirty="0">
                          <a:solidFill>
                            <a:schemeClr val="bg1"/>
                          </a:solidFill>
                          <a:latin typeface="Aptos"/>
                        </a:rPr>
                        <a:t>Sufficient Mitigation</a:t>
                      </a:r>
                    </a:p>
                  </a:txBody>
                  <a:tcPr marL="90000" anchor="ctr">
                    <a:solidFill>
                      <a:srgbClr val="92D050"/>
                    </a:solidFill>
                  </a:tcPr>
                </a:tc>
                <a:extLst>
                  <a:ext uri="{0D108BD9-81ED-4DB2-BD59-A6C34878D82A}">
                    <a16:rowId xmlns:a16="http://schemas.microsoft.com/office/drawing/2014/main" val="1060839612"/>
                  </a:ext>
                </a:extLst>
              </a:tr>
              <a:tr h="912286">
                <a:tc>
                  <a:txBody>
                    <a:bodyPr/>
                    <a:lstStyle/>
                    <a:p>
                      <a:pPr algn="ctr"/>
                      <a:r>
                        <a:rPr lang="en-US" sz="900" dirty="0"/>
                        <a:t>T02</a:t>
                      </a:r>
                    </a:p>
                  </a:txBody>
                  <a:tcPr>
                    <a:solidFill>
                      <a:srgbClr val="E7E7E7"/>
                    </a:solidFill>
                  </a:tcPr>
                </a:tc>
                <a:tc>
                  <a:txBody>
                    <a:bodyPr/>
                    <a:lstStyle/>
                    <a:p>
                      <a:pPr marL="0" marR="0" lvl="0" indent="0" algn="l">
                        <a:lnSpc>
                          <a:spcPct val="100000"/>
                        </a:lnSpc>
                        <a:spcBef>
                          <a:spcPts val="0"/>
                        </a:spcBef>
                        <a:spcAft>
                          <a:spcPts val="0"/>
                        </a:spcAft>
                        <a:buNone/>
                      </a:pPr>
                      <a:r>
                        <a:rPr lang="en-US" sz="900" dirty="0"/>
                        <a:t>A malicious actor is able to capture a request from the e-commerce website and change the transaction to be able to obtain cheaper or free PF files and environments.</a:t>
                      </a:r>
                    </a:p>
                  </a:txBody>
                  <a:tcPr>
                    <a:solidFill>
                      <a:srgbClr val="E7E7E7"/>
                    </a:solidFill>
                  </a:tcPr>
                </a:tc>
                <a:tc>
                  <a:txBody>
                    <a:bodyPr/>
                    <a:lstStyle/>
                    <a:p>
                      <a:pPr marL="0" marR="0" lvl="0" indent="0" algn="l">
                        <a:lnSpc>
                          <a:spcPct val="100000"/>
                        </a:lnSpc>
                        <a:spcBef>
                          <a:spcPts val="0"/>
                        </a:spcBef>
                        <a:spcAft>
                          <a:spcPts val="0"/>
                        </a:spcAft>
                        <a:buNone/>
                      </a:pPr>
                      <a:endParaRPr lang="en-US" sz="900" b="0" i="0" u="none" strike="noStrike" kern="1200" cap="none" spc="0" normalizeH="0" baseline="0" noProof="0" dirty="0">
                        <a:ln>
                          <a:noFill/>
                        </a:ln>
                        <a:solidFill>
                          <a:prstClr val="black"/>
                        </a:solidFill>
                        <a:effectLst/>
                        <a:uLnTx/>
                        <a:uFillTx/>
                        <a:latin typeface="Aptos"/>
                      </a:endParaRPr>
                    </a:p>
                    <a:p>
                      <a:pPr marL="0" marR="0" lvl="0" indent="0" algn="l">
                        <a:lnSpc>
                          <a:spcPct val="100000"/>
                        </a:lnSpc>
                        <a:spcBef>
                          <a:spcPts val="0"/>
                        </a:spcBef>
                        <a:spcAft>
                          <a:spcPts val="0"/>
                        </a:spcAft>
                        <a:buNone/>
                      </a:pPr>
                      <a:r>
                        <a:rPr lang="en-US" sz="900" b="0" i="0" u="none" strike="noStrike" kern="1200" cap="none" spc="0" normalizeH="0" baseline="0" noProof="0" dirty="0">
                          <a:ln>
                            <a:noFill/>
                          </a:ln>
                          <a:solidFill>
                            <a:prstClr val="black"/>
                          </a:solidFill>
                          <a:effectLst/>
                          <a:uLnTx/>
                          <a:uFillTx/>
                          <a:latin typeface="Aptos"/>
                        </a:rPr>
                        <a:t>Security tested and fixed controls to ensure a malicious actor can't obtain the product at zero cost.</a:t>
                      </a:r>
                    </a:p>
                  </a:txBody>
                  <a:tcPr>
                    <a:solidFill>
                      <a:srgbClr val="E7E7E7"/>
                    </a:solidFill>
                  </a:tcPr>
                </a:tc>
                <a:tc>
                  <a:txBody>
                    <a:bodyPr/>
                    <a:lstStyle/>
                    <a:p>
                      <a:pPr lvl="0">
                        <a:buNone/>
                      </a:pPr>
                      <a:r>
                        <a:rPr lang="en-US" sz="900" dirty="0">
                          <a:solidFill>
                            <a:schemeClr val="tx1"/>
                          </a:solidFill>
                        </a:rPr>
                        <a:t>PF engineering</a:t>
                      </a:r>
                      <a:endParaRPr lang="en-US" dirty="0"/>
                    </a:p>
                  </a:txBody>
                  <a:tcPr>
                    <a:solidFill>
                      <a:srgbClr val="E7E7E7"/>
                    </a:solidFill>
                  </a:tcPr>
                </a:tc>
                <a:tc>
                  <a:txBody>
                    <a:bodyPr/>
                    <a:lstStyle/>
                    <a:p>
                      <a:pPr marL="0" marR="0" lvl="0" indent="0" algn="ctr" defTabSz="914400">
                        <a:lnSpc>
                          <a:spcPct val="100000"/>
                        </a:lnSpc>
                        <a:spcBef>
                          <a:spcPts val="0"/>
                        </a:spcBef>
                        <a:spcAft>
                          <a:spcPts val="0"/>
                        </a:spcAft>
                        <a:buNone/>
                        <a:tabLst/>
                        <a:defRPr/>
                      </a:pPr>
                      <a:r>
                        <a:rPr lang="en-US" sz="900" b="1" i="0" u="none" strike="noStrike" noProof="0" dirty="0">
                          <a:solidFill>
                            <a:srgbClr val="00B050"/>
                          </a:solidFill>
                          <a:latin typeface="Aptos"/>
                        </a:rPr>
                        <a:t>Ineffective</a:t>
                      </a:r>
                      <a:endParaRPr lang="en-US" dirty="0"/>
                    </a:p>
                    <a:p>
                      <a:pPr lvl="0" algn="ctr">
                        <a:buNone/>
                      </a:pPr>
                      <a:endParaRPr lang="en-US" sz="900" b="0">
                        <a:solidFill>
                          <a:srgbClr val="FFC000"/>
                        </a:solidFill>
                      </a:endParaRPr>
                    </a:p>
                  </a:txBody>
                  <a:tcPr marL="90000" anchor="ctr">
                    <a:solidFill>
                      <a:srgbClr val="E7E7E7"/>
                    </a:solidFill>
                  </a:tcPr>
                </a:tc>
                <a:tc>
                  <a:txBody>
                    <a:bodyPr/>
                    <a:lstStyle/>
                    <a:p>
                      <a:pPr lvl="0" algn="ctr">
                        <a:lnSpc>
                          <a:spcPct val="100000"/>
                        </a:lnSpc>
                        <a:spcBef>
                          <a:spcPts val="0"/>
                        </a:spcBef>
                        <a:spcAft>
                          <a:spcPts val="0"/>
                        </a:spcAft>
                        <a:buNone/>
                      </a:pPr>
                      <a:r>
                        <a:rPr lang="en-US" sz="900" b="1" i="0" u="none" strike="noStrike" noProof="0" dirty="0">
                          <a:solidFill>
                            <a:schemeClr val="bg1"/>
                          </a:solidFill>
                          <a:latin typeface="Aptos"/>
                        </a:rPr>
                        <a:t>Sufficient Mitigation</a:t>
                      </a:r>
                      <a:endParaRPr lang="en-US" sz="900" b="0" i="0" u="none" strike="noStrike" noProof="0" dirty="0">
                        <a:solidFill>
                          <a:srgbClr val="000000"/>
                        </a:solidFill>
                        <a:latin typeface="Aptos"/>
                      </a:endParaRPr>
                    </a:p>
                    <a:p>
                      <a:pPr lvl="0" algn="ctr">
                        <a:buNone/>
                      </a:pPr>
                      <a:endParaRPr lang="en-US" sz="900" b="1" i="0" u="none" strike="noStrike" noProof="0" dirty="0">
                        <a:solidFill>
                          <a:schemeClr val="bg1"/>
                        </a:solidFill>
                        <a:latin typeface="Aptos"/>
                      </a:endParaRPr>
                    </a:p>
                  </a:txBody>
                  <a:tcPr marL="90000" anchor="ctr">
                    <a:solidFill>
                      <a:srgbClr val="92D050"/>
                    </a:solidFill>
                  </a:tcPr>
                </a:tc>
                <a:extLst>
                  <a:ext uri="{0D108BD9-81ED-4DB2-BD59-A6C34878D82A}">
                    <a16:rowId xmlns:a16="http://schemas.microsoft.com/office/drawing/2014/main" val="2265128369"/>
                  </a:ext>
                </a:extLst>
              </a:tr>
            </a:tbl>
          </a:graphicData>
        </a:graphic>
      </p:graphicFrame>
      <p:sp>
        <p:nvSpPr>
          <p:cNvPr id="2" name="Rectangle 1">
            <a:extLst>
              <a:ext uri="{FF2B5EF4-FFF2-40B4-BE49-F238E27FC236}">
                <a16:creationId xmlns:a16="http://schemas.microsoft.com/office/drawing/2014/main" id="{7BFF3E44-4639-971E-B6FA-4CCDF6D646DD}"/>
              </a:ext>
            </a:extLst>
          </p:cNvPr>
          <p:cNvSpPr/>
          <p:nvPr/>
        </p:nvSpPr>
        <p:spPr>
          <a:xfrm>
            <a:off x="0" y="0"/>
            <a:ext cx="12192000" cy="864066"/>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90488"/>
            <a:r>
              <a:rPr lang="en-US" sz="3200" b="1"/>
              <a:t>Mitigating Controls</a:t>
            </a:r>
          </a:p>
        </p:txBody>
      </p:sp>
      <p:sp>
        <p:nvSpPr>
          <p:cNvPr id="3" name="Rectangle 2">
            <a:extLst>
              <a:ext uri="{FF2B5EF4-FFF2-40B4-BE49-F238E27FC236}">
                <a16:creationId xmlns:a16="http://schemas.microsoft.com/office/drawing/2014/main" id="{EA53FBC4-CF26-E42C-BF6D-8D00DF4AB528}"/>
              </a:ext>
            </a:extLst>
          </p:cNvPr>
          <p:cNvSpPr/>
          <p:nvPr/>
        </p:nvSpPr>
        <p:spPr>
          <a:xfrm>
            <a:off x="0" y="6610524"/>
            <a:ext cx="12192000" cy="24747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7938">
              <a:tabLst>
                <a:tab pos="11955463" algn="r"/>
              </a:tabLst>
            </a:pPr>
            <a:r>
              <a:rPr lang="en-US" sz="800">
                <a:solidFill>
                  <a:schemeClr val="tx1"/>
                </a:solidFill>
              </a:rPr>
              <a:t>Cyber Security Threat Model	Sensitive</a:t>
            </a:r>
          </a:p>
        </p:txBody>
      </p:sp>
    </p:spTree>
    <p:extLst>
      <p:ext uri="{BB962C8B-B14F-4D97-AF65-F5344CB8AC3E}">
        <p14:creationId xmlns:p14="http://schemas.microsoft.com/office/powerpoint/2010/main" val="35069353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92E2AA-E1DD-2BA0-D489-A9275613496A}"/>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929340A1-626A-CD48-9864-8ED5FDF9CFF2}"/>
              </a:ext>
            </a:extLst>
          </p:cNvPr>
          <p:cNvSpPr/>
          <p:nvPr/>
        </p:nvSpPr>
        <p:spPr>
          <a:xfrm>
            <a:off x="0" y="0"/>
            <a:ext cx="12192000" cy="864066"/>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90488"/>
            <a:r>
              <a:rPr lang="en-US" sz="3200" b="1"/>
              <a:t>Control Weaknesses</a:t>
            </a:r>
          </a:p>
        </p:txBody>
      </p:sp>
      <p:sp>
        <p:nvSpPr>
          <p:cNvPr id="3" name="Rectangle 2">
            <a:extLst>
              <a:ext uri="{FF2B5EF4-FFF2-40B4-BE49-F238E27FC236}">
                <a16:creationId xmlns:a16="http://schemas.microsoft.com/office/drawing/2014/main" id="{5FAA379E-CC0F-F217-5F34-9AFDEFF9D460}"/>
              </a:ext>
            </a:extLst>
          </p:cNvPr>
          <p:cNvSpPr/>
          <p:nvPr/>
        </p:nvSpPr>
        <p:spPr>
          <a:xfrm>
            <a:off x="0" y="6610524"/>
            <a:ext cx="12192000" cy="24747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7938">
              <a:tabLst>
                <a:tab pos="11955463" algn="r"/>
              </a:tabLst>
            </a:pPr>
            <a:r>
              <a:rPr lang="en-US" sz="800">
                <a:solidFill>
                  <a:schemeClr val="tx1"/>
                </a:solidFill>
              </a:rPr>
              <a:t>Cyber Security Threat Model	Sensitive</a:t>
            </a:r>
          </a:p>
        </p:txBody>
      </p:sp>
      <p:graphicFrame>
        <p:nvGraphicFramePr>
          <p:cNvPr id="4" name="Table 3">
            <a:extLst>
              <a:ext uri="{FF2B5EF4-FFF2-40B4-BE49-F238E27FC236}">
                <a16:creationId xmlns:a16="http://schemas.microsoft.com/office/drawing/2014/main" id="{502C087B-8E87-FA5D-A900-BCF2D22657BE}"/>
              </a:ext>
            </a:extLst>
          </p:cNvPr>
          <p:cNvGraphicFramePr>
            <a:graphicFrameLocks noGrp="1"/>
          </p:cNvGraphicFramePr>
          <p:nvPr>
            <p:extLst>
              <p:ext uri="{D42A27DB-BD31-4B8C-83A1-F6EECF244321}">
                <p14:modId xmlns:p14="http://schemas.microsoft.com/office/powerpoint/2010/main" val="1988712223"/>
              </p:ext>
            </p:extLst>
          </p:nvPr>
        </p:nvGraphicFramePr>
        <p:xfrm>
          <a:off x="103860" y="943636"/>
          <a:ext cx="11965703" cy="1112520"/>
        </p:xfrm>
        <a:graphic>
          <a:graphicData uri="http://schemas.openxmlformats.org/drawingml/2006/table">
            <a:tbl>
              <a:tblPr firstRow="1" bandRow="1">
                <a:tableStyleId>{073A0DAA-6AF3-43AB-8588-CEC1D06C72B9}</a:tableStyleId>
              </a:tblPr>
              <a:tblGrid>
                <a:gridCol w="718744">
                  <a:extLst>
                    <a:ext uri="{9D8B030D-6E8A-4147-A177-3AD203B41FA5}">
                      <a16:colId xmlns:a16="http://schemas.microsoft.com/office/drawing/2014/main" val="2702742516"/>
                    </a:ext>
                  </a:extLst>
                </a:gridCol>
                <a:gridCol w="3291070">
                  <a:extLst>
                    <a:ext uri="{9D8B030D-6E8A-4147-A177-3AD203B41FA5}">
                      <a16:colId xmlns:a16="http://schemas.microsoft.com/office/drawing/2014/main" val="3437026051"/>
                    </a:ext>
                  </a:extLst>
                </a:gridCol>
                <a:gridCol w="3291070">
                  <a:extLst>
                    <a:ext uri="{9D8B030D-6E8A-4147-A177-3AD203B41FA5}">
                      <a16:colId xmlns:a16="http://schemas.microsoft.com/office/drawing/2014/main" val="358841587"/>
                    </a:ext>
                  </a:extLst>
                </a:gridCol>
                <a:gridCol w="4664819">
                  <a:extLst>
                    <a:ext uri="{9D8B030D-6E8A-4147-A177-3AD203B41FA5}">
                      <a16:colId xmlns:a16="http://schemas.microsoft.com/office/drawing/2014/main" val="1235015917"/>
                    </a:ext>
                  </a:extLst>
                </a:gridCol>
              </a:tblGrid>
              <a:tr h="370840">
                <a:tc>
                  <a:txBody>
                    <a:bodyPr/>
                    <a:lstStyle/>
                    <a:p>
                      <a:pPr algn="ctr"/>
                      <a:r>
                        <a:rPr lang="en-US" sz="900" dirty="0"/>
                        <a:t>Action Ref.</a:t>
                      </a:r>
                    </a:p>
                  </a:txBody>
                  <a:tcPr marL="90000" anchor="ctr">
                    <a:solidFill>
                      <a:srgbClr val="0070C0"/>
                    </a:solidFill>
                  </a:tcPr>
                </a:tc>
                <a:tc>
                  <a:txBody>
                    <a:bodyPr/>
                    <a:lstStyle/>
                    <a:p>
                      <a:r>
                        <a:rPr lang="en-US" sz="900" dirty="0"/>
                        <a:t>Control Weakness</a:t>
                      </a:r>
                    </a:p>
                  </a:txBody>
                  <a:tcPr marL="90000" anchor="ctr">
                    <a:solidFill>
                      <a:srgbClr val="0070C0"/>
                    </a:solidFill>
                  </a:tcPr>
                </a:tc>
                <a:tc>
                  <a:txBody>
                    <a:bodyPr/>
                    <a:lstStyle/>
                    <a:p>
                      <a:r>
                        <a:rPr lang="en-US" sz="900" dirty="0"/>
                        <a:t>Threat</a:t>
                      </a:r>
                    </a:p>
                  </a:txBody>
                  <a:tcPr marL="90000" anchor="ctr">
                    <a:solidFill>
                      <a:srgbClr val="0070C0"/>
                    </a:solidFill>
                  </a:tcPr>
                </a:tc>
                <a:tc>
                  <a:txBody>
                    <a:bodyPr/>
                    <a:lstStyle/>
                    <a:p>
                      <a:pPr algn="l"/>
                      <a:r>
                        <a:rPr lang="en-US" sz="900" dirty="0"/>
                        <a:t>Recommendation</a:t>
                      </a:r>
                    </a:p>
                  </a:txBody>
                  <a:tcPr marL="90000" anchor="ctr">
                    <a:solidFill>
                      <a:srgbClr val="0070C0"/>
                    </a:solidFill>
                  </a:tcPr>
                </a:tc>
                <a:extLst>
                  <a:ext uri="{0D108BD9-81ED-4DB2-BD59-A6C34878D82A}">
                    <a16:rowId xmlns:a16="http://schemas.microsoft.com/office/drawing/2014/main" val="859701211"/>
                  </a:ext>
                </a:extLst>
              </a:tr>
              <a:tr h="741680">
                <a:tc>
                  <a:txBody>
                    <a:bodyPr/>
                    <a:lstStyle/>
                    <a:p>
                      <a:pPr algn="ctr"/>
                      <a:r>
                        <a:rPr lang="en-US" sz="900" dirty="0"/>
                        <a:t>A02</a:t>
                      </a:r>
                      <a:endParaRPr lang="en-US" dirty="0"/>
                    </a:p>
                  </a:txBody>
                  <a:tcPr>
                    <a:solidFill>
                      <a:srgbClr val="CBCBCB"/>
                    </a:solidFill>
                  </a:tcPr>
                </a:tc>
                <a:tc>
                  <a:txBody>
                    <a:bodyPr/>
                    <a:lstStyle/>
                    <a:p>
                      <a:pPr lvl="0">
                        <a:buNone/>
                      </a:pPr>
                      <a:endParaRPr lang="en-US" sz="900" b="0" i="0" u="none" strike="noStrike" noProof="0" dirty="0">
                        <a:solidFill>
                          <a:srgbClr val="000000"/>
                        </a:solidFill>
                        <a:latin typeface="Aptos"/>
                      </a:endParaRPr>
                    </a:p>
                  </a:txBody>
                  <a:tcPr>
                    <a:solidFill>
                      <a:srgbClr val="CBCBCB"/>
                    </a:solidFill>
                  </a:tcPr>
                </a:tc>
                <a:tc>
                  <a:txBody>
                    <a:bodyPr/>
                    <a:lstStyle/>
                    <a:p>
                      <a:pPr marL="0" marR="0" lvl="0" indent="0" algn="l">
                        <a:lnSpc>
                          <a:spcPct val="100000"/>
                        </a:lnSpc>
                        <a:spcBef>
                          <a:spcPts val="0"/>
                        </a:spcBef>
                        <a:spcAft>
                          <a:spcPts val="0"/>
                        </a:spcAft>
                        <a:buNone/>
                      </a:pPr>
                      <a:r>
                        <a:rPr lang="en-US" sz="900" b="0" i="0" u="none" strike="noStrike" baseline="0" noProof="0" dirty="0">
                          <a:solidFill>
                            <a:srgbClr val="000000"/>
                          </a:solidFill>
                          <a:latin typeface="Aptos"/>
                        </a:rPr>
                        <a:t>A malicious actor is able to capture a request from the e-commerce website and change the transaction to be able to obtain cheaper or free PF files and environments.</a:t>
                      </a:r>
                      <a:endParaRPr lang="en-US" dirty="0"/>
                    </a:p>
                  </a:txBody>
                  <a:tcPr>
                    <a:solidFill>
                      <a:srgbClr val="CBCBCB"/>
                    </a:solidFill>
                  </a:tcPr>
                </a:tc>
                <a:tc>
                  <a:txBody>
                    <a:bodyPr/>
                    <a:lstStyle/>
                    <a:p>
                      <a:pPr lvl="0" algn="l">
                        <a:buNone/>
                      </a:pPr>
                      <a:endParaRPr lang="en-US" sz="900" b="0" i="0" u="none" strike="noStrike" noProof="0" dirty="0">
                        <a:latin typeface="Aptos"/>
                      </a:endParaRPr>
                    </a:p>
                  </a:txBody>
                  <a:tcPr>
                    <a:solidFill>
                      <a:srgbClr val="CBCBCB"/>
                    </a:solidFill>
                  </a:tcPr>
                </a:tc>
                <a:extLst>
                  <a:ext uri="{0D108BD9-81ED-4DB2-BD59-A6C34878D82A}">
                    <a16:rowId xmlns:a16="http://schemas.microsoft.com/office/drawing/2014/main" val="2730270144"/>
                  </a:ext>
                </a:extLst>
              </a:tr>
            </a:tbl>
          </a:graphicData>
        </a:graphic>
      </p:graphicFrame>
    </p:spTree>
    <p:extLst>
      <p:ext uri="{BB962C8B-B14F-4D97-AF65-F5344CB8AC3E}">
        <p14:creationId xmlns:p14="http://schemas.microsoft.com/office/powerpoint/2010/main" val="15732632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SharedContentType xmlns="Microsoft.SharePoint.Taxonomy.ContentTypeSync" SourceId="579e37e5-6ca9-4914-9869-0a44eb770c83" ContentTypeId="0x0101" PreviousValue="false"/>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C99C03BFF7509E4FB3CD2664D4BA4489" ma:contentTypeVersion="19" ma:contentTypeDescription="Create a new document." ma:contentTypeScope="" ma:versionID="8edd5ae8948cfe21bf26955f6b9915ea">
  <xsd:schema xmlns:xsd="http://www.w3.org/2001/XMLSchema" xmlns:xs="http://www.w3.org/2001/XMLSchema" xmlns:p="http://schemas.microsoft.com/office/2006/metadata/properties" xmlns:ns2="5db24b06-5d63-49eb-96fd-24a1302444f2" xmlns:ns3="92a9ea50-3060-45c6-84e7-d5b613fa8df9" targetNamespace="http://schemas.microsoft.com/office/2006/metadata/properties" ma:root="true" ma:fieldsID="8f535cd25b4e354b653f3039df7fe592" ns2:_="" ns3:_="">
    <xsd:import namespace="5db24b06-5d63-49eb-96fd-24a1302444f2"/>
    <xsd:import namespace="92a9ea50-3060-45c6-84e7-d5b613fa8df9"/>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lcf76f155ced4ddcb4097134ff3c332f" minOccurs="0"/>
                <xsd:element ref="ns3:TaxCatchAll" minOccurs="0"/>
                <xsd:element ref="ns2:MediaServiceDateTaken" minOccurs="0"/>
                <xsd:element ref="ns2:MediaServiceLocation" minOccurs="0"/>
                <xsd:element ref="ns2:MediaServiceGenerationTime" minOccurs="0"/>
                <xsd:element ref="ns2:MediaServiceEventHashCode" minOccurs="0"/>
                <xsd:element ref="ns2:MediaServiceOCR" minOccurs="0"/>
                <xsd:element ref="ns2:MediaLengthInSeconds"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db24b06-5d63-49eb-96fd-24a1302444f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579e37e5-6ca9-4914-9869-0a44eb770c83" ma:termSetId="09814cd3-568e-fe90-9814-8d621ff8fb84" ma:anchorId="fba54fb3-c3e1-fe81-a776-ca4b69148c4d" ma:open="true" ma:isKeyword="false">
      <xsd:complexType>
        <xsd:sequence>
          <xsd:element ref="pc:Terms" minOccurs="0" maxOccurs="1"/>
        </xsd:sequence>
      </xsd:complex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Location" ma:index="16" nillable="true" ma:displayName="Location" ma:indexed="true" ma:internalName="MediaServiceLocation"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element name="MediaLengthInSeconds" ma:index="20" nillable="true" ma:displayName="MediaLengthInSeconds" ma:hidden="true" ma:internalName="MediaLengthInSeconds" ma:readOnly="true">
      <xsd:simpleType>
        <xsd:restriction base="dms:Unknown"/>
      </xsd:simpleType>
    </xsd:element>
    <xsd:element name="MediaServiceObjectDetectorVersions" ma:index="21" nillable="true" ma:displayName="MediaServiceObjectDetectorVersions" ma:description="" ma:hidden="true" ma:indexed="true" ma:internalName="MediaServiceObjectDetectorVersions" ma:readOnly="true">
      <xsd:simpleType>
        <xsd:restriction base="dms:Text"/>
      </xsd:simpleType>
    </xsd:element>
    <xsd:element name="MediaServiceSearchProperties" ma:index="22"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92a9ea50-3060-45c6-84e7-d5b613fa8df9"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TaxCatchAll" ma:index="14" nillable="true" ma:displayName="Taxonomy Catch All Column" ma:hidden="true" ma:list="{21230a92-955a-479b-8841-e67855ad7c2e}" ma:internalName="TaxCatchAll" ma:showField="CatchAllData" ma:web="92a9ea50-3060-45c6-84e7-d5b613fa8df9">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0AFF6D4-7C59-4E87-8E83-BDA9DB95A942}">
  <ds:schemaRefs>
    <ds:schemaRef ds:uri="Microsoft.SharePoint.Taxonomy.ContentTypeSync"/>
  </ds:schemaRefs>
</ds:datastoreItem>
</file>

<file path=customXml/itemProps2.xml><?xml version="1.0" encoding="utf-8"?>
<ds:datastoreItem xmlns:ds="http://schemas.openxmlformats.org/officeDocument/2006/customXml" ds:itemID="{6A502170-62E5-48AC-A230-D5258CEF5F69}">
  <ds:schemaRefs>
    <ds:schemaRef ds:uri="http://schemas.microsoft.com/sharepoint/v3/contenttype/forms"/>
  </ds:schemaRefs>
</ds:datastoreItem>
</file>

<file path=customXml/itemProps3.xml><?xml version="1.0" encoding="utf-8"?>
<ds:datastoreItem xmlns:ds="http://schemas.openxmlformats.org/officeDocument/2006/customXml" ds:itemID="{B7850C47-256C-4055-9353-08959E5028BA}">
  <ds:schemaRefs>
    <ds:schemaRef ds:uri="5db24b06-5d63-49eb-96fd-24a1302444f2"/>
    <ds:schemaRef ds:uri="92a9ea50-3060-45c6-84e7-d5b613fa8df9"/>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office theme</Template>
  <TotalTime>191</TotalTime>
  <Words>482</Words>
  <Application>Microsoft Office PowerPoint</Application>
  <PresentationFormat>Widescreen</PresentationFormat>
  <Paragraphs>83</Paragraphs>
  <Slides>6</Slides>
  <Notes>1</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David Biayna Neal</cp:lastModifiedBy>
  <cp:revision>795</cp:revision>
  <dcterms:created xsi:type="dcterms:W3CDTF">2024-07-23T08:25:53Z</dcterms:created>
  <dcterms:modified xsi:type="dcterms:W3CDTF">2025-08-11T12:08:12Z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15091220-ffb5-410a-8fef-e0ac67fe4ab3_Enabled">
    <vt:lpwstr>true</vt:lpwstr>
  </property>
  <property fmtid="{D5CDD505-2E9C-101B-9397-08002B2CF9AE}" pid="3" name="MSIP_Label_15091220-ffb5-410a-8fef-e0ac67fe4ab3_SetDate">
    <vt:lpwstr>2025-04-11T11:10:09Z</vt:lpwstr>
  </property>
  <property fmtid="{D5CDD505-2E9C-101B-9397-08002B2CF9AE}" pid="4" name="MSIP_Label_15091220-ffb5-410a-8fef-e0ac67fe4ab3_Method">
    <vt:lpwstr>Privileged</vt:lpwstr>
  </property>
  <property fmtid="{D5CDD505-2E9C-101B-9397-08002B2CF9AE}" pid="5" name="MSIP_Label_15091220-ffb5-410a-8fef-e0ac67fe4ab3_Name">
    <vt:lpwstr>15091220-ffb5-410a-8fef-e0ac67fe4ab3</vt:lpwstr>
  </property>
  <property fmtid="{D5CDD505-2E9C-101B-9397-08002B2CF9AE}" pid="6" name="MSIP_Label_15091220-ffb5-410a-8fef-e0ac67fe4ab3_SiteId">
    <vt:lpwstr>75b02e0d-90d1-43e5-b5db-20eaaddbfac6</vt:lpwstr>
  </property>
  <property fmtid="{D5CDD505-2E9C-101B-9397-08002B2CF9AE}" pid="7" name="MSIP_Label_15091220-ffb5-410a-8fef-e0ac67fe4ab3_ActionId">
    <vt:lpwstr>0d9cd071-11dd-43b5-a659-9f8e08589441</vt:lpwstr>
  </property>
  <property fmtid="{D5CDD505-2E9C-101B-9397-08002B2CF9AE}" pid="8" name="MSIP_Label_15091220-ffb5-410a-8fef-e0ac67fe4ab3_ContentBits">
    <vt:lpwstr>0</vt:lpwstr>
  </property>
  <property fmtid="{D5CDD505-2E9C-101B-9397-08002B2CF9AE}" pid="9" name="MSIP_Label_15091220-ffb5-410a-8fef-e0ac67fe4ab3_Tag">
    <vt:lpwstr>10, 0, 1, 1</vt:lpwstr>
  </property>
</Properties>
</file>