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9" r:id="rId3"/>
    <p:sldId id="269" r:id="rId4"/>
    <p:sldId id="270" r:id="rId5"/>
    <p:sldId id="261" r:id="rId6"/>
    <p:sldId id="271" r:id="rId7"/>
    <p:sldId id="258" r:id="rId8"/>
    <p:sldId id="267" r:id="rId9"/>
    <p:sldId id="279" r:id="rId10"/>
    <p:sldId id="272" r:id="rId11"/>
    <p:sldId id="257" r:id="rId12"/>
    <p:sldId id="273" r:id="rId13"/>
    <p:sldId id="274" r:id="rId14"/>
    <p:sldId id="260" r:id="rId15"/>
    <p:sldId id="275" r:id="rId16"/>
    <p:sldId id="278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8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76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7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06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05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01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11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6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6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0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1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253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ben.l7231#!/vizhome/ImportanceRatio_15887149327000/Sheet2?publish=y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F1C1-9443-4D20-AEAC-E01A144C8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wolf pack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FA5B5-830F-4409-BD41-0E8B8021A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David Johnston	ben Lamkin</a:t>
            </a:r>
          </a:p>
          <a:p>
            <a:r>
              <a:rPr lang="en-US" dirty="0"/>
              <a:t>Joshua </a:t>
            </a:r>
            <a:r>
              <a:rPr lang="en-US" dirty="0" err="1"/>
              <a:t>cohen</a:t>
            </a:r>
            <a:r>
              <a:rPr lang="en-US" dirty="0"/>
              <a:t> 		nick </a:t>
            </a:r>
            <a:r>
              <a:rPr lang="en-US" dirty="0" err="1"/>
              <a:t>sain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944A6-B62D-4873-B857-E2122665A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5" y="3193267"/>
            <a:ext cx="7067550" cy="29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72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5ED8-22FE-47A0-B43E-B9A3EA193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data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D3201-E758-4F46-BEAF-A29109F48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2705099"/>
            <a:ext cx="5194769" cy="103575"/>
          </a:xfrm>
        </p:spPr>
        <p:txBody>
          <a:bodyPr/>
          <a:lstStyle/>
          <a:p>
            <a:pPr algn="ctr"/>
            <a:r>
              <a:rPr lang="en-US" dirty="0"/>
              <a:t>Financials only valuations no sector data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920EB8-C3F5-403B-BB03-43E005AD583A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1287" y="2908302"/>
            <a:ext cx="4484039" cy="3663948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FAD1E6-E831-4E86-9B53-143A527B0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Financials w/sector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155B69D-CDDF-4088-889A-9E33F56DE316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16039" y="2908302"/>
            <a:ext cx="5194936" cy="366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15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E03C-8DFF-4568-95FB-90EA4DEF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0"/>
            <a:ext cx="11210758" cy="3562350"/>
          </a:xfrm>
        </p:spPr>
        <p:txBody>
          <a:bodyPr>
            <a:normAutofit/>
          </a:bodyPr>
          <a:lstStyle/>
          <a:p>
            <a:r>
              <a:rPr lang="en-US" dirty="0"/>
              <a:t>Code utilized to run effectiveness calculations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F0B74D-B726-4D96-84F0-D3CD2B3E9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98" y="2628486"/>
            <a:ext cx="8265012" cy="4015409"/>
          </a:xfrm>
        </p:spPr>
      </p:pic>
    </p:spTree>
    <p:extLst>
      <p:ext uri="{BB962C8B-B14F-4D97-AF65-F5344CB8AC3E}">
        <p14:creationId xmlns:p14="http://schemas.microsoft.com/office/powerpoint/2010/main" val="3069008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D304-BD0B-49E2-B64B-CD0575D2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FDC81-042D-48B3-A47D-EB778D3C0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25CE67-EEC1-4033-83E2-5FF6DAE016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2682875"/>
            <a:ext cx="65151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03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609E-C741-49B0-8C91-26687D76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48A8F6-B2E8-4FAC-8348-D6BB100F27F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575" y="2314575"/>
            <a:ext cx="63150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72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D86F8-EE1C-4E1F-BB0C-3AFE99FD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A8DCEE-AD1D-479E-93CD-DDE6B85DB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970" y="2667000"/>
            <a:ext cx="3718060" cy="3209925"/>
          </a:xfrm>
        </p:spPr>
      </p:pic>
    </p:spTree>
    <p:extLst>
      <p:ext uri="{BB962C8B-B14F-4D97-AF65-F5344CB8AC3E}">
        <p14:creationId xmlns:p14="http://schemas.microsoft.com/office/powerpoint/2010/main" val="88620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43FB794-AA6C-42CB-969A-61FC7E77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40D75C8-7CB5-4DF0-B5A4-BB1F03F63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We were able to build, train and test a Decision Tree model with a test score of about </a:t>
            </a:r>
            <a:r>
              <a:rPr lang="en-US" sz="1600" dirty="0">
                <a:solidFill>
                  <a:srgbClr val="92D050"/>
                </a:solidFill>
              </a:rPr>
              <a:t>63</a:t>
            </a:r>
            <a:r>
              <a:rPr lang="en-US" sz="1600" dirty="0"/>
              <a:t>%</a:t>
            </a:r>
          </a:p>
          <a:p>
            <a:r>
              <a:rPr lang="en-US" sz="1600" dirty="0"/>
              <a:t>We were able to build, train and test a Random Forest model with a test score of about </a:t>
            </a:r>
            <a:r>
              <a:rPr lang="en-US" sz="1600" dirty="0">
                <a:solidFill>
                  <a:srgbClr val="92D050"/>
                </a:solidFill>
              </a:rPr>
              <a:t>75</a:t>
            </a:r>
            <a:r>
              <a:rPr lang="en-US" sz="1600" dirty="0"/>
              <a:t>%</a:t>
            </a:r>
          </a:p>
          <a:p>
            <a:r>
              <a:rPr lang="en-US" sz="1600" dirty="0"/>
              <a:t>We also built a Neural Network Model that went through 1,000 iterations that got up to </a:t>
            </a:r>
            <a:r>
              <a:rPr lang="en-US" sz="1600" dirty="0">
                <a:solidFill>
                  <a:srgbClr val="92D050"/>
                </a:solidFill>
              </a:rPr>
              <a:t>73</a:t>
            </a:r>
            <a:r>
              <a:rPr lang="en-US" sz="1600" dirty="0"/>
              <a:t>% accurate but in testing for making predictions through this model the score was only around </a:t>
            </a:r>
            <a:r>
              <a:rPr lang="en-US" sz="1600" dirty="0">
                <a:solidFill>
                  <a:srgbClr val="92D050"/>
                </a:solidFill>
              </a:rPr>
              <a:t>35</a:t>
            </a:r>
            <a:r>
              <a:rPr lang="en-US" sz="1600" dirty="0"/>
              <a:t>% so the Random Forest Model was actually better for making predictions.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95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0F5A1-697B-4758-9F18-0C6F54C4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importance 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51F97-5905-465E-AB14-D2ED2DF06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https://public.tableau.com/profile/ben.l7231#!/vizhome/ImportanceRatio_15887149327000/Sheet2?publish=yes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52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8D01-EDAF-425C-9DEC-C00978D0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7AB712-5E95-40A6-9162-007B4FBC4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362" y="2901155"/>
            <a:ext cx="2519363" cy="3482261"/>
          </a:xfrm>
        </p:spPr>
      </p:pic>
    </p:spTree>
    <p:extLst>
      <p:ext uri="{BB962C8B-B14F-4D97-AF65-F5344CB8AC3E}">
        <p14:creationId xmlns:p14="http://schemas.microsoft.com/office/powerpoint/2010/main" val="802683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7AF3-7DA2-4D54-A2CC-D5A6506F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Congratulations from the wolf pack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42FF0B-E38F-4E47-9C09-50E9CC72E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279" y="2857964"/>
            <a:ext cx="6017215" cy="3380911"/>
          </a:xfrm>
        </p:spPr>
      </p:pic>
    </p:spTree>
    <p:extLst>
      <p:ext uri="{BB962C8B-B14F-4D97-AF65-F5344CB8AC3E}">
        <p14:creationId xmlns:p14="http://schemas.microsoft.com/office/powerpoint/2010/main" val="227018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4E6D6-BA05-4126-BE53-0CD8C571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machine learning Sector study of the </a:t>
            </a:r>
            <a:r>
              <a:rPr lang="en-US" dirty="0" err="1"/>
              <a:t>s&amp;p</a:t>
            </a:r>
            <a:r>
              <a:rPr lang="en-US" dirty="0"/>
              <a:t> 500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CF10CB-9A22-456E-9C83-3984ADECF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747" y="2463006"/>
            <a:ext cx="5673905" cy="2740338"/>
          </a:xfrm>
        </p:spPr>
      </p:pic>
    </p:spTree>
    <p:extLst>
      <p:ext uri="{BB962C8B-B14F-4D97-AF65-F5344CB8AC3E}">
        <p14:creationId xmlns:p14="http://schemas.microsoft.com/office/powerpoint/2010/main" val="10027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5965A9-17FC-4C39-8F0E-5F2F23B4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4D1FB-AA8F-48C7-8835-5CE7239BE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To design an algorithm that will define the sector of a stock by reading the following criteria:</a:t>
            </a:r>
          </a:p>
          <a:p>
            <a:pPr lvl="8"/>
            <a:r>
              <a:rPr lang="en-US" sz="1700" dirty="0"/>
              <a:t>Price</a:t>
            </a:r>
          </a:p>
          <a:p>
            <a:pPr lvl="8"/>
            <a:r>
              <a:rPr lang="en-US" sz="1700" dirty="0"/>
              <a:t>P/E</a:t>
            </a:r>
          </a:p>
          <a:p>
            <a:pPr lvl="8"/>
            <a:r>
              <a:rPr lang="en-US" sz="1700" dirty="0"/>
              <a:t>P/B</a:t>
            </a:r>
          </a:p>
          <a:p>
            <a:pPr lvl="8"/>
            <a:r>
              <a:rPr lang="en-US" sz="1700" dirty="0"/>
              <a:t>P/S</a:t>
            </a:r>
          </a:p>
          <a:p>
            <a:pPr lvl="8"/>
            <a:r>
              <a:rPr lang="en-US" sz="1700" dirty="0"/>
              <a:t>Dividend Yield</a:t>
            </a:r>
          </a:p>
          <a:p>
            <a:pPr lvl="8"/>
            <a:r>
              <a:rPr lang="en-US" sz="1700" dirty="0"/>
              <a:t>Market Cap</a:t>
            </a:r>
          </a:p>
          <a:p>
            <a:pPr lvl="8"/>
            <a:r>
              <a:rPr lang="en-US" sz="1700" dirty="0"/>
              <a:t>EBITDA</a:t>
            </a:r>
          </a:p>
          <a:p>
            <a:pPr lvl="8"/>
            <a:r>
              <a:rPr lang="en-US" sz="1700" dirty="0"/>
              <a:t>EPS</a:t>
            </a:r>
          </a:p>
          <a:p>
            <a:pPr lvl="8"/>
            <a:r>
              <a:rPr lang="en-US" sz="1700" dirty="0"/>
              <a:t>52 </a:t>
            </a:r>
            <a:r>
              <a:rPr lang="en-US" sz="1700" dirty="0" err="1"/>
              <a:t>Wk</a:t>
            </a:r>
            <a:r>
              <a:rPr lang="en-US" sz="1700" dirty="0"/>
              <a:t> High/Low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26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E3B9-C924-444B-9CA5-73471206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SECTOR BREAKDOWN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0CDE04-3B4C-400E-B540-0A96C8CDCC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2162174"/>
            <a:ext cx="9029699" cy="436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355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DB22-F81E-4A5C-86B9-6546E125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99B9DA-8F41-4384-A67A-8011818C9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2605087"/>
            <a:ext cx="4286250" cy="389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9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E802-C24F-4E99-8991-B2C334B2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ACTION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E2409-A383-4403-8EC7-6F4A7D87E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>
            <a:normAutofit/>
          </a:bodyPr>
          <a:lstStyle/>
          <a:p>
            <a:r>
              <a:rPr lang="en-US" sz="1800" dirty="0"/>
              <a:t>We calculated and applied the fundamental classification algorithms: Neural networking, Decision trees, and Random forests.</a:t>
            </a:r>
          </a:p>
          <a:p>
            <a:r>
              <a:rPr lang="en-US" sz="1800" dirty="0"/>
              <a:t>We quantified and validated classification models and with calculating a classification report.</a:t>
            </a:r>
          </a:p>
          <a:p>
            <a:r>
              <a:rPr lang="en-US" sz="1800" dirty="0"/>
              <a:t>We pulled these specific performance measures for each of the stocks under the S&amp;P 500.</a:t>
            </a:r>
          </a:p>
          <a:p>
            <a:r>
              <a:rPr lang="en-US" sz="1800" dirty="0"/>
              <a:t>We utilized Peak to Trough and Trough to Peak performance measures on select stocks from three different sectors to see if to see how well a machine model can make predictions of the sector based on the performance changes. We started out by only using Price and Market Cap as our feature measures.</a:t>
            </a:r>
            <a:r>
              <a:rPr lang="en-US" dirty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972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7639-55B9-4BF7-97B2-F4E15A9E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difficulties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40E855-09CD-44E2-835C-6359845B1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99" y="1890876"/>
            <a:ext cx="6920813" cy="4776623"/>
          </a:xfrm>
        </p:spPr>
      </p:pic>
    </p:spTree>
    <p:extLst>
      <p:ext uri="{BB962C8B-B14F-4D97-AF65-F5344CB8AC3E}">
        <p14:creationId xmlns:p14="http://schemas.microsoft.com/office/powerpoint/2010/main" val="297864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602E0-23D6-4176-A3AC-0DA88A28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Historical data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29F555-254A-448C-B8FE-61EBFAFFE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663" y="3063080"/>
            <a:ext cx="4006674" cy="2575719"/>
          </a:xfrm>
        </p:spPr>
      </p:pic>
    </p:spTree>
    <p:extLst>
      <p:ext uri="{BB962C8B-B14F-4D97-AF65-F5344CB8AC3E}">
        <p14:creationId xmlns:p14="http://schemas.microsoft.com/office/powerpoint/2010/main" val="254134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5155C45-B046-4001-94E8-D29F17E2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Frustrations with stock data	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DECFF69-5D91-4DBE-810A-E3C91260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found difficulties in finding consistent historical stock data</a:t>
            </a:r>
          </a:p>
        </p:txBody>
      </p:sp>
    </p:spTree>
    <p:extLst>
      <p:ext uri="{BB962C8B-B14F-4D97-AF65-F5344CB8AC3E}">
        <p14:creationId xmlns:p14="http://schemas.microsoft.com/office/powerpoint/2010/main" val="30643034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4589</TotalTime>
  <Words>362</Words>
  <Application>Microsoft Office PowerPoint</Application>
  <PresentationFormat>Widescreen</PresentationFormat>
  <Paragraphs>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Univers</vt:lpstr>
      <vt:lpstr>Univers Condensed</vt:lpstr>
      <vt:lpstr>Wingdings 2</vt:lpstr>
      <vt:lpstr>DividendVTI</vt:lpstr>
      <vt:lpstr>The wolf pack</vt:lpstr>
      <vt:lpstr>A machine learning Sector study of the s&amp;p 500</vt:lpstr>
      <vt:lpstr>Objective </vt:lpstr>
      <vt:lpstr>SECTOR BREAKDOWN</vt:lpstr>
      <vt:lpstr>PowerPoint Presentation</vt:lpstr>
      <vt:lpstr>PLAN OF ACTION </vt:lpstr>
      <vt:lpstr>Data difficulties </vt:lpstr>
      <vt:lpstr>Historical data </vt:lpstr>
      <vt:lpstr>Frustrations with stock data </vt:lpstr>
      <vt:lpstr>Test data </vt:lpstr>
      <vt:lpstr>Code utilized to run effectiveness calculations  </vt:lpstr>
      <vt:lpstr>Decision tree</vt:lpstr>
      <vt:lpstr>Random forest </vt:lpstr>
      <vt:lpstr>Results </vt:lpstr>
      <vt:lpstr>            </vt:lpstr>
      <vt:lpstr>Decision importance rating</vt:lpstr>
      <vt:lpstr>Questions?</vt:lpstr>
      <vt:lpstr>Congratulations from the wolf pack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wolf pack</dc:title>
  <dc:creator>Ben Lamkin</dc:creator>
  <cp:lastModifiedBy>David Johnston</cp:lastModifiedBy>
  <cp:revision>14</cp:revision>
  <dcterms:created xsi:type="dcterms:W3CDTF">2020-05-02T17:27:52Z</dcterms:created>
  <dcterms:modified xsi:type="dcterms:W3CDTF">2020-05-05T23:03:38Z</dcterms:modified>
</cp:coreProperties>
</file>