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4" r:id="rId3"/>
    <p:sldId id="275" r:id="rId4"/>
    <p:sldId id="280" r:id="rId5"/>
    <p:sldId id="279" r:id="rId6"/>
    <p:sldId id="282" r:id="rId7"/>
    <p:sldId id="281" r:id="rId8"/>
    <p:sldId id="286" r:id="rId9"/>
    <p:sldId id="285" r:id="rId10"/>
    <p:sldId id="284" r:id="rId11"/>
    <p:sldId id="283" r:id="rId12"/>
    <p:sldId id="302" r:id="rId13"/>
    <p:sldId id="297" r:id="rId14"/>
    <p:sldId id="303" r:id="rId15"/>
    <p:sldId id="299" r:id="rId16"/>
    <p:sldId id="300" r:id="rId17"/>
    <p:sldId id="287" r:id="rId18"/>
    <p:sldId id="288" r:id="rId19"/>
    <p:sldId id="298" r:id="rId20"/>
    <p:sldId id="289" r:id="rId21"/>
    <p:sldId id="290" r:id="rId22"/>
    <p:sldId id="292" r:id="rId23"/>
    <p:sldId id="293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6"/>
    <p:restoredTop sz="91534"/>
  </p:normalViewPr>
  <p:slideViewPr>
    <p:cSldViewPr>
      <p:cViewPr varScale="1">
        <p:scale>
          <a:sx n="131" d="100"/>
          <a:sy n="131" d="100"/>
        </p:scale>
        <p:origin x="2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copyright REA Group Ltd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n-AU" b="0" i="0" smtClean="0">
                <a:effectLst/>
              </a:defRPr>
            </a:lvl1pPr>
          </a:lstStyle>
          <a:p>
            <a:r>
              <a:rPr lang="en-AU" dirty="0"/>
              <a:t>© copyright REA Group Ltd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Elasticsearch Architecture &amp;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stuff you should know about running a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64D-C87A-4E4B-BCBC-79D0A8520845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One node is elected </a:t>
            </a:r>
            <a:r>
              <a:rPr lang="en-US" sz="2400" b="1" i="1" dirty="0"/>
              <a:t>master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666750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  <a:p>
            <a:r>
              <a:rPr lang="en-US" dirty="0"/>
              <a:t>Master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EF03BB-178C-6542-B420-5B42F37CD8A8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master node:</a:t>
            </a:r>
          </a:p>
          <a:p>
            <a:r>
              <a:rPr lang="en-US" dirty="0"/>
              <a:t>Creates &amp; deletes indices</a:t>
            </a:r>
          </a:p>
          <a:p>
            <a:r>
              <a:rPr lang="en-US" dirty="0"/>
              <a:t>Tracks cluster membership</a:t>
            </a:r>
          </a:p>
          <a:p>
            <a:r>
              <a:rPr lang="en-US" dirty="0"/>
              <a:t>Allocates shards to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A7F3-C036-844F-96BC-E8C77415858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Dedicated Master Nodes</a:t>
            </a:r>
            <a:endParaRPr lang="en-US" sz="24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B0A34C-E078-F344-90EB-CE9FC7442160}"/>
              </a:ext>
            </a:extLst>
          </p:cNvPr>
          <p:cNvGrpSpPr/>
          <p:nvPr/>
        </p:nvGrpSpPr>
        <p:grpSpPr>
          <a:xfrm>
            <a:off x="152400" y="895350"/>
            <a:ext cx="2819400" cy="3581400"/>
            <a:chOff x="152400" y="895350"/>
            <a:chExt cx="2819400" cy="3581400"/>
          </a:xfrm>
        </p:grpSpPr>
        <p:sp>
          <p:nvSpPr>
            <p:cNvPr id="30" name="Rectangle 29"/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" y="89535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A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E6390D4-A9EC-464C-A82E-EBCF5A5C2AE4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C5AB1C5-086D-6440-87F8-BEDFA4DF9A64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 Eligible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DA564-D51B-A743-8DF7-7B8947416713}"/>
              </a:ext>
            </a:extLst>
          </p:cNvPr>
          <p:cNvGrpSpPr/>
          <p:nvPr/>
        </p:nvGrpSpPr>
        <p:grpSpPr>
          <a:xfrm>
            <a:off x="3138698" y="921782"/>
            <a:ext cx="2819400" cy="3581400"/>
            <a:chOff x="152400" y="895350"/>
            <a:chExt cx="2819400" cy="3581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8219EAA-BFEB-2B41-91A6-F0578C176D73}"/>
                </a:ext>
              </a:extLst>
            </p:cNvPr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1791E64-3C9C-774A-AA08-080E22AF278B}"/>
                </a:ext>
              </a:extLst>
            </p:cNvPr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DDDAD7-3620-EA44-A46D-01384939C422}"/>
                </a:ext>
              </a:extLst>
            </p:cNvPr>
            <p:cNvSpPr txBox="1"/>
            <p:nvPr/>
          </p:nvSpPr>
          <p:spPr>
            <a:xfrm>
              <a:off x="457200" y="89535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B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DCFF8EF-BFE1-3849-8352-02F42FDB3414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0D85805-726B-AE47-B147-48B695EDE89E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DDAD9-F9A1-2E45-97EA-101DC8A85C82}"/>
              </a:ext>
            </a:extLst>
          </p:cNvPr>
          <p:cNvGrpSpPr/>
          <p:nvPr/>
        </p:nvGrpSpPr>
        <p:grpSpPr>
          <a:xfrm>
            <a:off x="6187315" y="921782"/>
            <a:ext cx="2819400" cy="3581400"/>
            <a:chOff x="152400" y="895350"/>
            <a:chExt cx="2819400" cy="35814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CA9397-950F-454A-AF2A-58190FA16CE8}"/>
                </a:ext>
              </a:extLst>
            </p:cNvPr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435A2AF-1A09-BC45-B16D-926C7F77DEFA}"/>
                </a:ext>
              </a:extLst>
            </p:cNvPr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EE1F545-056F-0F4C-BC0C-752320FF76B6}"/>
                </a:ext>
              </a:extLst>
            </p:cNvPr>
            <p:cNvSpPr txBox="1"/>
            <p:nvPr/>
          </p:nvSpPr>
          <p:spPr>
            <a:xfrm>
              <a:off x="457200" y="89535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C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E1E60C6-6DEC-344F-A430-5F9D84FB08A7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A651FFAD-407E-AA41-B6AC-F2CF57D78E71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 Eligible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2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C004-6442-7146-B473-03B024D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</p:spTree>
    <p:extLst>
      <p:ext uri="{BB962C8B-B14F-4D97-AF65-F5344CB8AC3E}">
        <p14:creationId xmlns:p14="http://schemas.microsoft.com/office/powerpoint/2010/main" val="207025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3 master nodes &amp; at least 3 data nodes</a:t>
            </a:r>
          </a:p>
          <a:p>
            <a:r>
              <a:rPr lang="en-US" dirty="0"/>
              <a:t>Master nodes can be small (e.g. t3a.small)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 Recommendations:</a:t>
            </a:r>
          </a:p>
          <a:p>
            <a:r>
              <a:rPr lang="en-US" dirty="0"/>
              <a:t>Max of 20 shards per GB of JVM Heap</a:t>
            </a:r>
          </a:p>
          <a:p>
            <a:r>
              <a:rPr lang="en-US" dirty="0"/>
              <a:t>Max of 40GB per shard</a:t>
            </a:r>
          </a:p>
          <a:p>
            <a:r>
              <a:rPr lang="en-US" dirty="0"/>
              <a:t>At least 2 replicas (for redundancy)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Recommended minimum RAM/Disk ratios:</a:t>
            </a:r>
          </a:p>
          <a:p>
            <a:r>
              <a:rPr lang="en-US" dirty="0"/>
              <a:t>For logging –  1:30 </a:t>
            </a:r>
            <a:r>
              <a:rPr lang="en-US" sz="2600" dirty="0"/>
              <a:t>(i.e. 1GB RAM per 30GB disk)</a:t>
            </a:r>
            <a:endParaRPr lang="en-US" dirty="0"/>
          </a:p>
          <a:p>
            <a:r>
              <a:rPr lang="en-US" dirty="0"/>
              <a:t>For search – 1:16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Make sure you have enough disk space to receive shards after loss of nodes. Plus 20%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managing your own cluster…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F4E5-ACFD-9440-94C3-CE7409CCFAA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need to set if managing your </a:t>
            </a:r>
            <a:r>
              <a:rPr lang="en-US"/>
              <a:t>own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Enforced by Bootstrap Checks:</a:t>
            </a:r>
          </a:p>
          <a:p>
            <a:r>
              <a:rPr lang="en-US" dirty="0"/>
              <a:t>Heap Size </a:t>
            </a:r>
            <a:r>
              <a:rPr lang="en-US" sz="2000" dirty="0"/>
              <a:t>(not too small, nor too big)</a:t>
            </a:r>
            <a:endParaRPr lang="en-US" dirty="0"/>
          </a:p>
          <a:p>
            <a:r>
              <a:rPr lang="en-US" dirty="0"/>
              <a:t>Max number of open files descriptors</a:t>
            </a:r>
          </a:p>
          <a:p>
            <a:r>
              <a:rPr lang="en-US" dirty="0"/>
              <a:t>Memory Lock (</a:t>
            </a:r>
            <a:r>
              <a:rPr lang="en-US" dirty="0" err="1"/>
              <a:t>mlockall</a:t>
            </a:r>
            <a:r>
              <a:rPr lang="en-US" dirty="0"/>
              <a:t>)</a:t>
            </a:r>
          </a:p>
          <a:p>
            <a:r>
              <a:rPr lang="en-US" dirty="0"/>
              <a:t>Max number of threads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Limit JVM Heap:</a:t>
            </a:r>
          </a:p>
          <a:p>
            <a:pPr lvl="1"/>
            <a:r>
              <a:rPr lang="en-US" dirty="0"/>
              <a:t>No more than 26GB</a:t>
            </a:r>
          </a:p>
          <a:p>
            <a:pPr lvl="1"/>
            <a:r>
              <a:rPr lang="en-US" dirty="0"/>
              <a:t>No more than 50% of available RAM</a:t>
            </a:r>
          </a:p>
          <a:p>
            <a:r>
              <a:rPr lang="en-US" dirty="0"/>
              <a:t>Typical: 8 to 16 cores with 64GB 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1FA1-DDCD-4542-94BF-FCFF3D506721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4871-1625-1C44-A992-A98B42E57EB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56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Elastic Products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 (aka Marvel)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CD982-4905-8845-93FB-B4CB635C46D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Monitoring with X-Pack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41875" y="3960406"/>
            <a:ext cx="12954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04591" y="3952432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837275" y="4257232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CB212-F10A-124C-81CE-EC113BE6CE1E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Demonstration (scripts/up-multi-node)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(Dev tools)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73233" y="3974291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(Monitoring)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D86AB-C924-D64C-BD11-C60064E22A98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An index may be </a:t>
            </a:r>
            <a:r>
              <a:rPr lang="en-US" sz="2400" b="1" i="1" dirty="0" err="1"/>
              <a:t>sharded</a:t>
            </a:r>
            <a:r>
              <a:rPr lang="en-US" sz="2400" b="1" dirty="0"/>
              <a:t> across multiple </a:t>
            </a:r>
            <a:r>
              <a:rPr lang="en-US" sz="2400" b="1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8025-9A9D-8940-AC3A-0DC4E5DA5C0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shards than nodes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765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15811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800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9F74-2501-574B-BCF7-8E7BCDD4773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4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nodes than shards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</a:t>
            </a:r>
          </a:p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6957-F5BD-A346-A7C4-5E95AB18F4E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33CB34-47E8-BF40-8B14-E69AF1E8AE8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B853AF-AE7F-4041-B6AC-DEF25010D12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existing index: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modify the replica count</a:t>
            </a:r>
          </a:p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modify the shard count</a:t>
            </a:r>
          </a:p>
          <a:p>
            <a:pPr lvl="1"/>
            <a:r>
              <a:rPr lang="en-US" dirty="0"/>
              <a:t>Including when restoring from a snapshot</a:t>
            </a:r>
          </a:p>
          <a:p>
            <a:pPr lvl="1"/>
            <a:r>
              <a:rPr lang="en-US" dirty="0"/>
              <a:t>Need to use </a:t>
            </a:r>
            <a:r>
              <a:rPr lang="en-US" dirty="0">
                <a:latin typeface="Courier" pitchFamily="2" charset="0"/>
              </a:rPr>
              <a:t>_reindex </a:t>
            </a:r>
            <a:r>
              <a:rPr lang="en-US" dirty="0"/>
              <a:t>or do a re-feed.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 allocation awareness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0435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931</TotalTime>
  <Words>747</Words>
  <Application>Microsoft Macintosh PowerPoint</Application>
  <PresentationFormat>On-screen Show (16:9)</PresentationFormat>
  <Paragraphs>306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</vt:lpstr>
      <vt:lpstr>Museo Sans 300</vt:lpstr>
      <vt:lpstr>Museo Sans 500</vt:lpstr>
      <vt:lpstr>REA PPT LR 16-9 Aug 14</vt:lpstr>
      <vt:lpstr>Elasticsearch Architecture &amp; Operations</vt:lpstr>
      <vt:lpstr>Nodes, shards, clusters, etc.</vt:lpstr>
      <vt:lpstr>An index may be sharded across multiple nodes</vt:lpstr>
      <vt:lpstr>You can have more shards than nodes</vt:lpstr>
      <vt:lpstr>You can have more nodes than shards</vt:lpstr>
      <vt:lpstr>Shards may be replicated</vt:lpstr>
      <vt:lpstr>Shards may be replicated</vt:lpstr>
      <vt:lpstr>Shards &amp; Replicas</vt:lpstr>
      <vt:lpstr>Shard allocation awareness</vt:lpstr>
      <vt:lpstr>One node is elected master</vt:lpstr>
      <vt:lpstr>Master Nodes</vt:lpstr>
      <vt:lpstr>Dedicated Master Nodes</vt:lpstr>
      <vt:lpstr>Sizing</vt:lpstr>
      <vt:lpstr>Sizing your cluster</vt:lpstr>
      <vt:lpstr>Sizing your cluster</vt:lpstr>
      <vt:lpstr>Sizing your cluster</vt:lpstr>
      <vt:lpstr>If you are managing your own cluster…</vt:lpstr>
      <vt:lpstr>Stuff you need to set if managing your own cluster</vt:lpstr>
      <vt:lpstr>Sizing your cluster</vt:lpstr>
      <vt:lpstr>X-Pack</vt:lpstr>
      <vt:lpstr>X-Pack</vt:lpstr>
      <vt:lpstr>Monitoring with X-Pack</vt:lpstr>
      <vt:lpstr>Demonstration (scripts/up-multi-node)</vt:lpstr>
    </vt:vector>
  </TitlesOfParts>
  <Manager/>
  <Company>REA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Architecture &amp; Operations</dc:title>
  <dc:subject/>
  <dc:creator>David Kemp</dc:creator>
  <cp:keywords/>
  <dc:description/>
  <cp:lastModifiedBy>David Kemp</cp:lastModifiedBy>
  <cp:revision>86</cp:revision>
  <dcterms:created xsi:type="dcterms:W3CDTF">2014-08-07T04:26:04Z</dcterms:created>
  <dcterms:modified xsi:type="dcterms:W3CDTF">2021-10-26T04:47:36Z</dcterms:modified>
  <cp:category/>
</cp:coreProperties>
</file>