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officedocument.presentationml.printerSettings" Extension="bin"/>
  <Default ContentType="image/png" Extension="png"/>
  <Default ContentType="application/vnd.openxmlformats-package.relationships+xml" Extension="rels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?><Relationships xmlns="http://schemas.openxmlformats.org/package/2006/relationships"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90" r:id="rId4"/>
    <p:sldId id="293" r:id="rId5"/>
    <p:sldId id="301" r:id="rId6"/>
    <p:sldId id="291" r:id="rId7"/>
    <p:sldId id="295" r:id="rId8"/>
    <p:sldId id="302" r:id="rId9"/>
    <p:sldId id="303" r:id="rId10"/>
    <p:sldId id="304" r:id="rId11"/>
    <p:sldId id="305" r:id="rId12"/>
    <p:sldId id="296" r:id="rId13"/>
    <p:sldId id="297" r:id="rId14"/>
    <p:sldId id="298" r:id="rId15"/>
    <p:sldId id="258" r:id="rId16"/>
    <p:sldId id="259" r:id="rId17"/>
    <p:sldId id="260" r:id="rId18"/>
    <p:sldId id="284" r:id="rId19"/>
    <p:sldId id="289" r:id="rId20"/>
    <p:sldId id="286" r:id="rId21"/>
    <p:sldId id="288" r:id="rId22"/>
    <p:sldId id="274" r:id="rId23"/>
    <p:sldId id="275" r:id="rId24"/>
    <p:sldId id="299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48"/>
    <a:srgbClr val="DCC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68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60BEC-550A-4FF5-8A23-3504083A2721}" type="datetimeFigureOut">
              <a:rPr lang="en-US" smtClean="0"/>
              <a:t>11/05/17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1CD68-44D3-4681-9782-B8CA0706D3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7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eg"/><Relationship Id="rId3" Type="http://schemas.openxmlformats.org/officeDocument/2006/relationships/image" Target="../media/image2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D6D87CD5-6B9B-419D-8524-3EE95D82AB73}" type="datetimeFigureOut">
              <a:rPr lang="en-US" smtClean="0"/>
              <a:pPr/>
              <a:t>11/05/17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5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3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53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7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92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4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4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83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5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9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46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478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2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D6D87CD5-6B9B-419D-8524-3EE95D82AB73}" type="datetimeFigureOut">
              <a:rPr lang="en-US" smtClean="0"/>
              <a:pPr/>
              <a:t>11/05/17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3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About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41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1376" y="2647950"/>
            <a:ext cx="1807497" cy="20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8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6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7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0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0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00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53579"/>
            <a:ext cx="7772400" cy="61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DCC9C7"/>
                </a:solidFill>
              </a:defRPr>
            </a:lvl1pPr>
          </a:lstStyle>
          <a:p>
            <a:fld id="{34EA2891-22E2-437E-9AC7-83EC8F463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4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50" r:id="rId3"/>
    <p:sldLayoutId id="2147483669" r:id="rId4"/>
    <p:sldLayoutId id="2147483651" r:id="rId5"/>
    <p:sldLayoutId id="2147483660" r:id="rId6"/>
    <p:sldLayoutId id="2147483663" r:id="rId7"/>
    <p:sldLayoutId id="2147483665" r:id="rId8"/>
    <p:sldLayoutId id="2147483664" r:id="rId9"/>
    <p:sldLayoutId id="2147483662" r:id="rId10"/>
    <p:sldLayoutId id="2147483667" r:id="rId11"/>
    <p:sldLayoutId id="2147483652" r:id="rId12"/>
    <p:sldLayoutId id="2147483655" r:id="rId13"/>
    <p:sldLayoutId id="2147483673" r:id="rId14"/>
    <p:sldLayoutId id="2147483674" r:id="rId15"/>
    <p:sldLayoutId id="2147483675" r:id="rId16"/>
    <p:sldLayoutId id="2147483676" r:id="rId17"/>
    <p:sldLayoutId id="2147483671" r:id="rId18"/>
    <p:sldLayoutId id="2147483672" r:id="rId19"/>
    <p:sldLayoutId id="2147483678" r:id="rId20"/>
    <p:sldLayoutId id="2147483670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600" kern="1200">
          <a:solidFill>
            <a:srgbClr val="333F4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333F4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333F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333F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33F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333F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short introduction</a:t>
            </a:r>
          </a:p>
          <a:p>
            <a:endParaRPr lang="en-US" dirty="0"/>
          </a:p>
          <a:p>
            <a:r>
              <a:rPr lang="en-US" sz="1400" dirty="0" smtClean="0"/>
              <a:t>- David Kemp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3796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Elasticsearch Features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Synonym matching</a:t>
            </a:r>
          </a:p>
          <a:p>
            <a:pPr marL="400050" lvl="1" indent="0">
              <a:buNone/>
            </a:pPr>
            <a:r>
              <a:rPr lang="en-US" dirty="0"/>
              <a:t>So searches for</a:t>
            </a:r>
            <a:r>
              <a:rPr lang="en-US" dirty="0" smtClean="0"/>
              <a:t>: “spacious living room”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7277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Elasticsearch Features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Synonym matching</a:t>
            </a:r>
          </a:p>
          <a:p>
            <a:pPr marL="400050" lvl="1" indent="0">
              <a:buNone/>
            </a:pPr>
            <a:r>
              <a:rPr lang="en-US" dirty="0"/>
              <a:t>So searches for</a:t>
            </a:r>
            <a:r>
              <a:rPr lang="en-US" dirty="0" smtClean="0"/>
              <a:t>: “spacious living room”</a:t>
            </a:r>
            <a:endParaRPr lang="en-US" sz="2000" dirty="0" smtClean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Will match: “large lounge room”</a:t>
            </a:r>
          </a:p>
        </p:txBody>
      </p:sp>
    </p:spTree>
    <p:extLst>
      <p:ext uri="{BB962C8B-B14F-4D97-AF65-F5344CB8AC3E}">
        <p14:creationId xmlns:p14="http://schemas.microsoft.com/office/powerpoint/2010/main" val="287277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Geospatial Queries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Bounding box search</a:t>
            </a:r>
          </a:p>
          <a:p>
            <a:endParaRPr lang="en-US" dirty="0" smtClean="0"/>
          </a:p>
        </p:txBody>
      </p:sp>
      <p:pic>
        <p:nvPicPr>
          <p:cNvPr id="4" name="Picture 3" descr="richmond-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62150"/>
            <a:ext cx="3694017" cy="302895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2286000" y="2571750"/>
            <a:ext cx="1828800" cy="1371600"/>
          </a:xfrm>
          <a:prstGeom prst="frame">
            <a:avLst>
              <a:gd name="adj1" fmla="val 3481"/>
            </a:avLst>
          </a:prstGeom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46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Geospatial Queries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Radial search</a:t>
            </a:r>
          </a:p>
          <a:p>
            <a:endParaRPr lang="en-US" dirty="0" smtClean="0"/>
          </a:p>
        </p:txBody>
      </p:sp>
      <p:pic>
        <p:nvPicPr>
          <p:cNvPr id="4" name="Picture 3" descr="richmond-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62150"/>
            <a:ext cx="3694017" cy="3028950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2133600" y="2190750"/>
            <a:ext cx="2209800" cy="2133600"/>
          </a:xfrm>
          <a:prstGeom prst="donut">
            <a:avLst>
              <a:gd name="adj" fmla="val 389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770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Geospatial Queries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Polygon search</a:t>
            </a:r>
          </a:p>
          <a:p>
            <a:endParaRPr lang="en-US" dirty="0" smtClean="0"/>
          </a:p>
        </p:txBody>
      </p:sp>
      <p:pic>
        <p:nvPicPr>
          <p:cNvPr id="4" name="Picture 3" descr="richmond-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62150"/>
            <a:ext cx="3694017" cy="30289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971800" y="2419350"/>
            <a:ext cx="22098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105400" y="2800350"/>
            <a:ext cx="7620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38600" y="3714750"/>
            <a:ext cx="106680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514600" y="4095750"/>
            <a:ext cx="15240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14600" y="2419350"/>
            <a:ext cx="45720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it isn’t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relational database (no table joins)</a:t>
            </a:r>
          </a:p>
          <a:p>
            <a:r>
              <a:rPr lang="en-US" dirty="0" smtClean="0"/>
              <a:t>No atomic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01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Documents are JSON based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819150"/>
            <a:ext cx="81534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"title": "Renovator's delight",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"</a:t>
            </a:r>
            <a:r>
              <a:rPr lang="en-US" sz="2400" dirty="0" err="1" smtClean="0"/>
              <a:t>soldPrice</a:t>
            </a:r>
            <a:r>
              <a:rPr lang="en-US" sz="2400" dirty="0" smtClean="0"/>
              <a:t>"</a:t>
            </a:r>
            <a:r>
              <a:rPr lang="en-US" sz="2400" dirty="0"/>
              <a:t>: </a:t>
            </a:r>
            <a:r>
              <a:rPr lang="en-US" sz="2400" dirty="0" smtClean="0"/>
              <a:t>812500.00,</a:t>
            </a:r>
          </a:p>
          <a:p>
            <a:r>
              <a:rPr lang="en-US" sz="2400" dirty="0"/>
              <a:t>  "</a:t>
            </a:r>
            <a:r>
              <a:rPr lang="en-US" sz="2400" dirty="0" err="1" smtClean="0"/>
              <a:t>propertyFeatures</a:t>
            </a:r>
            <a:r>
              <a:rPr lang="en-US" sz="2400" dirty="0"/>
              <a:t>": </a:t>
            </a:r>
            <a:r>
              <a:rPr lang="en-US" sz="2400" dirty="0" smtClean="0"/>
              <a:t>["Garage", "Gym"]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"address":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smtClean="0"/>
              <a:t>	"</a:t>
            </a:r>
            <a:r>
              <a:rPr lang="en-US" sz="2400" dirty="0"/>
              <a:t>state": "Vic",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smtClean="0"/>
              <a:t>	"</a:t>
            </a:r>
            <a:r>
              <a:rPr lang="en-US" sz="2400" dirty="0"/>
              <a:t>postcode": "3941</a:t>
            </a:r>
            <a:r>
              <a:rPr lang="en-US" sz="2400" dirty="0" smtClean="0"/>
              <a:t>"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smtClean="0"/>
              <a:t>	"</a:t>
            </a:r>
            <a:r>
              <a:rPr lang="en-US" sz="2400" dirty="0"/>
              <a:t>suburb": "Rye</a:t>
            </a:r>
            <a:r>
              <a:rPr lang="en-US" sz="2400" dirty="0" smtClean="0"/>
              <a:t>"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smtClean="0"/>
              <a:t>	"</a:t>
            </a:r>
            <a:r>
              <a:rPr lang="en-US" sz="2400" dirty="0" err="1"/>
              <a:t>fullAddress</a:t>
            </a:r>
            <a:r>
              <a:rPr lang="en-US" sz="2400" dirty="0"/>
              <a:t>": </a:t>
            </a:r>
            <a:r>
              <a:rPr lang="en-US" sz="2400" dirty="0" smtClean="0"/>
              <a:t>"</a:t>
            </a:r>
            <a:r>
              <a:rPr lang="en-US" sz="2400" dirty="0" smtClean="0"/>
              <a:t>31 </a:t>
            </a:r>
            <a:r>
              <a:rPr lang="en-US" sz="2400" dirty="0"/>
              <a:t>Smith </a:t>
            </a:r>
            <a:r>
              <a:rPr lang="en-US" sz="2400" dirty="0" smtClean="0"/>
              <a:t>Rd</a:t>
            </a:r>
            <a:r>
              <a:rPr lang="en-US" sz="2400" dirty="0"/>
              <a:t>, </a:t>
            </a:r>
            <a:r>
              <a:rPr lang="en-US" sz="2400" dirty="0" smtClean="0"/>
              <a:t>Rye, </a:t>
            </a:r>
            <a:r>
              <a:rPr lang="en-US" sz="2400" dirty="0"/>
              <a:t>Vic </a:t>
            </a:r>
            <a:r>
              <a:rPr lang="en-US" sz="2400" dirty="0" smtClean="0"/>
              <a:t>3941"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}</a:t>
            </a:r>
            <a:br>
              <a:rPr lang="en-US" sz="2400" dirty="0"/>
            </a:br>
            <a:r>
              <a:rPr lang="en-US" sz="2400" dirty="0"/>
              <a:t>}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029200" y="742950"/>
            <a:ext cx="291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 Object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3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word “index” is very overloaded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i="1" dirty="0" smtClean="0"/>
              <a:t>index</a:t>
            </a:r>
            <a:r>
              <a:rPr lang="en-US" dirty="0" smtClean="0"/>
              <a:t> is a collection of documents</a:t>
            </a:r>
          </a:p>
          <a:p>
            <a:r>
              <a:rPr lang="en-US" dirty="0" smtClean="0"/>
              <a:t>You </a:t>
            </a:r>
            <a:r>
              <a:rPr lang="en-US" b="1" i="1" dirty="0"/>
              <a:t>index</a:t>
            </a:r>
            <a:r>
              <a:rPr lang="en-US" dirty="0"/>
              <a:t> </a:t>
            </a:r>
            <a:r>
              <a:rPr lang="en-US" dirty="0" smtClean="0"/>
              <a:t>a document into an </a:t>
            </a:r>
            <a:r>
              <a:rPr lang="en-US" b="1" i="1" dirty="0" smtClean="0"/>
              <a:t>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document field may be </a:t>
            </a:r>
            <a:r>
              <a:rPr lang="en-US" b="1" i="1" dirty="0" smtClean="0"/>
              <a:t>indexed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85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Inverted Indexes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Documents:</a:t>
            </a:r>
          </a:p>
          <a:p>
            <a:pPr marL="0" indent="0">
              <a:buNone/>
            </a:pPr>
            <a:r>
              <a:rPr lang="en-US" sz="2400" dirty="0" smtClean="0"/>
              <a:t>{"_id": 1, "title": "Large kitchen, stylish bathrooms", …}</a:t>
            </a:r>
          </a:p>
          <a:p>
            <a:pPr marL="0" indent="0">
              <a:buNone/>
            </a:pPr>
            <a:r>
              <a:rPr lang="en-US" sz="2400" dirty="0" smtClean="0"/>
              <a:t>{"_id": 2, "title": "Stylish features and lovely garden", …}</a:t>
            </a:r>
          </a:p>
          <a:p>
            <a:pPr marL="0" indent="0">
              <a:buNone/>
            </a:pPr>
            <a:r>
              <a:rPr lang="en-US" sz="2400" dirty="0" smtClean="0"/>
              <a:t>{"_id": 3, "title": "Large stylish kitchen", </a:t>
            </a:r>
            <a:r>
              <a:rPr lang="en-US" sz="2400" dirty="0"/>
              <a:t>…}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054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Inverted Indexes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Documents:</a:t>
            </a:r>
          </a:p>
          <a:p>
            <a:pPr marL="0" indent="0">
              <a:buNone/>
            </a:pPr>
            <a:r>
              <a:rPr lang="en-US" sz="2400" dirty="0" smtClean="0"/>
              <a:t>{"_id": 1, "title": "Large kitchen, stylish bathrooms", …}</a:t>
            </a:r>
          </a:p>
          <a:p>
            <a:pPr marL="0" indent="0">
              <a:buNone/>
            </a:pPr>
            <a:r>
              <a:rPr lang="en-US" sz="2400" dirty="0" smtClean="0"/>
              <a:t>{"_id": 2, "title": "Stylish features and lovely garden", …}</a:t>
            </a:r>
          </a:p>
          <a:p>
            <a:pPr marL="0" indent="0">
              <a:buNone/>
            </a:pPr>
            <a:r>
              <a:rPr lang="en-US" sz="2400" dirty="0" smtClean="0"/>
              <a:t>{"_id": </a:t>
            </a:r>
            <a:r>
              <a:rPr lang="en-US" sz="2400" dirty="0"/>
              <a:t>3, </a:t>
            </a:r>
            <a:r>
              <a:rPr lang="en-US" sz="2400" dirty="0" smtClean="0"/>
              <a:t>"title": "Large </a:t>
            </a:r>
            <a:r>
              <a:rPr lang="en-US" sz="2400" dirty="0"/>
              <a:t>stylish </a:t>
            </a:r>
            <a:r>
              <a:rPr lang="en-US" sz="2400" dirty="0" smtClean="0"/>
              <a:t>kitchen", </a:t>
            </a:r>
            <a:r>
              <a:rPr lang="en-US" sz="2400" dirty="0"/>
              <a:t>…</a:t>
            </a: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Inverted Index for “title”: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67264"/>
              </p:ext>
            </p:extLst>
          </p:nvPr>
        </p:nvGraphicFramePr>
        <p:xfrm>
          <a:off x="914400" y="3333750"/>
          <a:ext cx="7162800" cy="1402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6800"/>
                <a:gridCol w="6096000"/>
              </a:tblGrid>
              <a:tr h="467360">
                <a:tc>
                  <a:txBody>
                    <a:bodyPr/>
                    <a:lstStyle/>
                    <a:p>
                      <a:r>
                        <a:rPr lang="en-US" dirty="0" smtClean="0"/>
                        <a:t>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1, 3</a:t>
                      </a:r>
                      <a:endParaRPr lang="en-US" dirty="0"/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dirty="0" smtClean="0"/>
                        <a:t>kitchen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1, 3</a:t>
                      </a:r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dirty="0" smtClean="0"/>
                        <a:t>stylish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1, 2, 3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465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What Is Elasticsearch</a:t>
            </a:r>
            <a:r>
              <a:rPr lang="en-US" sz="28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610600" cy="3394472"/>
          </a:xfrm>
        </p:spPr>
        <p:txBody>
          <a:bodyPr/>
          <a:lstStyle/>
          <a:p>
            <a:r>
              <a:rPr lang="en-US" smtClean="0"/>
              <a:t>Document Store</a:t>
            </a:r>
            <a:endParaRPr lang="en-US" dirty="0" smtClean="0"/>
          </a:p>
          <a:p>
            <a:r>
              <a:rPr lang="en-US" dirty="0" smtClean="0"/>
              <a:t>Search Engine</a:t>
            </a:r>
          </a:p>
          <a:p>
            <a:r>
              <a:rPr lang="en-US" dirty="0" smtClean="0"/>
              <a:t>Scalable to many servers</a:t>
            </a:r>
          </a:p>
          <a:p>
            <a:r>
              <a:rPr lang="en-US" dirty="0" smtClean="0"/>
              <a:t>Free and open source</a:t>
            </a:r>
          </a:p>
          <a:p>
            <a:r>
              <a:rPr lang="en-US" dirty="0" smtClean="0"/>
              <a:t>Very widely used (Netflix, Facebook, </a:t>
            </a:r>
            <a:r>
              <a:rPr lang="en-US" dirty="0" err="1" smtClean="0"/>
              <a:t>Uber</a:t>
            </a:r>
            <a:r>
              <a:rPr lang="en-US" dirty="0" smtClean="0"/>
              <a:t>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9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Index Mappings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71550"/>
            <a:ext cx="8229600" cy="35051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 bit like a Database schema: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{</a:t>
            </a:r>
          </a:p>
          <a:p>
            <a:pPr marL="0" indent="0">
              <a:buNone/>
            </a:pPr>
            <a:r>
              <a:rPr lang="hu-HU" dirty="0"/>
              <a:t>    </a:t>
            </a:r>
            <a:r>
              <a:rPr lang="hu-HU" dirty="0" smtClean="0"/>
              <a:t>"listing": </a:t>
            </a:r>
            <a:r>
              <a:rPr lang="hu-HU" dirty="0"/>
              <a:t>{</a:t>
            </a:r>
          </a:p>
          <a:p>
            <a:pPr marL="0" indent="0">
              <a:buNone/>
            </a:pPr>
            <a:r>
              <a:rPr lang="hu-HU" dirty="0"/>
              <a:t>        </a:t>
            </a:r>
            <a:r>
              <a:rPr lang="hu-HU" dirty="0" smtClean="0"/>
              <a:t>"</a:t>
            </a:r>
            <a:r>
              <a:rPr lang="hu-HU" b="1" dirty="0" smtClean="0"/>
              <a:t>properties</a:t>
            </a:r>
            <a:r>
              <a:rPr lang="hu-HU" dirty="0" smtClean="0"/>
              <a:t>": </a:t>
            </a:r>
            <a:r>
              <a:rPr lang="hu-HU" dirty="0"/>
              <a:t>{</a:t>
            </a:r>
          </a:p>
          <a:p>
            <a:pPr marL="0" indent="0">
              <a:buNone/>
            </a:pPr>
            <a:r>
              <a:rPr lang="hu-HU" dirty="0"/>
              <a:t>           </a:t>
            </a:r>
            <a:r>
              <a:rPr lang="hu-HU" dirty="0" smtClean="0"/>
              <a:t>  "title": {"</a:t>
            </a:r>
            <a:r>
              <a:rPr lang="hu-HU" b="1" dirty="0" smtClean="0"/>
              <a:t>type</a:t>
            </a:r>
            <a:r>
              <a:rPr lang="hu-HU" dirty="0" smtClean="0"/>
              <a:t>": </a:t>
            </a:r>
            <a:r>
              <a:rPr lang="hu-HU" dirty="0" smtClean="0"/>
              <a:t>"</a:t>
            </a:r>
            <a:r>
              <a:rPr lang="hu-HU" b="1" dirty="0" smtClean="0"/>
              <a:t>text</a:t>
            </a:r>
            <a:r>
              <a:rPr lang="hu-HU" dirty="0" smtClean="0"/>
              <a:t>"}</a:t>
            </a:r>
            <a:r>
              <a:rPr lang="hu-HU" dirty="0"/>
              <a:t>,</a:t>
            </a:r>
          </a:p>
          <a:p>
            <a:pPr marL="0" indent="0">
              <a:buNone/>
            </a:pPr>
            <a:r>
              <a:rPr lang="hu-HU" dirty="0"/>
              <a:t>           </a:t>
            </a:r>
            <a:r>
              <a:rPr lang="hu-HU" dirty="0" smtClean="0"/>
              <a:t>  "description": {"</a:t>
            </a:r>
            <a:r>
              <a:rPr lang="hu-HU" b="1" dirty="0" smtClean="0"/>
              <a:t>type</a:t>
            </a:r>
            <a:r>
              <a:rPr lang="hu-HU" dirty="0" smtClean="0"/>
              <a:t>": </a:t>
            </a:r>
            <a:r>
              <a:rPr lang="hu-HU" dirty="0" smtClean="0"/>
              <a:t>"</a:t>
            </a:r>
            <a:r>
              <a:rPr lang="hu-HU" b="1" dirty="0" smtClean="0"/>
              <a:t>text</a:t>
            </a:r>
            <a:r>
              <a:rPr lang="hu-HU" dirty="0" smtClean="0"/>
              <a:t>"}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     }</a:t>
            </a:r>
          </a:p>
          <a:p>
            <a:pPr marL="0" indent="0">
              <a:buNone/>
            </a:pPr>
            <a:r>
              <a:rPr lang="hu-HU" dirty="0"/>
              <a:t>    }</a:t>
            </a:r>
          </a:p>
          <a:p>
            <a:pPr marL="0" indent="0">
              <a:buNone/>
            </a:pPr>
            <a:r>
              <a:rPr lang="hu-HU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3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Searches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b="1" dirty="0"/>
              <a:t>query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b="1" dirty="0"/>
              <a:t>match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       "title</a:t>
            </a:r>
            <a:r>
              <a:rPr lang="en-US" dirty="0" smtClean="0"/>
              <a:t>"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smtClean="0"/>
              <a:t> "</a:t>
            </a:r>
            <a:r>
              <a:rPr lang="en-US" b="1" dirty="0"/>
              <a:t>query</a:t>
            </a:r>
            <a:r>
              <a:rPr lang="en-US" dirty="0"/>
              <a:t>":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tx1"/>
                </a:solidFill>
              </a:rPr>
              <a:t>Gas </a:t>
            </a:r>
            <a:r>
              <a:rPr lang="en-US" dirty="0" err="1" smtClean="0">
                <a:solidFill>
                  <a:schemeClr val="tx1"/>
                </a:solidFill>
              </a:rPr>
              <a:t>Coiking</a:t>
            </a:r>
            <a:r>
              <a:rPr lang="en-US" dirty="0" smtClean="0"/>
              <a:t>"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/>
              <a:t> </a:t>
            </a:r>
            <a:r>
              <a:rPr lang="en-US" smtClean="0"/>
              <a:t> "</a:t>
            </a:r>
            <a:r>
              <a:rPr lang="en-US" b="1" dirty="0"/>
              <a:t>fuzziness</a:t>
            </a:r>
            <a:r>
              <a:rPr lang="en-US" dirty="0" smtClean="0"/>
              <a:t>"</a:t>
            </a:r>
            <a:r>
              <a:rPr lang="en-US" dirty="0"/>
              <a:t>: "</a:t>
            </a:r>
            <a:r>
              <a:rPr lang="en-US" b="1" dirty="0"/>
              <a:t>AUTO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3954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Nodes, shards, clusters,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25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An index may be </a:t>
            </a:r>
            <a:r>
              <a:rPr lang="en-US" sz="2400" i="1" dirty="0" err="1" smtClean="0"/>
              <a:t>sharded</a:t>
            </a:r>
            <a:r>
              <a:rPr lang="en-US" sz="2400" dirty="0" smtClean="0"/>
              <a:t> across multiple </a:t>
            </a:r>
            <a:r>
              <a:rPr lang="en-US" sz="2400" i="1" dirty="0" smtClean="0"/>
              <a:t>nodes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3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66800" y="1885950"/>
            <a:ext cx="993143" cy="1447800"/>
            <a:chOff x="1066800" y="1885950"/>
            <a:chExt cx="993143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Doc1</a:t>
              </a:r>
            </a:p>
            <a:p>
              <a:pPr algn="ctr"/>
              <a:r>
                <a:rPr lang="en-US" dirty="0" smtClean="0"/>
                <a:t>Doc2</a:t>
              </a:r>
            </a:p>
            <a:p>
              <a:pPr algn="ctr"/>
              <a:r>
                <a:rPr lang="en-US" dirty="0" smtClean="0"/>
                <a:t>Doc3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993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Shard 1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4200" y="1885950"/>
            <a:ext cx="993143" cy="1447800"/>
            <a:chOff x="914400" y="1885950"/>
            <a:chExt cx="993143" cy="1447800"/>
          </a:xfrm>
        </p:grpSpPr>
        <p:sp>
          <p:nvSpPr>
            <p:cNvPr id="18" name="Rectangle 17"/>
            <p:cNvSpPr/>
            <p:nvPr/>
          </p:nvSpPr>
          <p:spPr>
            <a:xfrm>
              <a:off x="9144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Doc4</a:t>
              </a:r>
            </a:p>
            <a:p>
              <a:pPr algn="ctr"/>
              <a:r>
                <a:rPr lang="en-US" dirty="0" smtClean="0"/>
                <a:t>Doc5</a:t>
              </a:r>
            </a:p>
            <a:p>
              <a:pPr algn="ctr"/>
              <a:r>
                <a:rPr lang="en-US" dirty="0" smtClean="0"/>
                <a:t>Doc6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400" y="1885950"/>
              <a:ext cx="993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Shard 2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57800" y="1885950"/>
            <a:ext cx="993143" cy="1447800"/>
            <a:chOff x="1066800" y="1885950"/>
            <a:chExt cx="993143" cy="1447800"/>
          </a:xfrm>
        </p:grpSpPr>
        <p:sp>
          <p:nvSpPr>
            <p:cNvPr id="21" name="Rectangle 20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Doc7</a:t>
              </a:r>
            </a:p>
            <a:p>
              <a:pPr algn="ctr"/>
              <a:r>
                <a:rPr lang="en-US" dirty="0" smtClean="0"/>
                <a:t>Doc8</a:t>
              </a:r>
            </a:p>
            <a:p>
              <a:pPr algn="ctr"/>
              <a:r>
                <a:rPr lang="en-US" dirty="0" smtClean="0"/>
                <a:t>Doc9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885950"/>
              <a:ext cx="993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Shard 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7885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Shards may be replicated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3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Doc1</a:t>
              </a:r>
            </a:p>
            <a:p>
              <a:pPr algn="ctr"/>
              <a:r>
                <a:rPr lang="en-US" sz="1200" dirty="0" smtClean="0"/>
                <a:t>Doc2</a:t>
              </a:r>
            </a:p>
            <a:p>
              <a:pPr algn="ctr"/>
              <a:r>
                <a:rPr lang="en-US" sz="1200" dirty="0" smtClean="0"/>
                <a:t>Doc3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Shard 1</a:t>
              </a:r>
            </a:p>
            <a:p>
              <a:r>
                <a:rPr lang="en-US" sz="1200" dirty="0" smtClean="0"/>
                <a:t>(primary)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Doc4</a:t>
              </a:r>
            </a:p>
            <a:p>
              <a:pPr algn="ctr"/>
              <a:r>
                <a:rPr lang="en-US" sz="1200" dirty="0" smtClean="0"/>
                <a:t>Doc5</a:t>
              </a:r>
            </a:p>
            <a:p>
              <a:pPr algn="ctr"/>
              <a:r>
                <a:rPr lang="en-US" sz="1200" dirty="0" smtClean="0"/>
                <a:t>Doc6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Shard 2</a:t>
              </a:r>
            </a:p>
            <a:p>
              <a:r>
                <a:rPr lang="en-US" sz="1200" dirty="0" smtClean="0"/>
                <a:t>(primary)</a:t>
              </a:r>
              <a:endParaRPr lang="en-US" sz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81600" y="1657350"/>
            <a:ext cx="1140073" cy="1219200"/>
            <a:chOff x="1066800" y="1885950"/>
            <a:chExt cx="990600" cy="1447800"/>
          </a:xfrm>
        </p:grpSpPr>
        <p:sp>
          <p:nvSpPr>
            <p:cNvPr id="31" name="Rectangle 30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Doc7</a:t>
              </a:r>
            </a:p>
            <a:p>
              <a:pPr algn="ctr"/>
              <a:r>
                <a:rPr lang="en-US" sz="1200" dirty="0" smtClean="0"/>
                <a:t>Doc8</a:t>
              </a:r>
            </a:p>
            <a:p>
              <a:pPr algn="ctr"/>
              <a:r>
                <a:rPr lang="en-US" sz="1200" dirty="0" smtClean="0"/>
                <a:t>Doc9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Shard 3</a:t>
              </a:r>
            </a:p>
            <a:p>
              <a:r>
                <a:rPr lang="en-US" sz="1200" dirty="0" smtClean="0"/>
                <a:t>(primary)</a:t>
              </a:r>
              <a:endParaRPr lang="en-US" sz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Doc7</a:t>
              </a:r>
            </a:p>
            <a:p>
              <a:pPr algn="ctr"/>
              <a:r>
                <a:rPr lang="en-US" sz="1200" dirty="0" smtClean="0"/>
                <a:t>Doc8</a:t>
              </a:r>
            </a:p>
            <a:p>
              <a:pPr algn="ctr"/>
              <a:r>
                <a:rPr lang="en-US" sz="1200" dirty="0" smtClean="0"/>
                <a:t>Doc9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Shard 3</a:t>
              </a:r>
            </a:p>
            <a:p>
              <a:r>
                <a:rPr lang="en-US" sz="1200" dirty="0" smtClean="0"/>
                <a:t>(replica)</a:t>
              </a:r>
              <a:endParaRPr lang="en-US" sz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480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Doc1</a:t>
              </a:r>
            </a:p>
            <a:p>
              <a:pPr algn="ctr"/>
              <a:r>
                <a:rPr lang="en-US" sz="1200" dirty="0" smtClean="0"/>
                <a:t>Doc2</a:t>
              </a:r>
            </a:p>
            <a:p>
              <a:pPr algn="ctr"/>
              <a:r>
                <a:rPr lang="en-US" sz="1200" dirty="0" smtClean="0"/>
                <a:t>Doc3</a:t>
              </a:r>
              <a:endParaRPr 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Shard 1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/>
                <a:t>replica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Doc4</a:t>
              </a:r>
            </a:p>
            <a:p>
              <a:pPr algn="ctr"/>
              <a:r>
                <a:rPr lang="en-US" sz="1200" dirty="0" smtClean="0"/>
                <a:t>Doc5</a:t>
              </a:r>
            </a:p>
            <a:p>
              <a:pPr algn="ctr"/>
              <a:r>
                <a:rPr lang="en-US" sz="1200" dirty="0" smtClean="0"/>
                <a:t>Doc6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Shard 2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/>
                <a:t>replica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043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Elasticsearch Features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Word analysis</a:t>
            </a: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4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Elasticsearch Features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Word analysis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So </a:t>
            </a:r>
            <a:r>
              <a:rPr lang="en-US" dirty="0" smtClean="0"/>
              <a:t>that searches for:</a:t>
            </a:r>
            <a:r>
              <a:rPr lang="en-US" dirty="0"/>
              <a:t> </a:t>
            </a:r>
            <a:r>
              <a:rPr lang="en-US" dirty="0" smtClean="0"/>
              <a:t>“garden”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9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Elasticsearch Features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Word analysis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So </a:t>
            </a:r>
            <a:r>
              <a:rPr lang="en-US" dirty="0" smtClean="0"/>
              <a:t>that searches for:</a:t>
            </a:r>
            <a:r>
              <a:rPr lang="en-US" dirty="0"/>
              <a:t> </a:t>
            </a:r>
            <a:r>
              <a:rPr lang="en-US" dirty="0" smtClean="0"/>
              <a:t>“garden”</a:t>
            </a:r>
            <a:endParaRPr lang="en-US" dirty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Can </a:t>
            </a:r>
            <a:r>
              <a:rPr lang="en-US" dirty="0"/>
              <a:t>match</a:t>
            </a:r>
            <a:r>
              <a:rPr lang="en-US" dirty="0" smtClean="0"/>
              <a:t>: “gardening”</a:t>
            </a:r>
          </a:p>
        </p:txBody>
      </p:sp>
    </p:spTree>
    <p:extLst>
      <p:ext uri="{BB962C8B-B14F-4D97-AF65-F5344CB8AC3E}">
        <p14:creationId xmlns:p14="http://schemas.microsoft.com/office/powerpoint/2010/main" val="5200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Elasticsearch Features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Phrase matching</a:t>
            </a:r>
          </a:p>
          <a:p>
            <a:pPr marL="4000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38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Elasticsearch Features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Phrase matching</a:t>
            </a:r>
          </a:p>
          <a:p>
            <a:pPr marL="400050" lvl="1" indent="0">
              <a:buNone/>
            </a:pPr>
            <a:r>
              <a:rPr lang="en-US" dirty="0"/>
              <a:t>So searches for</a:t>
            </a:r>
            <a:r>
              <a:rPr lang="en-US" dirty="0" smtClean="0"/>
              <a:t>: “gas cooking”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4187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Elasticsearch Features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Phrase matching</a:t>
            </a:r>
          </a:p>
          <a:p>
            <a:pPr marL="400050" lvl="1" indent="0">
              <a:buNone/>
            </a:pPr>
            <a:r>
              <a:rPr lang="en-US" dirty="0"/>
              <a:t>So searches for</a:t>
            </a:r>
            <a:r>
              <a:rPr lang="en-US" dirty="0" smtClean="0"/>
              <a:t>: “gas cooking”</a:t>
            </a:r>
            <a:endParaRPr lang="en-US" sz="2000" dirty="0" smtClean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Will NOT match:</a:t>
            </a:r>
          </a:p>
          <a:p>
            <a:pPr marL="400050" lvl="1" indent="0">
              <a:buNone/>
            </a:pPr>
            <a:r>
              <a:rPr lang="en-US" dirty="0" smtClean="0"/>
              <a:t>    “.. has </a:t>
            </a:r>
            <a:r>
              <a:rPr lang="en-US" b="1" dirty="0" smtClean="0"/>
              <a:t>gas</a:t>
            </a:r>
            <a:r>
              <a:rPr lang="en-US" dirty="0" smtClean="0"/>
              <a:t> heating and electric </a:t>
            </a:r>
            <a:r>
              <a:rPr lang="en-US" b="1" dirty="0" smtClean="0"/>
              <a:t>cooking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92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Elasticsearch Features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Synonym matching</a:t>
            </a:r>
          </a:p>
        </p:txBody>
      </p:sp>
    </p:spTree>
    <p:extLst>
      <p:ext uri="{BB962C8B-B14F-4D97-AF65-F5344CB8AC3E}">
        <p14:creationId xmlns:p14="http://schemas.microsoft.com/office/powerpoint/2010/main" val="389430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A PPT LR 16-9 Aug 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useo">
      <a:majorFont>
        <a:latin typeface="Museo Sans 500"/>
        <a:ea typeface=""/>
        <a:cs typeface=""/>
      </a:majorFont>
      <a:minorFont>
        <a:latin typeface="Museo Sans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REA PPT LR 16-9 Aug 14.potx</Template>
  <TotalTime>632</TotalTime>
  <Words>561</Words>
  <Application>Microsoft Macintosh PowerPoint</Application>
  <PresentationFormat>On-screen Show (16:9)</PresentationFormat>
  <Paragraphs>158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REA PPT LR 16-9 Aug 14</vt:lpstr>
      <vt:lpstr>Elasticsearch</vt:lpstr>
      <vt:lpstr>What Is Elasticsearch?</vt:lpstr>
      <vt:lpstr>Elasticsearch Features</vt:lpstr>
      <vt:lpstr>Elasticsearch Features</vt:lpstr>
      <vt:lpstr>Elasticsearch Features</vt:lpstr>
      <vt:lpstr>Elasticsearch Features</vt:lpstr>
      <vt:lpstr>Elasticsearch Features</vt:lpstr>
      <vt:lpstr>Elasticsearch Features</vt:lpstr>
      <vt:lpstr>Elasticsearch Features</vt:lpstr>
      <vt:lpstr>Elasticsearch Features</vt:lpstr>
      <vt:lpstr>Elasticsearch Features</vt:lpstr>
      <vt:lpstr>Geospatial Queries</vt:lpstr>
      <vt:lpstr>Geospatial Queries</vt:lpstr>
      <vt:lpstr>Geospatial Queries</vt:lpstr>
      <vt:lpstr>What it isn’t</vt:lpstr>
      <vt:lpstr>Documents are JSON based</vt:lpstr>
      <vt:lpstr>The word “index” is very overloaded</vt:lpstr>
      <vt:lpstr>Inverted Indexes</vt:lpstr>
      <vt:lpstr>Inverted Indexes</vt:lpstr>
      <vt:lpstr>Index Mappings</vt:lpstr>
      <vt:lpstr>Searches</vt:lpstr>
      <vt:lpstr>Nodes, shards, clusters, etc.</vt:lpstr>
      <vt:lpstr>An index may be sharded across multiple nodes</vt:lpstr>
      <vt:lpstr>Shards may be replicated</vt:lpstr>
    </vt:vector>
  </TitlesOfParts>
  <Company>REA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REA USER</cp:lastModifiedBy>
  <cp:revision>82</cp:revision>
  <dcterms:created xsi:type="dcterms:W3CDTF">2014-08-07T04:26:04Z</dcterms:created>
  <dcterms:modified xsi:type="dcterms:W3CDTF">2017-05-11T09:28:01Z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Offisync_UniqueId" pid="2">
    <vt:lpwstr>49022</vt:lpwstr>
  </property>
  <property fmtid="{D5CDD505-2E9C-101B-9397-08002B2CF9AE}" name="Offisync_ProviderInitializationData" pid="3">
    <vt:lpwstr>https://community.rea-group.com</vt:lpwstr>
  </property>
  <property fmtid="{D5CDD505-2E9C-101B-9397-08002B2CF9AE}" name="Offisync_ServerID" pid="4">
    <vt:lpwstr>37de48c2-4499-43aa-8719-d7d7c5cd99bd</vt:lpwstr>
  </property>
  <property fmtid="{D5CDD505-2E9C-101B-9397-08002B2CF9AE}" name="Jive_LatestUserAccountName" pid="5">
    <vt:lpwstr>richard.alvarez</vt:lpwstr>
  </property>
  <property fmtid="{D5CDD505-2E9C-101B-9397-08002B2CF9AE}" name="Offisync_UpdateToken" pid="6">
    <vt:lpwstr>2</vt:lpwstr>
  </property>
  <property fmtid="{D5CDD505-2E9C-101B-9397-08002B2CF9AE}" name="Jive_VersionGuid" pid="7">
    <vt:lpwstr>cb44e9cd-0722-4788-9ce9-b56a0ff9b991</vt:lpwstr>
  </property>
</Properties>
</file>