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0" r:id="rId4"/>
    <p:sldId id="293" r:id="rId5"/>
    <p:sldId id="301" r:id="rId6"/>
    <p:sldId id="291" r:id="rId7"/>
    <p:sldId id="295" r:id="rId8"/>
    <p:sldId id="302" r:id="rId9"/>
    <p:sldId id="303" r:id="rId10"/>
    <p:sldId id="304" r:id="rId11"/>
    <p:sldId id="305" r:id="rId12"/>
    <p:sldId id="296" r:id="rId13"/>
    <p:sldId id="297" r:id="rId14"/>
    <p:sldId id="298" r:id="rId15"/>
    <p:sldId id="306" r:id="rId16"/>
    <p:sldId id="258" r:id="rId17"/>
    <p:sldId id="259" r:id="rId18"/>
    <p:sldId id="260" r:id="rId19"/>
    <p:sldId id="284" r:id="rId20"/>
    <p:sldId id="289" r:id="rId21"/>
    <p:sldId id="286" r:id="rId22"/>
    <p:sldId id="288" r:id="rId23"/>
    <p:sldId id="274" r:id="rId24"/>
    <p:sldId id="275" r:id="rId25"/>
    <p:sldId id="29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53"/>
  </p:normalViewPr>
  <p:slideViewPr>
    <p:cSldViewPr>
      <p:cViewPr varScale="1">
        <p:scale>
          <a:sx n="146" d="100"/>
          <a:sy n="146" d="100"/>
        </p:scale>
        <p:origin x="5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11/15/21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11/15/21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</a:t>
            </a:r>
          </a:p>
          <a:p>
            <a:endParaRPr lang="en-US" dirty="0"/>
          </a:p>
          <a:p>
            <a:r>
              <a:rPr lang="en-US" sz="1400" dirty="0"/>
              <a:t>- David Kemp</a:t>
            </a:r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for: “spacious living room”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for: “spacious living room”</a:t>
            </a:r>
            <a:endParaRPr lang="en-US" sz="200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Will match: “large lounge room”</a:t>
            </a:r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"/>
            <a:ext cx="7772400" cy="613171"/>
          </a:xfrm>
        </p:spPr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Bounding box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286000" y="2571750"/>
            <a:ext cx="1828800" cy="1371600"/>
          </a:xfrm>
          <a:prstGeom prst="frame">
            <a:avLst>
              <a:gd name="adj1" fmla="val 3481"/>
            </a:avLst>
          </a:prstGeom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Radial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133600" y="2190750"/>
            <a:ext cx="2209800" cy="2133600"/>
          </a:xfrm>
          <a:prstGeom prst="donut">
            <a:avLst>
              <a:gd name="adj" fmla="val 38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Polygon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71800" y="2419350"/>
            <a:ext cx="2209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05400" y="2800350"/>
            <a:ext cx="76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8600" y="3714750"/>
            <a:ext cx="10668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514600" y="4095750"/>
            <a:ext cx="1524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4600" y="2419350"/>
            <a:ext cx="45720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should you use 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text searches</a:t>
            </a:r>
          </a:p>
          <a:p>
            <a:r>
              <a:rPr lang="en-US" dirty="0"/>
              <a:t>Care about relevancy of documents</a:t>
            </a:r>
          </a:p>
          <a:p>
            <a:r>
              <a:rPr lang="en-US" dirty="0"/>
              <a:t>Can easily scale out to many nodes</a:t>
            </a:r>
          </a:p>
        </p:txBody>
      </p:sp>
    </p:spTree>
    <p:extLst>
      <p:ext uri="{BB962C8B-B14F-4D97-AF65-F5344CB8AC3E}">
        <p14:creationId xmlns:p14="http://schemas.microsoft.com/office/powerpoint/2010/main" val="289014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to a Relation DB</a:t>
            </a:r>
          </a:p>
          <a:p>
            <a:pPr lvl="1"/>
            <a:r>
              <a:rPr lang="en-US" dirty="0"/>
              <a:t>No table joins, query on a single “table”</a:t>
            </a:r>
          </a:p>
          <a:p>
            <a:r>
              <a:rPr lang="en-US" dirty="0"/>
              <a:t>No atomic transactions</a:t>
            </a:r>
          </a:p>
          <a:p>
            <a:r>
              <a:rPr lang="en-US" dirty="0"/>
              <a:t>No data schema</a:t>
            </a:r>
          </a:p>
        </p:txBody>
      </p:sp>
    </p:spTree>
    <p:extLst>
      <p:ext uri="{BB962C8B-B14F-4D97-AF65-F5344CB8AC3E}">
        <p14:creationId xmlns:p14="http://schemas.microsoft.com/office/powerpoint/2010/main" val="33754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Documents are JSON based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819150"/>
            <a:ext cx="8153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"title": "Renovator's delight",</a:t>
            </a:r>
            <a:br>
              <a:rPr lang="en-US" sz="2400" dirty="0"/>
            </a:br>
            <a:r>
              <a:rPr lang="en-US" sz="2400" dirty="0"/>
              <a:t>  "</a:t>
            </a:r>
            <a:r>
              <a:rPr lang="en-US" sz="2400" dirty="0" err="1"/>
              <a:t>soldPrice</a:t>
            </a:r>
            <a:r>
              <a:rPr lang="en-US" sz="2400" dirty="0"/>
              <a:t>": 812500.00,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propertyFeatures</a:t>
            </a:r>
            <a:r>
              <a:rPr lang="en-US" sz="2400" dirty="0"/>
              <a:t>": ["Garage", "Gym"]</a:t>
            </a:r>
          </a:p>
          <a:p>
            <a:r>
              <a:rPr lang="en-US" sz="2400" dirty="0"/>
              <a:t>  "address": {</a:t>
            </a:r>
            <a:br>
              <a:rPr lang="en-US" sz="2400" dirty="0"/>
            </a:br>
            <a:r>
              <a:rPr lang="en-US" sz="2400" dirty="0"/>
              <a:t>    	"state": "Vic",</a:t>
            </a:r>
            <a:br>
              <a:rPr lang="en-US" sz="2400" dirty="0"/>
            </a:br>
            <a:r>
              <a:rPr lang="en-US" sz="2400" dirty="0"/>
              <a:t>    	"postcode": "3941",</a:t>
            </a:r>
            <a:br>
              <a:rPr lang="en-US" sz="2400" dirty="0"/>
            </a:br>
            <a:r>
              <a:rPr lang="en-US" sz="2400" dirty="0"/>
              <a:t>    	"suburb": "Rye",</a:t>
            </a:r>
            <a:br>
              <a:rPr lang="en-US" sz="2400" dirty="0"/>
            </a:br>
            <a:r>
              <a:rPr lang="en-US" sz="2400" dirty="0"/>
              <a:t>    	"</a:t>
            </a:r>
            <a:r>
              <a:rPr lang="en-US" sz="2400" dirty="0" err="1"/>
              <a:t>fullAddress</a:t>
            </a:r>
            <a:r>
              <a:rPr lang="en-US" sz="2400" dirty="0"/>
              <a:t>": "31 Smith Rd, Rye, Vic 3941"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742950"/>
            <a:ext cx="291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82103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word “index” is very overloaded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index</a:t>
            </a:r>
            <a:r>
              <a:rPr lang="en-US" dirty="0"/>
              <a:t> is a collection of documents</a:t>
            </a:r>
          </a:p>
          <a:p>
            <a:r>
              <a:rPr lang="en-US" dirty="0"/>
              <a:t>You </a:t>
            </a:r>
            <a:r>
              <a:rPr lang="en-US" b="1" i="1" dirty="0"/>
              <a:t>index</a:t>
            </a:r>
            <a:r>
              <a:rPr lang="en-US" dirty="0"/>
              <a:t> a document into an </a:t>
            </a:r>
            <a:r>
              <a:rPr lang="en-US" b="1" i="1" dirty="0"/>
              <a:t>index</a:t>
            </a:r>
            <a:r>
              <a:rPr lang="en-US" dirty="0"/>
              <a:t>.</a:t>
            </a:r>
          </a:p>
          <a:p>
            <a:r>
              <a:rPr lang="en-US" dirty="0"/>
              <a:t>A document field may be </a:t>
            </a:r>
            <a:r>
              <a:rPr lang="en-US" b="1" i="1" dirty="0"/>
              <a:t>indexed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Documents:</a:t>
            </a:r>
          </a:p>
          <a:p>
            <a:pPr marL="0" indent="0">
              <a:buNone/>
            </a:pPr>
            <a:r>
              <a:rPr lang="en-US" sz="2400" dirty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/>
              <a:t>{"_id": 3, "title": "Large stylish kitchen", 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5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Elasticsearch?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r>
              <a:rPr lang="en-US"/>
              <a:t>Document Store</a:t>
            </a:r>
            <a:endParaRPr lang="en-US" dirty="0"/>
          </a:p>
          <a:p>
            <a:r>
              <a:rPr lang="en-US" dirty="0"/>
              <a:t>Search Engine</a:t>
            </a:r>
          </a:p>
          <a:p>
            <a:r>
              <a:rPr lang="en-US" dirty="0"/>
              <a:t>Scalable to many servers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Very widely used (Netflix, Facebook, </a:t>
            </a:r>
            <a:r>
              <a:rPr lang="en-US" dirty="0" err="1"/>
              <a:t>Uber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Documents:</a:t>
            </a:r>
          </a:p>
          <a:p>
            <a:pPr marL="0" indent="0">
              <a:buNone/>
            </a:pPr>
            <a:r>
              <a:rPr lang="en-US" sz="2400" dirty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/>
              <a:t>{"_id": 3, "title": "Large stylish kitchen", …}</a:t>
            </a:r>
          </a:p>
          <a:p>
            <a:pPr marL="0" indent="0">
              <a:buNone/>
            </a:pPr>
            <a:r>
              <a:rPr lang="en-US" b="1" dirty="0"/>
              <a:t>Inverted Index for “title”: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67264"/>
              </p:ext>
            </p:extLst>
          </p:nvPr>
        </p:nvGraphicFramePr>
        <p:xfrm>
          <a:off x="914400" y="3333750"/>
          <a:ext cx="7162800" cy="140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stylish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6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Index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505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bit like a Database schema, but describes how to index each field: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"listing": {</a:t>
            </a:r>
          </a:p>
          <a:p>
            <a:pPr marL="0" indent="0">
              <a:buNone/>
            </a:pPr>
            <a:r>
              <a:rPr lang="hu-HU" dirty="0"/>
              <a:t>        "</a:t>
            </a:r>
            <a:r>
              <a:rPr lang="hu-HU" b="1" dirty="0"/>
              <a:t>properties</a:t>
            </a:r>
            <a:r>
              <a:rPr lang="hu-HU" dirty="0"/>
              <a:t>": {</a:t>
            </a:r>
          </a:p>
          <a:p>
            <a:pPr marL="0" indent="0">
              <a:buNone/>
            </a:pPr>
            <a:r>
              <a:rPr lang="hu-HU" dirty="0"/>
              <a:t>             "title": {"</a:t>
            </a:r>
            <a:r>
              <a:rPr lang="hu-HU" b="1" dirty="0"/>
              <a:t>type</a:t>
            </a:r>
            <a:r>
              <a:rPr lang="hu-HU" dirty="0"/>
              <a:t>": "</a:t>
            </a:r>
            <a:r>
              <a:rPr lang="hu-HU" b="1" dirty="0"/>
              <a:t>text</a:t>
            </a:r>
            <a:r>
              <a:rPr lang="hu-HU" dirty="0"/>
              <a:t>"},</a:t>
            </a:r>
          </a:p>
          <a:p>
            <a:pPr marL="0" indent="0">
              <a:buNone/>
            </a:pPr>
            <a:r>
              <a:rPr lang="hu-HU" dirty="0"/>
              <a:t>             "description": {"</a:t>
            </a:r>
            <a:r>
              <a:rPr lang="hu-HU" b="1" dirty="0"/>
              <a:t>type</a:t>
            </a:r>
            <a:r>
              <a:rPr lang="hu-HU" dirty="0"/>
              <a:t>": "</a:t>
            </a:r>
            <a:r>
              <a:rPr lang="hu-HU" b="1" dirty="0"/>
              <a:t>text</a:t>
            </a:r>
            <a:r>
              <a:rPr lang="hu-HU" dirty="0"/>
              <a:t>"}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3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b="1" dirty="0"/>
              <a:t>query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b="1" dirty="0"/>
              <a:t>match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 "title": {</a:t>
            </a:r>
          </a:p>
          <a:p>
            <a:pPr marL="0" indent="0">
              <a:buNone/>
            </a:pPr>
            <a:r>
              <a:rPr lang="en-US" dirty="0"/>
              <a:t>                "</a:t>
            </a:r>
            <a:r>
              <a:rPr lang="en-US" b="1" dirty="0"/>
              <a:t>query</a:t>
            </a:r>
            <a:r>
              <a:rPr lang="en-US" dirty="0"/>
              <a:t>": "</a:t>
            </a:r>
            <a:r>
              <a:rPr lang="en-US" dirty="0">
                <a:solidFill>
                  <a:schemeClr val="tx1"/>
                </a:solidFill>
              </a:rPr>
              <a:t>Gas </a:t>
            </a:r>
            <a:r>
              <a:rPr lang="en-US" dirty="0" err="1">
                <a:solidFill>
                  <a:schemeClr val="tx1"/>
                </a:solidFill>
              </a:rPr>
              <a:t>Coiking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/>
              <a:t>  "</a:t>
            </a:r>
            <a:r>
              <a:rPr lang="en-US" b="1" dirty="0"/>
              <a:t>fuzziness</a:t>
            </a:r>
            <a:r>
              <a:rPr lang="en-US" dirty="0"/>
              <a:t>": "</a:t>
            </a:r>
            <a:r>
              <a:rPr lang="en-US" b="1" dirty="0"/>
              <a:t>AUTO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95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index may be </a:t>
            </a:r>
            <a:r>
              <a:rPr lang="en-US" sz="2400" i="1" dirty="0" err="1"/>
              <a:t>sharded</a:t>
            </a:r>
            <a:r>
              <a:rPr lang="en-US" sz="2400" dirty="0"/>
              <a:t> across multiple </a:t>
            </a:r>
            <a:r>
              <a:rPr lang="en-US" sz="2400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885950"/>
            <a:ext cx="993143" cy="1447800"/>
            <a:chOff x="1066800" y="1885950"/>
            <a:chExt cx="993143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Doc1</a:t>
              </a:r>
            </a:p>
            <a:p>
              <a:pPr algn="ctr"/>
              <a:r>
                <a:rPr lang="en-US" dirty="0"/>
                <a:t>Doc2</a:t>
              </a:r>
            </a:p>
            <a:p>
              <a:pPr algn="ctr"/>
              <a:r>
                <a:rPr lang="en-US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1885950"/>
            <a:ext cx="993143" cy="1447800"/>
            <a:chOff x="914400" y="1885950"/>
            <a:chExt cx="993143" cy="1447800"/>
          </a:xfrm>
        </p:grpSpPr>
        <p:sp>
          <p:nvSpPr>
            <p:cNvPr id="18" name="Rectangle 17"/>
            <p:cNvSpPr/>
            <p:nvPr/>
          </p:nvSpPr>
          <p:spPr>
            <a:xfrm>
              <a:off x="9144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Doc4</a:t>
              </a:r>
            </a:p>
            <a:p>
              <a:pPr algn="ctr"/>
              <a:r>
                <a:rPr lang="en-US" dirty="0"/>
                <a:t>Doc5</a:t>
              </a:r>
            </a:p>
            <a:p>
              <a:pPr algn="ctr"/>
              <a:r>
                <a:rPr lang="en-US" dirty="0"/>
                <a:t>Doc6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57800" y="1885950"/>
            <a:ext cx="993143" cy="1447800"/>
            <a:chOff x="1066800" y="1885950"/>
            <a:chExt cx="993143" cy="1447800"/>
          </a:xfrm>
        </p:grpSpPr>
        <p:sp>
          <p:nvSpPr>
            <p:cNvPr id="21" name="Rectangle 2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Doc7</a:t>
              </a:r>
            </a:p>
            <a:p>
              <a:pPr algn="ctr"/>
              <a:r>
                <a:rPr lang="en-US" dirty="0"/>
                <a:t>Doc8</a:t>
              </a:r>
            </a:p>
            <a:p>
              <a:pPr algn="ctr"/>
              <a:r>
                <a:rPr lang="en-US" dirty="0"/>
                <a:t>Doc9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4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r>
              <a:rPr lang="en-US" dirty="0"/>
              <a:t>So that searches for: “garden”</a:t>
            </a:r>
          </a:p>
        </p:txBody>
      </p:sp>
    </p:spTree>
    <p:extLst>
      <p:ext uri="{BB962C8B-B14F-4D97-AF65-F5344CB8AC3E}">
        <p14:creationId xmlns:p14="http://schemas.microsoft.com/office/powerpoint/2010/main" val="12710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r>
              <a:rPr lang="en-US" dirty="0"/>
              <a:t>So that searches for: “garden”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Can match: “gardening”</a:t>
            </a:r>
          </a:p>
        </p:txBody>
      </p:sp>
    </p:spTree>
    <p:extLst>
      <p:ext uri="{BB962C8B-B14F-4D97-AF65-F5344CB8AC3E}">
        <p14:creationId xmlns:p14="http://schemas.microsoft.com/office/powerpoint/2010/main" val="520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for: “gas cooking”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87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for: “gas cooking”</a:t>
            </a:r>
            <a:endParaRPr lang="en-US" sz="200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Will NOT match:</a:t>
            </a:r>
          </a:p>
          <a:p>
            <a:pPr marL="400050" lvl="1" indent="0">
              <a:buNone/>
            </a:pPr>
            <a:r>
              <a:rPr lang="en-US" dirty="0"/>
              <a:t>    “.. has </a:t>
            </a:r>
            <a:r>
              <a:rPr lang="en-US" b="1" dirty="0"/>
              <a:t>gas</a:t>
            </a:r>
            <a:r>
              <a:rPr lang="en-US" dirty="0"/>
              <a:t> heating and electric </a:t>
            </a:r>
            <a:r>
              <a:rPr lang="en-US" b="1" dirty="0"/>
              <a:t>cooking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92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</p:txBody>
      </p:sp>
    </p:spTree>
    <p:extLst>
      <p:ext uri="{BB962C8B-B14F-4D97-AF65-F5344CB8AC3E}">
        <p14:creationId xmlns:p14="http://schemas.microsoft.com/office/powerpoint/2010/main" val="389430909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729</TotalTime>
  <Words>627</Words>
  <Application>Microsoft Macintosh PowerPoint</Application>
  <PresentationFormat>On-screen Show (16:9)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Museo Sans 300</vt:lpstr>
      <vt:lpstr>Museo Sans 500</vt:lpstr>
      <vt:lpstr>REA PPT LR 16-9 Aug 14</vt:lpstr>
      <vt:lpstr>Elasticsearch</vt:lpstr>
      <vt:lpstr>What Is Elasticsearch?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Geospatial Queries</vt:lpstr>
      <vt:lpstr>Geospatial Queries</vt:lpstr>
      <vt:lpstr>Geospatial Queries</vt:lpstr>
      <vt:lpstr>When should you use Elasticsearch</vt:lpstr>
      <vt:lpstr>What it isn’t</vt:lpstr>
      <vt:lpstr>Documents are JSON based</vt:lpstr>
      <vt:lpstr>The word “index” is very overloaded</vt:lpstr>
      <vt:lpstr>Inverted Indexes</vt:lpstr>
      <vt:lpstr>Inverted Indexes</vt:lpstr>
      <vt:lpstr>Index Mappings</vt:lpstr>
      <vt:lpstr>Searches</vt:lpstr>
      <vt:lpstr>Nodes, shards, clusters, etc.</vt:lpstr>
      <vt:lpstr>An index may be sharded across multiple nodes</vt:lpstr>
      <vt:lpstr>Shards may be replicated</vt:lpstr>
    </vt:vector>
  </TitlesOfParts>
  <Company>REA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James Ferguson</cp:lastModifiedBy>
  <cp:revision>84</cp:revision>
  <dcterms:created xsi:type="dcterms:W3CDTF">2014-08-07T04:26:04Z</dcterms:created>
  <dcterms:modified xsi:type="dcterms:W3CDTF">2021-11-15T03:53:33Z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49022</vt:lpwstr>
  </property>
  <property fmtid="{D5CDD505-2E9C-101B-9397-08002B2CF9AE}" pid="3" name="Offisync_ProviderInitializationData">
    <vt:lpwstr>https://community.rea-group.com</vt:lpwstr>
  </property>
  <property fmtid="{D5CDD505-2E9C-101B-9397-08002B2CF9AE}" pid="4" name="Offisync_ServerID">
    <vt:lpwstr>37de48c2-4499-43aa-8719-d7d7c5cd99bd</vt:lpwstr>
  </property>
  <property fmtid="{D5CDD505-2E9C-101B-9397-08002B2CF9AE}" pid="5" name="Jive_LatestUserAccountName">
    <vt:lpwstr>richard.alvarez</vt:lpwstr>
  </property>
  <property fmtid="{D5CDD505-2E9C-101B-9397-08002B2CF9AE}" pid="6" name="Offisync_UpdateToken">
    <vt:lpwstr>2</vt:lpwstr>
  </property>
  <property fmtid="{D5CDD505-2E9C-101B-9397-08002B2CF9AE}" pid="7" name="Jive_VersionGuid">
    <vt:lpwstr>cb44e9cd-0722-4788-9ce9-b56a0ff9b991</vt:lpwstr>
  </property>
</Properties>
</file>