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>
    <p:extLst>
      <p:ext uri="{19B8F6BF-5375-455C-9EA6-DF929625EA0E}">
        <p15:presenceInfo xmlns:p15="http://schemas.microsoft.com/office/powerpoint/2012/main" userId="9de9514f295d26b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3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D5E8C7-548A-45F4-A562-474558CA88C9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4C3B83-34BD-4D53-B0DF-83195F1D6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88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88DB-C5E0-4CD8-86AC-B56B37FDA488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19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88DB-C5E0-4CD8-86AC-B56B37FDA488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132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88DB-C5E0-4CD8-86AC-B56B37FDA488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1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88DB-C5E0-4CD8-86AC-B56B37FDA488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44018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88DB-C5E0-4CD8-86AC-B56B37FDA488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6770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88DB-C5E0-4CD8-86AC-B56B37FDA488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896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88DB-C5E0-4CD8-86AC-B56B37FDA488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2899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88DB-C5E0-4CD8-86AC-B56B37FDA488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265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88DB-C5E0-4CD8-86AC-B56B37FDA488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645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88DB-C5E0-4CD8-86AC-B56B37FDA488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6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88DB-C5E0-4CD8-86AC-B56B37FDA488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051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88DB-C5E0-4CD8-86AC-B56B37FDA488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640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88DB-C5E0-4CD8-86AC-B56B37FDA488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52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88DB-C5E0-4CD8-86AC-B56B37FDA488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15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88DB-C5E0-4CD8-86AC-B56B37FDA488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15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88DB-C5E0-4CD8-86AC-B56B37FDA488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477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88DB-C5E0-4CD8-86AC-B56B37FDA488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31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BC688DB-C5E0-4CD8-86AC-B56B37FDA488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3051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C1B883-352B-43CA-ABC3-B113DED0E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EBEBEB"/>
                </a:solidFill>
              </a:rPr>
              <a:t>What Types of Roles Are Out There?</a:t>
            </a:r>
          </a:p>
        </p:txBody>
      </p:sp>
      <p:sp>
        <p:nvSpPr>
          <p:cNvPr id="60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2" name="Freeform: Shape 61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BEC0C14C-A9E1-47FF-A5FE-79AC0B2ED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endParaRPr lang="en-US" sz="1400" dirty="0">
              <a:solidFill>
                <a:srgbClr val="FFFFFF"/>
              </a:solidFill>
            </a:endParaRPr>
          </a:p>
          <a:p>
            <a:r>
              <a:rPr lang="en-US" sz="1400" dirty="0">
                <a:solidFill>
                  <a:srgbClr val="FFFFFF"/>
                </a:solidFill>
              </a:rPr>
              <a:t>5,715 Job Posts</a:t>
            </a:r>
          </a:p>
          <a:p>
            <a:r>
              <a:rPr lang="en-US" sz="1400" dirty="0">
                <a:solidFill>
                  <a:srgbClr val="FFFFFF"/>
                </a:solidFill>
              </a:rPr>
              <a:t>Data Science in highest relative demand</a:t>
            </a:r>
          </a:p>
          <a:p>
            <a:r>
              <a:rPr lang="en-US" sz="1400" dirty="0">
                <a:solidFill>
                  <a:srgbClr val="FFFFFF"/>
                </a:solidFill>
              </a:rPr>
              <a:t>Analysts nearly a third of posts</a:t>
            </a:r>
          </a:p>
          <a:p>
            <a:pPr lvl="1"/>
            <a:r>
              <a:rPr lang="en-US" sz="1400" dirty="0">
                <a:solidFill>
                  <a:srgbClr val="FFFFFF"/>
                </a:solidFill>
              </a:rPr>
              <a:t>Generalized title</a:t>
            </a:r>
          </a:p>
          <a:p>
            <a:pPr marL="0" indent="0">
              <a:buNone/>
            </a:pPr>
            <a:endParaRPr lang="en-US" sz="1400" dirty="0">
              <a:solidFill>
                <a:srgbClr val="FFFFFF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E03E75C-E6FC-4660-AA07-9D6FC674E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821" y="1447799"/>
            <a:ext cx="6485107" cy="457200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8997740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0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6E706F-9746-4F41-AC63-5EA4E273D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r>
              <a:rPr lang="en-US" sz="3200" dirty="0">
                <a:solidFill>
                  <a:srgbClr val="EBEBEB"/>
                </a:solidFill>
              </a:rPr>
              <a:t>Top Skill for All Data Roles</a:t>
            </a:r>
          </a:p>
        </p:txBody>
      </p:sp>
      <p:sp>
        <p:nvSpPr>
          <p:cNvPr id="30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Freeform: Shape 24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32" name="Rectangle 26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Content Placeholder 17">
            <a:extLst>
              <a:ext uri="{FF2B5EF4-FFF2-40B4-BE49-F238E27FC236}">
                <a16:creationId xmlns:a16="http://schemas.microsoft.com/office/drawing/2014/main" id="{A26795FB-0A65-47F9-84B7-668706A1E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endParaRPr lang="en-US" sz="1400" dirty="0">
              <a:solidFill>
                <a:srgbClr val="FFFFFF"/>
              </a:solidFill>
            </a:endParaRPr>
          </a:p>
          <a:p>
            <a:r>
              <a:rPr lang="en-US" sz="1400" dirty="0">
                <a:solidFill>
                  <a:srgbClr val="FFFFFF"/>
                </a:solidFill>
              </a:rPr>
              <a:t>Python and SQL in high demand</a:t>
            </a:r>
          </a:p>
          <a:p>
            <a:r>
              <a:rPr lang="en-US" sz="1400" dirty="0">
                <a:solidFill>
                  <a:srgbClr val="FFFFFF"/>
                </a:solidFill>
              </a:rPr>
              <a:t>Machine Learning and R are 2</a:t>
            </a:r>
            <a:r>
              <a:rPr lang="en-US" sz="1400" baseline="30000" dirty="0">
                <a:solidFill>
                  <a:srgbClr val="FFFFFF"/>
                </a:solidFill>
              </a:rPr>
              <a:t>nd</a:t>
            </a:r>
            <a:r>
              <a:rPr lang="en-US" sz="1400" dirty="0">
                <a:solidFill>
                  <a:srgbClr val="FFFFFF"/>
                </a:solidFill>
              </a:rPr>
              <a:t> Tier</a:t>
            </a:r>
          </a:p>
          <a:p>
            <a:endParaRPr lang="en-US" sz="1400" dirty="0">
              <a:solidFill>
                <a:srgbClr val="FFFFFF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4E84DFE-6398-400F-B3F2-4BD2A70A0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821" y="1447799"/>
            <a:ext cx="6485107" cy="457200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748256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38222-56D6-480A-89E1-B710597AB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r>
              <a:rPr lang="en-US" sz="3200" dirty="0">
                <a:solidFill>
                  <a:srgbClr val="EBEBEB"/>
                </a:solidFill>
              </a:rPr>
              <a:t>Hard Skills for Data Scientists</a:t>
            </a:r>
          </a:p>
        </p:txBody>
      </p:sp>
      <p:sp>
        <p:nvSpPr>
          <p:cNvPr id="23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46841A7B-9192-4CE6-B672-44EFD180D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endParaRPr lang="en-US" sz="1400" dirty="0">
              <a:solidFill>
                <a:srgbClr val="FFFFFF"/>
              </a:solidFill>
            </a:endParaRPr>
          </a:p>
          <a:p>
            <a:r>
              <a:rPr lang="en-US" sz="1400" dirty="0">
                <a:solidFill>
                  <a:srgbClr val="FFFFFF"/>
                </a:solidFill>
              </a:rPr>
              <a:t>More than half of post seeking top 3 skills</a:t>
            </a:r>
          </a:p>
          <a:p>
            <a:r>
              <a:rPr lang="en-US" sz="1400" dirty="0">
                <a:solidFill>
                  <a:srgbClr val="FFFFFF"/>
                </a:solidFill>
              </a:rPr>
              <a:t>Python mentioned in about ¾ of posts</a:t>
            </a:r>
          </a:p>
          <a:p>
            <a:r>
              <a:rPr lang="en-US" sz="1400" dirty="0">
                <a:solidFill>
                  <a:srgbClr val="FFFFFF"/>
                </a:solidFill>
              </a:rPr>
              <a:t>SQL also in high demand</a:t>
            </a:r>
          </a:p>
          <a:p>
            <a:pPr marL="0" indent="0">
              <a:buNone/>
            </a:pPr>
            <a:endParaRPr lang="en-US" sz="1400" dirty="0">
              <a:solidFill>
                <a:srgbClr val="FFFFFF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E187C5F-1AF5-4D13-8843-CF2E50F1F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821" y="1447799"/>
            <a:ext cx="6485107" cy="457200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05280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BE5812-7FA4-4CA1-93E2-4907A450D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r>
              <a:rPr lang="en-US" sz="3200" dirty="0">
                <a:solidFill>
                  <a:srgbClr val="EBEBEB"/>
                </a:solidFill>
              </a:rPr>
              <a:t>Hard Skills for Data Analysts</a:t>
            </a:r>
          </a:p>
        </p:txBody>
      </p:sp>
      <p:sp>
        <p:nvSpPr>
          <p:cNvPr id="23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0F9DC284-89FA-449E-BC90-F8DDAF7F8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endParaRPr lang="en-US" sz="1400" dirty="0">
              <a:solidFill>
                <a:srgbClr val="FFFFFF"/>
              </a:solidFill>
            </a:endParaRPr>
          </a:p>
          <a:p>
            <a:r>
              <a:rPr lang="en-US" sz="1400" dirty="0">
                <a:solidFill>
                  <a:srgbClr val="FFFFFF"/>
                </a:solidFill>
              </a:rPr>
              <a:t>SQL seems to define this role</a:t>
            </a:r>
          </a:p>
          <a:p>
            <a:r>
              <a:rPr lang="en-US" sz="1400" dirty="0">
                <a:solidFill>
                  <a:srgbClr val="FFFFFF"/>
                </a:solidFill>
              </a:rPr>
              <a:t>Python, R, Tableau suggest tools for analysis and visualization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A0CF312-285A-47D2-95D1-A66F1A1B8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821" y="1447799"/>
            <a:ext cx="6485107" cy="457200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5197867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AAD3D0-65D8-45E8-85D0-22CDFCC62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 fontScale="90000"/>
          </a:bodyPr>
          <a:lstStyle/>
          <a:p>
            <a:r>
              <a:rPr lang="en-US" sz="3200" dirty="0">
                <a:solidFill>
                  <a:srgbClr val="EBEBEB"/>
                </a:solidFill>
              </a:rPr>
              <a:t>Hard Skills for Data Engineers</a:t>
            </a:r>
          </a:p>
        </p:txBody>
      </p:sp>
      <p:sp>
        <p:nvSpPr>
          <p:cNvPr id="23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F41A721F-CB5F-4D4C-A18C-4A3352E99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endParaRPr lang="en-US" sz="1400" dirty="0">
              <a:solidFill>
                <a:srgbClr val="FFFFFF"/>
              </a:solidFill>
            </a:endParaRPr>
          </a:p>
          <a:p>
            <a:r>
              <a:rPr lang="en-US" sz="1400" dirty="0">
                <a:solidFill>
                  <a:srgbClr val="FFFFFF"/>
                </a:solidFill>
              </a:rPr>
              <a:t>Half of all posts seeking 5 skills</a:t>
            </a:r>
          </a:p>
          <a:p>
            <a:pPr lvl="1"/>
            <a:r>
              <a:rPr lang="en-US" sz="1200" dirty="0">
                <a:solidFill>
                  <a:srgbClr val="FFFFFF"/>
                </a:solidFill>
              </a:rPr>
              <a:t>Highly skilled role</a:t>
            </a:r>
          </a:p>
          <a:p>
            <a:r>
              <a:rPr lang="en-US" sz="1400" dirty="0">
                <a:solidFill>
                  <a:srgbClr val="FFFFFF"/>
                </a:solidFill>
              </a:rPr>
              <a:t>R is #16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369B5F5-EE24-465C-B8F7-7C257D53F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821" y="1447799"/>
            <a:ext cx="6485107" cy="457200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3293282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710E0E-346E-4D29-A835-6BCC9D5BE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 fontScale="90000"/>
          </a:bodyPr>
          <a:lstStyle/>
          <a:p>
            <a:r>
              <a:rPr lang="en-US" sz="3200" dirty="0">
                <a:solidFill>
                  <a:srgbClr val="EBEBEB"/>
                </a:solidFill>
              </a:rPr>
              <a:t>Junior vs Senior</a:t>
            </a:r>
            <a:br>
              <a:rPr lang="en-US" sz="3200" dirty="0">
                <a:solidFill>
                  <a:srgbClr val="EBEBEB"/>
                </a:solidFill>
              </a:rPr>
            </a:br>
            <a:r>
              <a:rPr lang="en-US" sz="3200" dirty="0">
                <a:solidFill>
                  <a:srgbClr val="EBEBEB"/>
                </a:solidFill>
              </a:rPr>
              <a:t>Data Roles</a:t>
            </a:r>
          </a:p>
        </p:txBody>
      </p:sp>
      <p:sp>
        <p:nvSpPr>
          <p:cNvPr id="23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7C798298-4A36-4417-A8C5-257D6A027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endParaRPr lang="en-US" sz="1400" dirty="0">
              <a:solidFill>
                <a:srgbClr val="FFFFFF"/>
              </a:solidFill>
            </a:endParaRPr>
          </a:p>
          <a:p>
            <a:r>
              <a:rPr lang="en-US" sz="1400" dirty="0">
                <a:solidFill>
                  <a:srgbClr val="FFFFFF"/>
                </a:solidFill>
              </a:rPr>
              <a:t>About 7.5% of Data Scientist postings are for junior roles</a:t>
            </a:r>
          </a:p>
          <a:p>
            <a:r>
              <a:rPr lang="en-US" sz="1400" dirty="0">
                <a:solidFill>
                  <a:srgbClr val="FFFFFF"/>
                </a:solidFill>
              </a:rPr>
              <a:t>Junior Engineers are rarest</a:t>
            </a:r>
          </a:p>
          <a:p>
            <a:r>
              <a:rPr lang="en-US" sz="1400" dirty="0">
                <a:solidFill>
                  <a:srgbClr val="FFFFFF"/>
                </a:solidFill>
              </a:rPr>
              <a:t>Data roles are mostly seeking seniors, which suggests the demand for experience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7F14F1-37CC-4C8C-956E-ACC28698F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821" y="1447799"/>
            <a:ext cx="6485107" cy="457200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5361052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CF7593-DE5C-48B0-B882-07EFED77E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r>
              <a:rPr lang="en-US" sz="3200" dirty="0">
                <a:solidFill>
                  <a:srgbClr val="EBEBEB"/>
                </a:solidFill>
              </a:rPr>
              <a:t>Junior Data Scientists</a:t>
            </a:r>
          </a:p>
        </p:txBody>
      </p:sp>
      <p:sp>
        <p:nvSpPr>
          <p:cNvPr id="23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74144EFE-0FAF-4C06-BE95-5D488C92B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endParaRPr lang="en-US" sz="1400" dirty="0">
              <a:solidFill>
                <a:srgbClr val="FFFFFF"/>
              </a:solidFill>
            </a:endParaRPr>
          </a:p>
          <a:p>
            <a:r>
              <a:rPr lang="en-US" sz="1400" dirty="0">
                <a:solidFill>
                  <a:srgbClr val="FFFFFF"/>
                </a:solidFill>
              </a:rPr>
              <a:t>More than 60% of roles mention top 3</a:t>
            </a:r>
          </a:p>
          <a:p>
            <a:r>
              <a:rPr lang="en-US" sz="1400" dirty="0">
                <a:solidFill>
                  <a:srgbClr val="FFFFFF"/>
                </a:solidFill>
              </a:rPr>
              <a:t>Tableau is #4</a:t>
            </a:r>
          </a:p>
          <a:p>
            <a:r>
              <a:rPr lang="en-US" sz="1400" dirty="0">
                <a:solidFill>
                  <a:srgbClr val="FFFFFF"/>
                </a:solidFill>
              </a:rPr>
              <a:t>SQL ranked relatively lower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5A6327F-F4FC-4673-9B9F-DD69301D9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821" y="1447799"/>
            <a:ext cx="6485107" cy="457200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329035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ED641-DC0C-41D6-BD23-8CD393814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r>
              <a:rPr lang="en-US" sz="3200" dirty="0">
                <a:solidFill>
                  <a:srgbClr val="EBEBEB"/>
                </a:solidFill>
              </a:rPr>
              <a:t>Senior Data Scientists</a:t>
            </a:r>
          </a:p>
        </p:txBody>
      </p:sp>
      <p:sp>
        <p:nvSpPr>
          <p:cNvPr id="23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CEEBB4FB-5C5A-4873-A58A-AE7299376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endParaRPr lang="en-US" sz="1400" dirty="0">
              <a:solidFill>
                <a:srgbClr val="FFFFFF"/>
              </a:solidFill>
            </a:endParaRPr>
          </a:p>
          <a:p>
            <a:r>
              <a:rPr lang="en-US" sz="1400" dirty="0">
                <a:solidFill>
                  <a:srgbClr val="FFFFFF"/>
                </a:solidFill>
              </a:rPr>
              <a:t>More than 60% of roles mention top 3</a:t>
            </a:r>
          </a:p>
          <a:p>
            <a:r>
              <a:rPr lang="en-US" sz="1400" dirty="0">
                <a:solidFill>
                  <a:srgbClr val="FFFFFF"/>
                </a:solidFill>
              </a:rPr>
              <a:t>SQL mentioned in more than half of posts</a:t>
            </a:r>
          </a:p>
          <a:p>
            <a:r>
              <a:rPr lang="en-US" sz="1400" dirty="0">
                <a:solidFill>
                  <a:srgbClr val="FFFFFF"/>
                </a:solidFill>
              </a:rPr>
              <a:t>Tableau #8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93EC98B-FAD5-4737-9C40-8E55C9D91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821" y="1447799"/>
            <a:ext cx="6485107" cy="457200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961960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5227D4-EA7C-4D98-935B-4912182C2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r>
              <a:rPr lang="en-US" sz="3200" dirty="0">
                <a:solidFill>
                  <a:srgbClr val="EBEBEB"/>
                </a:solidFill>
              </a:rPr>
              <a:t>Industry Overview</a:t>
            </a:r>
          </a:p>
        </p:txBody>
      </p:sp>
      <p:sp>
        <p:nvSpPr>
          <p:cNvPr id="23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BFA2C688-01CE-439A-A779-AE97622EA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endParaRPr lang="en-US" sz="1400" dirty="0">
              <a:solidFill>
                <a:srgbClr val="FFFFFF"/>
              </a:solidFill>
            </a:endParaRPr>
          </a:p>
          <a:p>
            <a:r>
              <a:rPr lang="en-US" sz="1400" dirty="0">
                <a:solidFill>
                  <a:srgbClr val="FFFFFF"/>
                </a:solidFill>
              </a:rPr>
              <a:t>Data Science is essentially a business service</a:t>
            </a:r>
          </a:p>
          <a:p>
            <a:r>
              <a:rPr lang="en-US" sz="1400" dirty="0">
                <a:solidFill>
                  <a:srgbClr val="FFFFFF"/>
                </a:solidFill>
              </a:rPr>
              <a:t>Internet and Software have massive amounts of data</a:t>
            </a:r>
          </a:p>
          <a:p>
            <a:r>
              <a:rPr lang="en-US" sz="1400" dirty="0">
                <a:solidFill>
                  <a:srgbClr val="FFFFFF"/>
                </a:solidFill>
              </a:rPr>
              <a:t>Banks and Financial Services have a lot to gain with incremental benefits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396E4F0-704E-43BC-AC69-C3F3D63F8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821" y="1447799"/>
            <a:ext cx="6485107" cy="457200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6837943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214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Ion</vt:lpstr>
      <vt:lpstr>What Types of Roles Are Out There?</vt:lpstr>
      <vt:lpstr>Top Skill for All Data Roles</vt:lpstr>
      <vt:lpstr>Hard Skills for Data Scientists</vt:lpstr>
      <vt:lpstr>Hard Skills for Data Analysts</vt:lpstr>
      <vt:lpstr>Hard Skills for Data Engineers</vt:lpstr>
      <vt:lpstr>Junior vs Senior Data Roles</vt:lpstr>
      <vt:lpstr>Junior Data Scientists</vt:lpstr>
      <vt:lpstr>Senior Data Scientists</vt:lpstr>
      <vt:lpstr>Industry 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Types of Roles Are Out There?</dc:title>
  <dc:creator>usera</dc:creator>
  <cp:lastModifiedBy>usera</cp:lastModifiedBy>
  <cp:revision>2</cp:revision>
  <dcterms:created xsi:type="dcterms:W3CDTF">2020-03-22T16:59:00Z</dcterms:created>
  <dcterms:modified xsi:type="dcterms:W3CDTF">2020-03-22T17:08:00Z</dcterms:modified>
</cp:coreProperties>
</file>