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6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4A6C-3B1E-0A4D-ABA0-6B2EF0298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D9029-53A0-7E42-AB73-77BED9737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75E7-2CC7-D043-B1A0-003E598E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448F-60F3-4849-8F91-0B7E49D4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5F47-64FE-8D4E-AED4-EA2F4EF0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21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CF53-F294-FE48-8517-4155C731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4FC2B-134C-EF4C-9344-82CDE5E2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371B-C1E0-F04A-8CA4-21D01111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3922-80D1-3F4D-879C-40E00E84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5F2B-94F3-2C46-98B4-EB4F849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90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103F-5EE6-8F4D-B958-DE8ED8620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0E738-5ED7-7C4C-8956-A591FA2D6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DD9D-BE1D-614B-91F1-6B85928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EE7F-5603-FD4A-B696-E1F8C697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C3D4-E875-494C-B7C9-CF37E3DC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23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63BE-7E38-504D-B785-804C877F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C1A0-4966-F246-A49D-CCD6665C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41D2-9B9B-B546-BB17-3494920D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498D-0A79-C343-B2E1-1E027592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B2D7-B6F4-1F47-ABCD-89B5ACAA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94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7C25-8EDB-7944-83F8-E6212C33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AE129-4BB8-FE45-A93B-D192FEE2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C86E-108D-6B41-90A0-7436D6C2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F220C-B0F6-C14B-A850-6FD184E4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C380-22FC-8B47-B81B-3B1A6532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8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4AD1-C27F-AA4B-A282-9067FCFC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F692-8D68-AA43-BD86-0FC28806E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F45BA-6A1C-6E43-AD8A-1B5B21361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A97A-6E9A-5A45-B7EF-86045361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20CA-4DC8-1F47-8A50-A86AACB2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CB82-C9DA-2046-B9D2-6DA76D42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859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D01-E955-694E-A7C6-5B2530E9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EA516-3149-294B-B4CA-A70BEE17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42AC0-4E37-8C49-909D-A2EBD1772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4E94B-EEE5-7E40-BD69-3DB09F502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87161-2D79-0748-B0BC-4BAFC7F08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18817-ACAA-E641-B36A-ACC7776C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A67B2-B535-7846-8251-08BF464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74AD7-8DF4-554A-B9BB-5095D0BF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1613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6208-EC41-F24F-8BC2-93F04DF8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A15C2-7A2C-D343-9634-E4106085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05059-4353-1A42-8571-41405E82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C4F1-E6D0-B145-809A-886222A4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448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12A87-0B41-A14A-9A3F-B2940B25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C41B1-23F3-E945-A4F9-98E68161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141AF-1362-2A45-8A91-6D66A6D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8904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2AEA-0DE5-1147-B0B7-90F1EE6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EDC4-5BD1-3C44-846A-AD4946B9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00B3-BEA3-1D46-B51F-3EB7E0CC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0BC5-842F-E745-A1F2-A6CF0755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E40E-001F-B742-BD6A-626EB60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E35E-633D-5740-A307-A73A6D81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159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FA30-CC2C-094D-A167-15F24A98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669E6-F9FD-454F-A260-E76D2740D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051B-DC77-1141-8B7E-AB8AB5B37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9AA7D-2D09-B04C-992B-4EAFD33B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656BB-6ABB-FD48-994B-1A1896C9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7943-0084-4A44-8346-932017E4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764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C873B-11CC-9540-AA52-6A30A20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6DD3-6271-4C43-B17A-538AACAF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7E67-1168-A84F-B406-2279B6732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1ECB-7FC0-B241-8CDD-4C92F8DCA6D5}" type="datetimeFigureOut">
              <a:rPr lang="en-AT" smtClean="0"/>
              <a:t>11.05.21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A042-FD55-1A48-84DD-A557412D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A4D0-E8F1-8A45-A615-186B6EE48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37F6-66ED-FC46-BA4A-515B31C8251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23922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E44A-CEA5-9E45-B316-708F2A9C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Exercises: Multiprocessing and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57DD-34F4-B14B-8F35-C3294275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Today’s goal: Use Python </a:t>
            </a:r>
            <a:r>
              <a:rPr lang="en-AT" sz="1800" dirty="0">
                <a:latin typeface="Andale Mono" panose="020B0509000000000004" pitchFamily="49" charset="0"/>
              </a:rPr>
              <a:t>multiprocessing</a:t>
            </a:r>
            <a:r>
              <a:rPr lang="en-AT" dirty="0"/>
              <a:t> module to simulate and implement Lamport and vector clocks</a:t>
            </a:r>
          </a:p>
          <a:p>
            <a:r>
              <a:rPr lang="en-AT" dirty="0"/>
              <a:t>Multiprocessing: Process-based paralellism</a:t>
            </a:r>
          </a:p>
          <a:p>
            <a:r>
              <a:rPr lang="en-AT" dirty="0"/>
              <a:t>“True” multiprocessing by spawning different processes at the OS level</a:t>
            </a:r>
          </a:p>
          <a:p>
            <a:r>
              <a:rPr lang="en-AT" dirty="0"/>
              <a:t>Similar API to </a:t>
            </a:r>
            <a:r>
              <a:rPr lang="en-AT" sz="1800" dirty="0">
                <a:latin typeface="Andale Mono" panose="020B0509000000000004" pitchFamily="49" charset="0"/>
              </a:rPr>
              <a:t>multithreading</a:t>
            </a:r>
            <a:r>
              <a:rPr lang="en-AT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404451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8A5F-96B9-DF4E-98FC-B1606B9AE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8FC2-5F9E-A141-A691-A0A64DE56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sz="1800" dirty="0">
                <a:latin typeface="Andale Mono" panose="020B0509000000000004" pitchFamily="49" charset="0"/>
              </a:rPr>
              <a:t>Process</a:t>
            </a:r>
            <a:r>
              <a:rPr lang="en-AT" dirty="0"/>
              <a:t> object represents a single process</a:t>
            </a:r>
          </a:p>
          <a:p>
            <a:r>
              <a:rPr lang="en-AT" dirty="0"/>
              <a:t>Communication between processes by </a:t>
            </a:r>
          </a:p>
          <a:p>
            <a:pPr lvl="1"/>
            <a:r>
              <a:rPr lang="en-AT" sz="1800" dirty="0">
                <a:latin typeface="Andale Mono" panose="020B0509000000000004" pitchFamily="49" charset="0"/>
              </a:rPr>
              <a:t>Queue</a:t>
            </a:r>
            <a:r>
              <a:rPr lang="en-AT" sz="1800" dirty="0"/>
              <a:t>: </a:t>
            </a:r>
            <a:r>
              <a:rPr lang="en-AT" dirty="0"/>
              <a:t>one-sided communication</a:t>
            </a:r>
          </a:p>
          <a:p>
            <a:pPr lvl="2"/>
            <a:r>
              <a:rPr lang="en-GB" dirty="0"/>
              <a:t>One process writes, other process(es) read from the queue</a:t>
            </a:r>
          </a:p>
          <a:p>
            <a:pPr lvl="2"/>
            <a:r>
              <a:rPr lang="en-GB" sz="1800" dirty="0" err="1">
                <a:latin typeface="Andale Mono" panose="020B0509000000000004" pitchFamily="49" charset="0"/>
              </a:rPr>
              <a:t>Queue.put</a:t>
            </a:r>
            <a:endParaRPr lang="en-GB" sz="1800" dirty="0">
              <a:latin typeface="Andale Mono" panose="020B0509000000000004" pitchFamily="49" charset="0"/>
            </a:endParaRPr>
          </a:p>
          <a:p>
            <a:pPr lvl="2"/>
            <a:r>
              <a:rPr lang="en-GB" sz="1800" dirty="0" err="1">
                <a:latin typeface="Andale Mono" panose="020B0509000000000004" pitchFamily="49" charset="0"/>
              </a:rPr>
              <a:t>Queue.get</a:t>
            </a:r>
            <a:endParaRPr lang="en-GB" sz="1800" dirty="0">
              <a:latin typeface="Andale Mono" panose="020B0509000000000004" pitchFamily="49" charset="0"/>
            </a:endParaRPr>
          </a:p>
          <a:p>
            <a:pPr lvl="2"/>
            <a:r>
              <a:rPr lang="en-GB" dirty="0"/>
              <a:t>Iteration:</a:t>
            </a:r>
          </a:p>
          <a:p>
            <a:pPr lvl="3"/>
            <a:r>
              <a:rPr lang="en-GB" dirty="0"/>
              <a:t>Iterate in </a:t>
            </a:r>
            <a:r>
              <a:rPr lang="en-GB" dirty="0" err="1">
                <a:latin typeface="Andale Mono" panose="020B0509000000000004" pitchFamily="49" charset="0"/>
              </a:rPr>
              <a:t>iter</a:t>
            </a:r>
            <a:r>
              <a:rPr lang="en-GB" dirty="0">
                <a:latin typeface="Andale Mono" panose="020B0509000000000004" pitchFamily="49" charset="0"/>
              </a:rPr>
              <a:t>(</a:t>
            </a:r>
            <a:r>
              <a:rPr lang="en-GB" dirty="0" err="1">
                <a:latin typeface="Andale Mono" panose="020B0509000000000004" pitchFamily="49" charset="0"/>
              </a:rPr>
              <a:t>queue.get</a:t>
            </a:r>
            <a:r>
              <a:rPr lang="en-GB" dirty="0">
                <a:latin typeface="Andale Mono" panose="020B0509000000000004" pitchFamily="49" charset="0"/>
              </a:rPr>
              <a:t>, None) </a:t>
            </a:r>
            <a:r>
              <a:rPr lang="en-GB" dirty="0"/>
              <a:t>after adding a </a:t>
            </a:r>
            <a:r>
              <a:rPr lang="en-GB" dirty="0">
                <a:latin typeface="Andale Mono" panose="020B0509000000000004" pitchFamily="49" charset="0"/>
              </a:rPr>
              <a:t>None</a:t>
            </a:r>
            <a:r>
              <a:rPr lang="en-GB" dirty="0"/>
              <a:t> element</a:t>
            </a:r>
            <a:endParaRPr lang="en-AT" dirty="0"/>
          </a:p>
          <a:p>
            <a:pPr lvl="1"/>
            <a:r>
              <a:rPr lang="en-AT" sz="1800" dirty="0">
                <a:latin typeface="Andale Mono" panose="020B0509000000000004" pitchFamily="49" charset="0"/>
              </a:rPr>
              <a:t>Pipe</a:t>
            </a:r>
            <a:r>
              <a:rPr lang="en-AT" dirty="0"/>
              <a:t>: duplex communication</a:t>
            </a:r>
          </a:p>
          <a:p>
            <a:pPr lvl="2"/>
            <a:r>
              <a:rPr lang="en-AT" dirty="0"/>
              <a:t>Processes send and receive data </a:t>
            </a:r>
          </a:p>
        </p:txBody>
      </p:sp>
    </p:spTree>
    <p:extLst>
      <p:ext uri="{BB962C8B-B14F-4D97-AF65-F5344CB8AC3E}">
        <p14:creationId xmlns:p14="http://schemas.microsoft.com/office/powerpoint/2010/main" val="152243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610D-1F37-8C4A-A1C2-0533FA5C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0ECA9-5DD6-5544-94A3-DD3E01D38718}"/>
              </a:ext>
            </a:extLst>
          </p:cNvPr>
          <p:cNvSpPr txBox="1"/>
          <p:nvPr/>
        </p:nvSpPr>
        <p:spPr>
          <a:xfrm>
            <a:off x="1110343" y="1983921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Process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F43CB-1F67-F741-BB78-8A1755333DC0}"/>
              </a:ext>
            </a:extLst>
          </p:cNvPr>
          <p:cNvSpPr txBox="1"/>
          <p:nvPr/>
        </p:nvSpPr>
        <p:spPr>
          <a:xfrm>
            <a:off x="1110343" y="3244334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Process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546B-E82F-A548-8684-98EE92535EC2}"/>
              </a:ext>
            </a:extLst>
          </p:cNvPr>
          <p:cNvSpPr txBox="1"/>
          <p:nvPr/>
        </p:nvSpPr>
        <p:spPr>
          <a:xfrm>
            <a:off x="1102328" y="4732564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Process 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C9895-2A45-A24E-BA45-BA2D18750FBA}"/>
              </a:ext>
            </a:extLst>
          </p:cNvPr>
          <p:cNvCxnSpPr/>
          <p:nvPr/>
        </p:nvCxnSpPr>
        <p:spPr>
          <a:xfrm>
            <a:off x="2392136" y="2168587"/>
            <a:ext cx="7682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754075-26C8-C243-AA66-AE7913F4282A}"/>
              </a:ext>
            </a:extLst>
          </p:cNvPr>
          <p:cNvCxnSpPr/>
          <p:nvPr/>
        </p:nvCxnSpPr>
        <p:spPr>
          <a:xfrm>
            <a:off x="2392136" y="3429000"/>
            <a:ext cx="7682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D32557-5B8F-D145-9A21-791CAE0820D4}"/>
              </a:ext>
            </a:extLst>
          </p:cNvPr>
          <p:cNvCxnSpPr/>
          <p:nvPr/>
        </p:nvCxnSpPr>
        <p:spPr>
          <a:xfrm>
            <a:off x="2392135" y="4898180"/>
            <a:ext cx="7682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3CF3A1F-EC7E-074E-9A9A-79724DA979FF}"/>
              </a:ext>
            </a:extLst>
          </p:cNvPr>
          <p:cNvSpPr/>
          <p:nvPr/>
        </p:nvSpPr>
        <p:spPr>
          <a:xfrm>
            <a:off x="2865664" y="1926769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1</a:t>
            </a:r>
            <a:endParaRPr lang="en-AT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4E9568-402C-E342-9E80-C322893AD94B}"/>
              </a:ext>
            </a:extLst>
          </p:cNvPr>
          <p:cNvSpPr/>
          <p:nvPr/>
        </p:nvSpPr>
        <p:spPr>
          <a:xfrm>
            <a:off x="3802010" y="1926768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2</a:t>
            </a:r>
            <a:endParaRPr lang="en-AT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BA98AE-4734-4340-AFAC-8366379309E3}"/>
              </a:ext>
            </a:extLst>
          </p:cNvPr>
          <p:cNvSpPr/>
          <p:nvPr/>
        </p:nvSpPr>
        <p:spPr>
          <a:xfrm>
            <a:off x="4534074" y="3119142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3</a:t>
            </a:r>
            <a:endParaRPr lang="en-AT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0CCD15-11F0-CD40-B5FB-C8D3C4FC66E1}"/>
              </a:ext>
            </a:extLst>
          </p:cNvPr>
          <p:cNvSpPr/>
          <p:nvPr/>
        </p:nvSpPr>
        <p:spPr>
          <a:xfrm>
            <a:off x="5364109" y="3119335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4</a:t>
            </a:r>
            <a:endParaRPr lang="en-AT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DDE2E6-8C2C-D74F-A283-249B0F2B2830}"/>
              </a:ext>
            </a:extLst>
          </p:cNvPr>
          <p:cNvSpPr/>
          <p:nvPr/>
        </p:nvSpPr>
        <p:spPr>
          <a:xfrm>
            <a:off x="6096000" y="3119142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5</a:t>
            </a:r>
            <a:endParaRPr lang="en-AT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384245-9FC6-2849-B7C0-E21D06896902}"/>
              </a:ext>
            </a:extLst>
          </p:cNvPr>
          <p:cNvSpPr/>
          <p:nvPr/>
        </p:nvSpPr>
        <p:spPr>
          <a:xfrm>
            <a:off x="7228114" y="4583271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6</a:t>
            </a:r>
            <a:endParaRPr lang="en-AT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979B77-7F92-EB4B-A47F-1B40400AF571}"/>
              </a:ext>
            </a:extLst>
          </p:cNvPr>
          <p:cNvSpPr/>
          <p:nvPr/>
        </p:nvSpPr>
        <p:spPr>
          <a:xfrm>
            <a:off x="8466364" y="4583271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7</a:t>
            </a:r>
            <a:endParaRPr lang="en-AT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4857B6-E5A3-CA49-A466-26D4A9721DC4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4248004" y="2369442"/>
            <a:ext cx="362590" cy="825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8CE2B87-EAD1-9544-8392-DE510238CC88}"/>
              </a:ext>
            </a:extLst>
          </p:cNvPr>
          <p:cNvSpPr/>
          <p:nvPr/>
        </p:nvSpPr>
        <p:spPr>
          <a:xfrm>
            <a:off x="6164035" y="1906652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8</a:t>
            </a:r>
            <a:endParaRPr lang="en-AT" sz="16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974B36-3ECC-9C4D-AAEC-D82FC0756EFC}"/>
              </a:ext>
            </a:extLst>
          </p:cNvPr>
          <p:cNvCxnSpPr>
            <a:stCxn id="14" idx="7"/>
            <a:endCxn id="20" idx="3"/>
          </p:cNvCxnSpPr>
          <p:nvPr/>
        </p:nvCxnSpPr>
        <p:spPr>
          <a:xfrm flipV="1">
            <a:off x="5810103" y="2349326"/>
            <a:ext cx="430452" cy="84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7E184B-9D9A-0746-BF49-212B8A6B53C0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6541994" y="3561816"/>
            <a:ext cx="762640" cy="1097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897D132-DF9A-0D41-B4EB-D64C184C7885}"/>
              </a:ext>
            </a:extLst>
          </p:cNvPr>
          <p:cNvSpPr/>
          <p:nvPr/>
        </p:nvSpPr>
        <p:spPr>
          <a:xfrm>
            <a:off x="9141278" y="3169495"/>
            <a:ext cx="522514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9</a:t>
            </a:r>
            <a:endParaRPr lang="en-AT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09ED83-4D5B-EC43-A310-951692C31722}"/>
              </a:ext>
            </a:extLst>
          </p:cNvPr>
          <p:cNvCxnSpPr>
            <a:stCxn id="17" idx="7"/>
            <a:endCxn id="25" idx="3"/>
          </p:cNvCxnSpPr>
          <p:nvPr/>
        </p:nvCxnSpPr>
        <p:spPr>
          <a:xfrm flipV="1">
            <a:off x="8912358" y="3612169"/>
            <a:ext cx="305440" cy="1047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A54C08C-4D8E-9B47-A533-4292A89CA353}"/>
              </a:ext>
            </a:extLst>
          </p:cNvPr>
          <p:cNvSpPr/>
          <p:nvPr/>
        </p:nvSpPr>
        <p:spPr>
          <a:xfrm>
            <a:off x="7596867" y="1926768"/>
            <a:ext cx="600075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10</a:t>
            </a:r>
            <a:endParaRPr lang="en-AT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9EA380-7C1C-254A-884B-D9B584D5CFE3}"/>
              </a:ext>
            </a:extLst>
          </p:cNvPr>
          <p:cNvSpPr/>
          <p:nvPr/>
        </p:nvSpPr>
        <p:spPr>
          <a:xfrm>
            <a:off x="4892422" y="1926768"/>
            <a:ext cx="628490" cy="5186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600" dirty="0"/>
              <a:t>E</a:t>
            </a:r>
            <a:r>
              <a:rPr lang="en-AT" sz="1600" baseline="-25000" dirty="0"/>
              <a:t>11</a:t>
            </a:r>
            <a:endParaRPr lang="en-AT" sz="1600" dirty="0"/>
          </a:p>
        </p:txBody>
      </p:sp>
    </p:spTree>
    <p:extLst>
      <p:ext uri="{BB962C8B-B14F-4D97-AF65-F5344CB8AC3E}">
        <p14:creationId xmlns:p14="http://schemas.microsoft.com/office/powerpoint/2010/main" val="43766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D3D1-35FD-CC45-8835-CF50F90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3074-7CE7-7E4A-94EA-DEFD0010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DS_Examples/sync</a:t>
            </a:r>
          </a:p>
          <a:p>
            <a:r>
              <a:rPr lang="en-GB" dirty="0" err="1"/>
              <a:t>clocks_example.py</a:t>
            </a:r>
            <a:endParaRPr lang="en-GB" dirty="0"/>
          </a:p>
          <a:p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 the class </a:t>
            </a:r>
            <a:r>
              <a:rPr lang="en-GB" dirty="0" err="1"/>
              <a:t>LamportClock</a:t>
            </a:r>
            <a:r>
              <a:rPr lang="en-GB" dirty="0"/>
              <a:t> in </a:t>
            </a:r>
            <a:r>
              <a:rPr lang="en-GB" dirty="0" err="1"/>
              <a:t>clocks_exercise.py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Implement the class </a:t>
            </a:r>
            <a:r>
              <a:rPr lang="en-GB" dirty="0" err="1"/>
              <a:t>VectorClock</a:t>
            </a:r>
            <a:r>
              <a:rPr lang="en-GB" dirty="0"/>
              <a:t> in </a:t>
            </a:r>
            <a:r>
              <a:rPr lang="en-GB" dirty="0" err="1"/>
              <a:t>clocks_exercise.py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7466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D3D1-35FD-CC45-8835-CF50F90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3074-7CE7-7E4A-94EA-DEFD00108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DS_Examples/sync</a:t>
            </a:r>
          </a:p>
          <a:p>
            <a:r>
              <a:rPr lang="en-GB" dirty="0" err="1"/>
              <a:t>clocks_example.py</a:t>
            </a:r>
            <a:endParaRPr lang="en-GB" dirty="0"/>
          </a:p>
          <a:p>
            <a:endParaRPr lang="en-GB" dirty="0"/>
          </a:p>
          <a:p>
            <a:pPr marL="514350" indent="-514350">
              <a:buFont typeface="+mj-lt"/>
              <a:buAutoNum type="arabicPeriod" startAt="3"/>
            </a:pPr>
            <a:r>
              <a:rPr lang="en-GB" dirty="0"/>
              <a:t>Modify the example so that it performs all pairwise comparisons of events that happened and prints “causally precedes” if C(a) &lt; C(b) or “concurrent” otherwise</a:t>
            </a:r>
          </a:p>
          <a:p>
            <a:pPr lvl="1"/>
            <a:r>
              <a:rPr lang="en-GB" b="1" dirty="0"/>
              <a:t>Suggestion</a:t>
            </a:r>
            <a:r>
              <a:rPr lang="en-GB" dirty="0"/>
              <a:t>: each process writes events in a shared queue. After each process terminates, the queue is read by the “master” process</a:t>
            </a:r>
            <a:endParaRPr lang="en-GB" b="1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55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74060432EB5394785BC5BA63AB83C2F" ma:contentTypeVersion="3" ma:contentTypeDescription="Ein neues Dokument erstellen." ma:contentTypeScope="" ma:versionID="c60661eea103965b60cacd1ba41d2f65">
  <xsd:schema xmlns:xsd="http://www.w3.org/2001/XMLSchema" xmlns:xs="http://www.w3.org/2001/XMLSchema" xmlns:p="http://schemas.microsoft.com/office/2006/metadata/properties" xmlns:ns2="303e744c-e287-4634-ade2-b7a407c07cbc" targetNamespace="http://schemas.microsoft.com/office/2006/metadata/properties" ma:root="true" ma:fieldsID="a4101ac2ba8c2cad0ce266060994c76b" ns2:_="">
    <xsd:import namespace="303e744c-e287-4634-ade2-b7a407c07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3e744c-e287-4634-ade2-b7a407c07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BD50A0-A81D-4460-818E-F86D0457E121}"/>
</file>

<file path=customXml/itemProps2.xml><?xml version="1.0" encoding="utf-8"?>
<ds:datastoreItem xmlns:ds="http://schemas.openxmlformats.org/officeDocument/2006/customXml" ds:itemID="{39D0A6DF-2A60-43CD-87D5-3C92E963B8AB}"/>
</file>

<file path=customXml/itemProps3.xml><?xml version="1.0" encoding="utf-8"?>
<ds:datastoreItem xmlns:ds="http://schemas.openxmlformats.org/officeDocument/2006/customXml" ds:itemID="{E14272F8-D74D-4F4C-8CDE-CD27DEEE019F}"/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222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Andale Mono</vt:lpstr>
      <vt:lpstr>Arial</vt:lpstr>
      <vt:lpstr>Calibri</vt:lpstr>
      <vt:lpstr>Calibri Light</vt:lpstr>
      <vt:lpstr>Office Theme</vt:lpstr>
      <vt:lpstr>Exercises: Multiprocessing and Clocks</vt:lpstr>
      <vt:lpstr>Multiprocessing</vt:lpstr>
      <vt:lpstr>Exercises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Exercises: Multiprocessing and Clocks</dc:title>
  <dc:creator>Ruben Ruiz Torrubiano</dc:creator>
  <cp:lastModifiedBy>Ruben Ruiz Torrubiano</cp:lastModifiedBy>
  <cp:revision>43</cp:revision>
  <dcterms:created xsi:type="dcterms:W3CDTF">2021-05-09T13:59:27Z</dcterms:created>
  <dcterms:modified xsi:type="dcterms:W3CDTF">2021-05-12T12:58:49Z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0x010100C74060432EB5394785BC5BA63AB83C2F</vt:lpwstr>
  </property>
</Properties>
</file>