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1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DC6F-B862-0244-8431-8EC8E13BC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9D536-9287-1D49-9C49-822BA8CE0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7F14-14D8-9640-A11C-24CE08F3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A0C2-655F-9F45-8526-33327B0F44CF}" type="datetimeFigureOut">
              <a:rPr lang="en-AT" smtClean="0"/>
              <a:t>28.04.21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BAF67-7874-E74C-9D03-6B612258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A5A3-5691-B047-A872-2F206F56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D043-163C-F148-9C5B-315AB30481C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3371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DC6C-6B17-484B-84E0-FA1BE019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E0B3E-5040-C240-9280-0513D952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DBA9-1B48-234D-8CCD-2E86028B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A0C2-655F-9F45-8526-33327B0F44CF}" type="datetimeFigureOut">
              <a:rPr lang="en-AT" smtClean="0"/>
              <a:t>28.04.21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56F94-15D2-684B-8D02-610F1C4A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7EC3-02AA-B048-9263-B0853420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D043-163C-F148-9C5B-315AB30481C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0780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B2EBF-D6C1-754A-8418-91A00D15C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9E848-62B0-F942-93D4-4E07BB268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F50E-362C-9A49-8EF6-FBF838CB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A0C2-655F-9F45-8526-33327B0F44CF}" type="datetimeFigureOut">
              <a:rPr lang="en-AT" smtClean="0"/>
              <a:t>28.04.21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019A-B0BD-5647-9822-442AC1BB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6176C-13D1-BC40-86C5-3D08FF67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D043-163C-F148-9C5B-315AB30481C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8524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9D20-3216-B84B-A7A1-49A5E41C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B941-7AA5-7646-8D0B-F3ED8CC7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08C6-6FC5-354D-9009-90B82860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A0C2-655F-9F45-8526-33327B0F44CF}" type="datetimeFigureOut">
              <a:rPr lang="en-AT" smtClean="0"/>
              <a:t>28.04.21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E9099-A73B-DC42-A661-EC15308E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111A-DBDE-4F48-981D-19465B5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D043-163C-F148-9C5B-315AB30481C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4617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CEF0-0E74-214A-B0F2-63FA9B2E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E7CFC-1BBC-1743-B16A-804CEC2A8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FD9A-E3AA-494D-B816-AB02DBB0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A0C2-655F-9F45-8526-33327B0F44CF}" type="datetimeFigureOut">
              <a:rPr lang="en-AT" smtClean="0"/>
              <a:t>28.04.21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554E-E00E-D042-B901-F95FAB47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1A15-91A5-2243-80AD-165B69B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D043-163C-F148-9C5B-315AB30481C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8741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4C62-E4D6-AA42-AD49-C6E68454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77CF-8506-F743-9C10-C5C69DAA0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23E77-8692-D248-9B34-A12C728F3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1505F-4987-C847-B3DA-E5527F38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A0C2-655F-9F45-8526-33327B0F44CF}" type="datetimeFigureOut">
              <a:rPr lang="en-AT" smtClean="0"/>
              <a:t>28.04.21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98D08-8A03-A646-8E9C-AD2209D7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FAC05-1329-D849-8A9C-FF4A2572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D043-163C-F148-9C5B-315AB30481C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4703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3CB5-245D-6147-A0AE-09FA8B18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6CEC1-D452-534C-A8BD-C1D34816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493C0-9359-CB41-8B56-A5EA253D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9CEB5-C355-E748-85AC-9190C12C4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B87BC-A844-0E4B-AEE8-44755EC86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C5AAC-FA94-734D-92FC-D3E86C82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A0C2-655F-9F45-8526-33327B0F44CF}" type="datetimeFigureOut">
              <a:rPr lang="en-AT" smtClean="0"/>
              <a:t>28.04.21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E1E4B-2C45-8148-B1DD-71D6D567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32D43-1403-2045-A2CA-F9AAAB5C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D043-163C-F148-9C5B-315AB30481C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2968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2935-0003-2E42-8688-8960D700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4500-B943-1B4E-A2B0-852D83BE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A0C2-655F-9F45-8526-33327B0F44CF}" type="datetimeFigureOut">
              <a:rPr lang="en-AT" smtClean="0"/>
              <a:t>28.04.21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A6751-4613-4445-92BE-71EF6978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7171-FFE6-4F4F-B82B-C117E309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D043-163C-F148-9C5B-315AB30481C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5255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F3F27-6EF6-F549-99C6-AF8AA39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A0C2-655F-9F45-8526-33327B0F44CF}" type="datetimeFigureOut">
              <a:rPr lang="en-AT" smtClean="0"/>
              <a:t>28.04.21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21E53-0872-F946-825A-475A3232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EE171-D510-8E4A-BD93-B0BA499A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D043-163C-F148-9C5B-315AB30481C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7667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A667-BA32-9448-BB4A-8F4446F6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89A3-B161-1147-B8E6-A47CA6B5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6BBD6-58AA-9D4E-955D-5F980EAD0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06377-9A03-444D-97C8-C216912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A0C2-655F-9F45-8526-33327B0F44CF}" type="datetimeFigureOut">
              <a:rPr lang="en-AT" smtClean="0"/>
              <a:t>28.04.21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FB92F-6F30-AE42-AA8A-0B1A058A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B0CB2-682C-9B4D-8701-A63440E3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D043-163C-F148-9C5B-315AB30481C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6499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488F-FD9F-A345-933F-6D16601A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30C6B-BE96-ED4A-941A-0011805C8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460E3-3841-5347-BEBD-34E0BFB6E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66C45-6DE3-3D4C-9E1D-AD247CC0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A0C2-655F-9F45-8526-33327B0F44CF}" type="datetimeFigureOut">
              <a:rPr lang="en-AT" smtClean="0"/>
              <a:t>28.04.21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30640-2145-9747-8E60-C653FFAB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95BC3-A1EC-8F4E-9289-325144A4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D043-163C-F148-9C5B-315AB30481C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5011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E4A24-6F3C-4048-9EB3-9ED668CB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9D13-4F39-6C46-8D84-3D928F9B6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A5EB-2CF8-5E45-9FDC-7731F3152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7A0C2-655F-9F45-8526-33327B0F44CF}" type="datetimeFigureOut">
              <a:rPr lang="en-AT" smtClean="0"/>
              <a:t>28.04.21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54F8A-62E0-314B-A159-03579D1D2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25C5-0140-074E-BA44-20AE4DDE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D043-163C-F148-9C5B-315AB30481C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10333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7A42-A29C-0944-BCA1-DCD2EB91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9F74-C413-4241-9D3E-6CF0C2BF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Today’s goal: implement our own RPC server</a:t>
            </a:r>
          </a:p>
          <a:p>
            <a:r>
              <a:rPr lang="en-AT" dirty="0"/>
              <a:t>Communication: Zero MQ sockets</a:t>
            </a:r>
          </a:p>
          <a:p>
            <a:r>
              <a:rPr lang="en-AT" dirty="0"/>
              <a:t>Serialization: pickle</a:t>
            </a:r>
          </a:p>
          <a:p>
            <a:r>
              <a:rPr lang="en-AT" dirty="0"/>
              <a:t>Test-driven approach:</a:t>
            </a:r>
          </a:p>
          <a:p>
            <a:pPr lvl="1"/>
            <a:r>
              <a:rPr lang="en-AT" dirty="0"/>
              <a:t>Unit tests given </a:t>
            </a:r>
          </a:p>
          <a:p>
            <a:pPr lvl="1"/>
            <a:r>
              <a:rPr lang="en-AT" dirty="0"/>
              <a:t>Write an RPC server, that satifies the unit tests</a:t>
            </a:r>
          </a:p>
          <a:p>
            <a:r>
              <a:rPr lang="en-AT" dirty="0"/>
              <a:t>DS_Examples/myrpc/myrpc_client_test.py</a:t>
            </a:r>
          </a:p>
        </p:txBody>
      </p:sp>
    </p:spTree>
    <p:extLst>
      <p:ext uri="{BB962C8B-B14F-4D97-AF65-F5344CB8AC3E}">
        <p14:creationId xmlns:p14="http://schemas.microsoft.com/office/powerpoint/2010/main" val="122861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00A5-11C6-4A47-8846-EDA42EFE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284B-CEF5-CD4E-A11A-5D49F4F7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T" dirty="0"/>
              <a:t>Write the corresponding RPC server using Zero MQ sockets that satifies all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306385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2E6B-956B-9B4A-957E-2FB75772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649F-2FB2-8945-9C52-B0272403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732"/>
          </a:xfrm>
        </p:spPr>
        <p:txBody>
          <a:bodyPr>
            <a:normAutofit lnSpcReduction="10000"/>
          </a:bodyPr>
          <a:lstStyle/>
          <a:p>
            <a:r>
              <a:rPr lang="en-AT" dirty="0"/>
              <a:t>Multithreaded servers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15A01F-CD67-364D-A63D-22CC72932574}"/>
              </a:ext>
            </a:extLst>
          </p:cNvPr>
          <p:cNvSpPr/>
          <p:nvPr/>
        </p:nvSpPr>
        <p:spPr>
          <a:xfrm>
            <a:off x="1771136" y="3253946"/>
            <a:ext cx="1589902" cy="972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9CD9E0-10D1-CC4F-A3FF-623D827535A2}"/>
              </a:ext>
            </a:extLst>
          </p:cNvPr>
          <p:cNvSpPr/>
          <p:nvPr/>
        </p:nvSpPr>
        <p:spPr>
          <a:xfrm>
            <a:off x="5539948" y="2365289"/>
            <a:ext cx="3291016" cy="27493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T" dirty="0"/>
              <a:t>Server</a:t>
            </a:r>
          </a:p>
          <a:p>
            <a:pPr algn="ctr"/>
            <a:endParaRPr lang="en-AT" dirty="0"/>
          </a:p>
          <a:p>
            <a:pPr algn="ctr"/>
            <a:endParaRPr lang="en-AT" dirty="0"/>
          </a:p>
          <a:p>
            <a:pPr algn="ctr"/>
            <a:endParaRPr lang="en-AT" dirty="0"/>
          </a:p>
          <a:p>
            <a:pPr algn="ctr"/>
            <a:endParaRPr lang="en-AT" dirty="0"/>
          </a:p>
          <a:p>
            <a:pPr algn="ctr"/>
            <a:endParaRPr lang="en-AT" dirty="0"/>
          </a:p>
          <a:p>
            <a:pPr algn="ctr"/>
            <a:endParaRPr lang="en-AT" dirty="0"/>
          </a:p>
          <a:p>
            <a:pPr algn="ctr"/>
            <a:endParaRPr lang="en-AT" dirty="0"/>
          </a:p>
          <a:p>
            <a:pPr algn="ctr"/>
            <a:endParaRPr lang="en-A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94B5F-BAEB-EA46-97F4-C81F3B58DA38}"/>
              </a:ext>
            </a:extLst>
          </p:cNvPr>
          <p:cNvSpPr/>
          <p:nvPr/>
        </p:nvSpPr>
        <p:spPr>
          <a:xfrm>
            <a:off x="5782962" y="3464010"/>
            <a:ext cx="996779" cy="5519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Dispatch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9BAF6-0B52-8349-912A-2801C17E6058}"/>
              </a:ext>
            </a:extLst>
          </p:cNvPr>
          <p:cNvSpPr/>
          <p:nvPr/>
        </p:nvSpPr>
        <p:spPr>
          <a:xfrm>
            <a:off x="7471719" y="2915165"/>
            <a:ext cx="1005016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Worker1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A0681D-A9C4-4C49-B267-EF6C293119FF}"/>
              </a:ext>
            </a:extLst>
          </p:cNvPr>
          <p:cNvSpPr/>
          <p:nvPr/>
        </p:nvSpPr>
        <p:spPr>
          <a:xfrm>
            <a:off x="7471719" y="3516527"/>
            <a:ext cx="1005016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Worker2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0A715-8C12-B747-9492-04472E257AAA}"/>
              </a:ext>
            </a:extLst>
          </p:cNvPr>
          <p:cNvSpPr/>
          <p:nvPr/>
        </p:nvSpPr>
        <p:spPr>
          <a:xfrm>
            <a:off x="7471719" y="4117889"/>
            <a:ext cx="1005016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Worker3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E67F94-B1D6-FD4C-8135-7C2D9BA8AB2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779741" y="3141706"/>
            <a:ext cx="691978" cy="59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55FCE0-E7FD-1F4D-97B0-5115621206F8}"/>
              </a:ext>
            </a:extLst>
          </p:cNvPr>
          <p:cNvCxnSpPr>
            <a:endCxn id="8" idx="1"/>
          </p:cNvCxnSpPr>
          <p:nvPr/>
        </p:nvCxnSpPr>
        <p:spPr>
          <a:xfrm>
            <a:off x="6779741" y="3739977"/>
            <a:ext cx="691978" cy="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3D6DC7-76F5-F44A-A7A6-DEFA8C670330}"/>
              </a:ext>
            </a:extLst>
          </p:cNvPr>
          <p:cNvCxnSpPr/>
          <p:nvPr/>
        </p:nvCxnSpPr>
        <p:spPr>
          <a:xfrm>
            <a:off x="6779741" y="3739977"/>
            <a:ext cx="679622" cy="59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CA3B0F-F330-4041-8E8A-9AD16401027E}"/>
              </a:ext>
            </a:extLst>
          </p:cNvPr>
          <p:cNvCxnSpPr>
            <a:stCxn id="4" idx="3"/>
          </p:cNvCxnSpPr>
          <p:nvPr/>
        </p:nvCxnSpPr>
        <p:spPr>
          <a:xfrm flipV="1">
            <a:off x="3361038" y="3739978"/>
            <a:ext cx="21789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3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E981-E170-164A-A353-13EB610C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7826-809E-6C4A-9E9A-F95DB52E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89142"/>
          </a:xfrm>
        </p:spPr>
        <p:txBody>
          <a:bodyPr/>
          <a:lstStyle/>
          <a:p>
            <a:r>
              <a:rPr lang="en-AT" dirty="0"/>
              <a:t>Server creates a thread-pool</a:t>
            </a:r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r>
              <a:rPr lang="en-AT" dirty="0"/>
              <a:t>Each thread “waits” for requests listening to a given socket</a:t>
            </a:r>
          </a:p>
          <a:p>
            <a:r>
              <a:rPr lang="en-AT" dirty="0"/>
              <a:t>Zero MQ sockets are </a:t>
            </a:r>
            <a:r>
              <a:rPr lang="en-AT" b="1" dirty="0"/>
              <a:t>not</a:t>
            </a:r>
            <a:r>
              <a:rPr lang="en-AT" dirty="0"/>
              <a:t> thread-safe </a:t>
            </a:r>
          </a:p>
          <a:p>
            <a:r>
              <a:rPr lang="en-AT" dirty="0"/>
              <a:t>MT recommendation #1: </a:t>
            </a:r>
            <a:r>
              <a:rPr lang="en-AT" b="1" dirty="0"/>
              <a:t>do not share state between threads!</a:t>
            </a:r>
            <a:endParaRPr lang="en-AT" dirty="0"/>
          </a:p>
          <a:p>
            <a:pPr marL="0" indent="0">
              <a:buNone/>
            </a:pPr>
            <a:endParaRPr lang="en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0C219-733D-7B4E-973E-30CB6707DE7C}"/>
              </a:ext>
            </a:extLst>
          </p:cNvPr>
          <p:cNvSpPr txBox="1"/>
          <p:nvPr/>
        </p:nvSpPr>
        <p:spPr>
          <a:xfrm>
            <a:off x="1902941" y="2598003"/>
            <a:ext cx="7837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ndale Mono" panose="020B0509000000000004" pitchFamily="49" charset="0"/>
              </a:rPr>
              <a:t>import threading</a:t>
            </a:r>
          </a:p>
          <a:p>
            <a:endParaRPr lang="en-GB" sz="1600" dirty="0">
              <a:latin typeface="Andale Mono" panose="020B0509000000000004" pitchFamily="49" charset="0"/>
            </a:endParaRPr>
          </a:p>
          <a:p>
            <a:r>
              <a:rPr lang="en-GB" sz="1600" dirty="0">
                <a:latin typeface="Andale Mono" panose="020B0509000000000004" pitchFamily="49" charset="0"/>
              </a:rPr>
              <a:t>f</a:t>
            </a:r>
            <a:r>
              <a:rPr lang="en-AT" sz="1600" dirty="0">
                <a:latin typeface="Andale Mono" panose="020B0509000000000004" pitchFamily="49" charset="0"/>
              </a:rPr>
              <a:t>or </a:t>
            </a:r>
            <a:r>
              <a:rPr lang="en-GB" sz="1600" dirty="0">
                <a:latin typeface="Andale Mono" panose="020B0509000000000004" pitchFamily="49" charset="0"/>
              </a:rPr>
              <a:t>x in range(n):</a:t>
            </a:r>
          </a:p>
          <a:p>
            <a:r>
              <a:rPr lang="en-GB" sz="1600" dirty="0">
                <a:latin typeface="Andale Mono" panose="020B0509000000000004" pitchFamily="49" charset="0"/>
              </a:rPr>
              <a:t>     thread = </a:t>
            </a:r>
            <a:r>
              <a:rPr lang="en-GB" sz="1600" dirty="0" err="1">
                <a:latin typeface="Andale Mono" panose="020B0509000000000004" pitchFamily="49" charset="0"/>
              </a:rPr>
              <a:t>threading.Thread</a:t>
            </a:r>
            <a:r>
              <a:rPr lang="en-GB" sz="1600" dirty="0">
                <a:latin typeface="Andale Mono" panose="020B0509000000000004" pitchFamily="49" charset="0"/>
              </a:rPr>
              <a:t>(target = </a:t>
            </a:r>
            <a:r>
              <a:rPr lang="en-GB" sz="1600" dirty="0" err="1">
                <a:latin typeface="Andale Mono" panose="020B0509000000000004" pitchFamily="49" charset="0"/>
              </a:rPr>
              <a:t>worker_fn</a:t>
            </a:r>
            <a:r>
              <a:rPr lang="en-GB" sz="1600" dirty="0">
                <a:latin typeface="Andale Mono" panose="020B0509000000000004" pitchFamily="49" charset="0"/>
              </a:rPr>
              <a:t>, </a:t>
            </a:r>
            <a:r>
              <a:rPr lang="en-GB" sz="1600" dirty="0" err="1">
                <a:latin typeface="Andale Mono" panose="020B0509000000000004" pitchFamily="49" charset="0"/>
              </a:rPr>
              <a:t>args</a:t>
            </a:r>
            <a:r>
              <a:rPr lang="en-GB" sz="1600" dirty="0">
                <a:latin typeface="Andale Mono" panose="020B0509000000000004" pitchFamily="49" charset="0"/>
              </a:rPr>
              <a:t>=(</a:t>
            </a:r>
            <a:r>
              <a:rPr lang="en-GB" sz="1600" dirty="0" err="1">
                <a:latin typeface="Andale Mono" panose="020B0509000000000004" pitchFamily="49" charset="0"/>
              </a:rPr>
              <a:t>x,y</a:t>
            </a:r>
            <a:r>
              <a:rPr lang="en-GB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GB" sz="1600" dirty="0">
                <a:latin typeface="Andale Mono" panose="020B0509000000000004" pitchFamily="49" charset="0"/>
              </a:rPr>
              <a:t>     </a:t>
            </a:r>
            <a:r>
              <a:rPr lang="en-GB" sz="1600" dirty="0" err="1">
                <a:latin typeface="Andale Mono" panose="020B0509000000000004" pitchFamily="49" charset="0"/>
              </a:rPr>
              <a:t>thread.start</a:t>
            </a:r>
            <a:r>
              <a:rPr lang="en-GB" sz="1600" dirty="0">
                <a:latin typeface="Andale Mono" panose="020B0509000000000004" pitchFamily="49" charset="0"/>
              </a:rPr>
              <a:t>()</a:t>
            </a:r>
            <a:endParaRPr lang="en-AT" sz="16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8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FF54-B56D-814D-9D73-98C2F524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3649-BC50-9749-A6C5-EE5DD642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935846"/>
          </a:xfrm>
        </p:spPr>
        <p:txBody>
          <a:bodyPr/>
          <a:lstStyle/>
          <a:p>
            <a:r>
              <a:rPr lang="en-AT" dirty="0"/>
              <a:t>REQ/REP pattern needs to share REP socket between threads</a:t>
            </a:r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r>
              <a:rPr lang="en-AT" dirty="0"/>
              <a:t>New pattern needed </a:t>
            </a:r>
            <a:r>
              <a:rPr lang="en-AT"/>
              <a:t>for multiple </a:t>
            </a:r>
            <a:r>
              <a:rPr lang="en-AT" dirty="0"/>
              <a:t>workers</a:t>
            </a:r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endParaRPr lang="en-AT" dirty="0"/>
          </a:p>
          <a:p>
            <a:pPr marL="0" indent="0">
              <a:buNone/>
            </a:pPr>
            <a:endParaRPr lang="en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E8CC1-B4AE-6644-A766-BAE66B290E9E}"/>
              </a:ext>
            </a:extLst>
          </p:cNvPr>
          <p:cNvSpPr/>
          <p:nvPr/>
        </p:nvSpPr>
        <p:spPr>
          <a:xfrm>
            <a:off x="3072714" y="3002907"/>
            <a:ext cx="1260389" cy="66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REQ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D210F-6E64-BE43-BDE6-BD0E5789BB71}"/>
              </a:ext>
            </a:extLst>
          </p:cNvPr>
          <p:cNvSpPr/>
          <p:nvPr/>
        </p:nvSpPr>
        <p:spPr>
          <a:xfrm>
            <a:off x="6446108" y="3002906"/>
            <a:ext cx="1260389" cy="66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REP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6CF777-F966-1C4E-8A07-433129448536}"/>
              </a:ext>
            </a:extLst>
          </p:cNvPr>
          <p:cNvCxnSpPr/>
          <p:nvPr/>
        </p:nvCxnSpPr>
        <p:spPr>
          <a:xfrm>
            <a:off x="4333103" y="3155092"/>
            <a:ext cx="20924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5977D2-AB3E-FD4E-9AF8-2264DC1B22D8}"/>
              </a:ext>
            </a:extLst>
          </p:cNvPr>
          <p:cNvCxnSpPr>
            <a:cxnSpLocks/>
          </p:cNvCxnSpPr>
          <p:nvPr/>
        </p:nvCxnSpPr>
        <p:spPr>
          <a:xfrm flipH="1">
            <a:off x="4322806" y="3429000"/>
            <a:ext cx="21130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F70CF0-639A-054D-BBD5-B579BB5DBF38}"/>
              </a:ext>
            </a:extLst>
          </p:cNvPr>
          <p:cNvSpPr txBox="1"/>
          <p:nvPr/>
        </p:nvSpPr>
        <p:spPr>
          <a:xfrm>
            <a:off x="4994305" y="273071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AT" dirty="0"/>
              <a:t>end()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0382E-A73E-8648-A276-88BAEE1D121E}"/>
              </a:ext>
            </a:extLst>
          </p:cNvPr>
          <p:cNvSpPr txBox="1"/>
          <p:nvPr/>
        </p:nvSpPr>
        <p:spPr>
          <a:xfrm>
            <a:off x="5019177" y="3429000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recv</a:t>
            </a:r>
            <a:r>
              <a:rPr lang="en-A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51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5943-5A95-744F-B1DF-239FBE87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04B8-B667-0847-8E68-6FEBD2C5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DEALER/ROUTER sockets</a:t>
            </a:r>
          </a:p>
          <a:p>
            <a:pPr lvl="1"/>
            <a:r>
              <a:rPr lang="en-AT" dirty="0"/>
              <a:t>ROUTER: talks to the clients</a:t>
            </a:r>
          </a:p>
          <a:p>
            <a:pPr lvl="1"/>
            <a:r>
              <a:rPr lang="en-AT" dirty="0"/>
              <a:t>DEALER: talks internally with the worker-threads</a:t>
            </a:r>
          </a:p>
          <a:p>
            <a:pPr lvl="2"/>
            <a:r>
              <a:rPr lang="en-AT" dirty="0"/>
              <a:t>Using special inproc (“= in-process”) transport</a:t>
            </a:r>
          </a:p>
          <a:p>
            <a:pPr lvl="2"/>
            <a:r>
              <a:rPr lang="en-GB" sz="1600" dirty="0">
                <a:latin typeface="Andale Mono" panose="020B0509000000000004" pitchFamily="49" charset="0"/>
              </a:rPr>
              <a:t>s</a:t>
            </a:r>
            <a:r>
              <a:rPr lang="en-AT" sz="1600" dirty="0">
                <a:latin typeface="Andale Mono" panose="020B0509000000000004" pitchFamily="49" charset="0"/>
              </a:rPr>
              <a:t>ocket.bind(“inproc://workers”)</a:t>
            </a:r>
          </a:p>
          <a:p>
            <a:endParaRPr lang="en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367BC-97FE-DC4C-8FB1-1E488BFE4288}"/>
              </a:ext>
            </a:extLst>
          </p:cNvPr>
          <p:cNvSpPr/>
          <p:nvPr/>
        </p:nvSpPr>
        <p:spPr>
          <a:xfrm>
            <a:off x="1902940" y="4497861"/>
            <a:ext cx="1507524" cy="84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REQ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AA5800-4063-6147-A399-DDD2FDFC61A3}"/>
              </a:ext>
            </a:extLst>
          </p:cNvPr>
          <p:cNvSpPr/>
          <p:nvPr/>
        </p:nvSpPr>
        <p:spPr>
          <a:xfrm>
            <a:off x="4466966" y="4497860"/>
            <a:ext cx="1507524" cy="84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ROUTER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EC9C3-89BF-5E4C-A130-E36310D92375}"/>
              </a:ext>
            </a:extLst>
          </p:cNvPr>
          <p:cNvSpPr/>
          <p:nvPr/>
        </p:nvSpPr>
        <p:spPr>
          <a:xfrm>
            <a:off x="6942437" y="4497860"/>
            <a:ext cx="1507524" cy="84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DEALER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D18DB0-3C8A-1F43-9EB2-83DD332271C7}"/>
              </a:ext>
            </a:extLst>
          </p:cNvPr>
          <p:cNvSpPr/>
          <p:nvPr/>
        </p:nvSpPr>
        <p:spPr>
          <a:xfrm>
            <a:off x="9846276" y="3332206"/>
            <a:ext cx="1507524" cy="84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REP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3389C-9386-FA45-B228-8E8FF9875606}"/>
              </a:ext>
            </a:extLst>
          </p:cNvPr>
          <p:cNvSpPr/>
          <p:nvPr/>
        </p:nvSpPr>
        <p:spPr>
          <a:xfrm>
            <a:off x="9846276" y="4497860"/>
            <a:ext cx="1507524" cy="84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REP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9EC80-E5D7-B046-BC6D-1827FE1EE840}"/>
              </a:ext>
            </a:extLst>
          </p:cNvPr>
          <p:cNvSpPr/>
          <p:nvPr/>
        </p:nvSpPr>
        <p:spPr>
          <a:xfrm>
            <a:off x="9846276" y="5687284"/>
            <a:ext cx="1507524" cy="84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REP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E62AD-95F8-1840-82B0-2076EB3857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10464" y="4922109"/>
            <a:ext cx="1056502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FE06BD-0B8E-6948-AAD7-19FF6A1F936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974490" y="4922109"/>
            <a:ext cx="96794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AE180E-C321-1247-B5EE-09FEF205620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449961" y="3756455"/>
            <a:ext cx="1396315" cy="11656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320503-F4EE-4B41-A98E-3554D072C35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449961" y="4922109"/>
            <a:ext cx="13963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71CD99-8EEE-7347-AE1A-2E5B0822800E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8449961" y="4922109"/>
            <a:ext cx="1396315" cy="11894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D75D9B-AFB0-2A47-8A21-7CBB802C1C6A}"/>
              </a:ext>
            </a:extLst>
          </p:cNvPr>
          <p:cNvSpPr txBox="1"/>
          <p:nvPr/>
        </p:nvSpPr>
        <p:spPr>
          <a:xfrm>
            <a:off x="5871892" y="4128528"/>
            <a:ext cx="115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r>
              <a:rPr lang="en-AT" dirty="0"/>
              <a:t>mq.proxy</a:t>
            </a:r>
          </a:p>
        </p:txBody>
      </p:sp>
    </p:spTree>
    <p:extLst>
      <p:ext uri="{BB962C8B-B14F-4D97-AF65-F5344CB8AC3E}">
        <p14:creationId xmlns:p14="http://schemas.microsoft.com/office/powerpoint/2010/main" val="10765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2754-4AF1-A441-9334-F820FA60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3042-1C23-A346-9F4D-301AF40C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AT" dirty="0"/>
              <a:t>Convert the server into a multithreading server where:</a:t>
            </a:r>
          </a:p>
          <a:p>
            <a:pPr lvl="1"/>
            <a:r>
              <a:rPr lang="en-AT" dirty="0"/>
              <a:t>The server holds a thread pool of 10 threads</a:t>
            </a:r>
          </a:p>
          <a:p>
            <a:pPr lvl="1"/>
            <a:r>
              <a:rPr lang="en-AT" dirty="0"/>
              <a:t>Each request is handled by a thread of the thread pool</a:t>
            </a:r>
          </a:p>
          <a:p>
            <a:pPr lvl="1"/>
            <a:r>
              <a:rPr lang="en-AT" dirty="0"/>
              <a:t>The communication between threads and between client and server is handled by the REQ/ROUTER/DEALER/REP pattern</a:t>
            </a:r>
          </a:p>
        </p:txBody>
      </p:sp>
    </p:spTree>
    <p:extLst>
      <p:ext uri="{BB962C8B-B14F-4D97-AF65-F5344CB8AC3E}">
        <p14:creationId xmlns:p14="http://schemas.microsoft.com/office/powerpoint/2010/main" val="40354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4060432EB5394785BC5BA63AB83C2F" ma:contentTypeVersion="3" ma:contentTypeDescription="Ein neues Dokument erstellen." ma:contentTypeScope="" ma:versionID="c60661eea103965b60cacd1ba41d2f65">
  <xsd:schema xmlns:xsd="http://www.w3.org/2001/XMLSchema" xmlns:xs="http://www.w3.org/2001/XMLSchema" xmlns:p="http://schemas.microsoft.com/office/2006/metadata/properties" xmlns:ns2="303e744c-e287-4634-ade2-b7a407c07cbc" targetNamespace="http://schemas.microsoft.com/office/2006/metadata/properties" ma:root="true" ma:fieldsID="a4101ac2ba8c2cad0ce266060994c76b" ns2:_="">
    <xsd:import namespace="303e744c-e287-4634-ade2-b7a407c07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e744c-e287-4634-ade2-b7a407c07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2062B3-293D-4ED8-8240-1B4D83D6B788}"/>
</file>

<file path=customXml/itemProps2.xml><?xml version="1.0" encoding="utf-8"?>
<ds:datastoreItem xmlns:ds="http://schemas.openxmlformats.org/officeDocument/2006/customXml" ds:itemID="{AF4CC685-B62A-49B0-BCB4-28D3B1EE87C0}"/>
</file>

<file path=customXml/itemProps3.xml><?xml version="1.0" encoding="utf-8"?>
<ds:datastoreItem xmlns:ds="http://schemas.openxmlformats.org/officeDocument/2006/customXml" ds:itemID="{888869DE-B131-4CFF-A41F-1DB93EA70D63}"/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274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Andale Mono</vt:lpstr>
      <vt:lpstr>Arial</vt:lpstr>
      <vt:lpstr>Calibri</vt:lpstr>
      <vt:lpstr>Calibri Light</vt:lpstr>
      <vt:lpstr>Office Theme</vt:lpstr>
      <vt:lpstr>Exercises: RPC</vt:lpstr>
      <vt:lpstr>Exercises: RPC</vt:lpstr>
      <vt:lpstr>Exercises: Multithreading</vt:lpstr>
      <vt:lpstr>Exercises: Multithreading</vt:lpstr>
      <vt:lpstr>Exercises: Multithreading</vt:lpstr>
      <vt:lpstr>Exercises: Multithreading</vt:lpstr>
      <vt:lpstr>Exercises: Multithreading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Exercises: RPC</dc:title>
  <dc:creator>Ruben Ruiz Torrubiano</dc:creator>
  <cp:lastModifiedBy>Ruben Ruiz Torrubiano</cp:lastModifiedBy>
  <cp:revision>25</cp:revision>
  <dcterms:created xsi:type="dcterms:W3CDTF">2021-04-25T13:22:15Z</dcterms:created>
  <dcterms:modified xsi:type="dcterms:W3CDTF">2021-04-28T11:55:27Z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0x010100C74060432EB5394785BC5BA63AB83C2F</vt:lpwstr>
  </property>
</Properties>
</file>