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D9E3A-BE23-4007-BA8F-9C6DFA4DD36E}" v="1" dt="2023-05-09T08:37:06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/>
    <p:restoredTop sz="94720"/>
  </p:normalViewPr>
  <p:slideViewPr>
    <p:cSldViewPr snapToGrid="0" snapToObjects="1">
      <p:cViewPr varScale="1">
        <p:scale>
          <a:sx n="152" d="100"/>
          <a:sy n="152" d="100"/>
        </p:scale>
        <p:origin x="11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2B17C3C7-E805-4DBB-874C-D493BAB2730E}"/>
    <pc:docChg chg="custSel addSld modSld">
      <pc:chgData name="Rubén Ruiz Torrubiano" userId="ddd0f3cd-3a8a-485f-9545-112726c5e697" providerId="ADAL" clId="{2B17C3C7-E805-4DBB-874C-D493BAB2730E}" dt="2022-05-09T12:18:54.079" v="314" actId="20577"/>
      <pc:docMkLst>
        <pc:docMk/>
      </pc:docMkLst>
      <pc:sldChg chg="modSp">
        <pc:chgData name="Rubén Ruiz Torrubiano" userId="ddd0f3cd-3a8a-485f-9545-112726c5e697" providerId="ADAL" clId="{2B17C3C7-E805-4DBB-874C-D493BAB2730E}" dt="2022-05-09T11:45:16.764" v="87" actId="20577"/>
        <pc:sldMkLst>
          <pc:docMk/>
          <pc:sldMk cId="2116674954" sldId="257"/>
        </pc:sldMkLst>
        <pc:spChg chg="mod">
          <ac:chgData name="Rubén Ruiz Torrubiano" userId="ddd0f3cd-3a8a-485f-9545-112726c5e697" providerId="ADAL" clId="{2B17C3C7-E805-4DBB-874C-D493BAB2730E}" dt="2022-05-09T11:45:16.764" v="87" actId="20577"/>
          <ac:spMkLst>
            <pc:docMk/>
            <pc:sldMk cId="2116674954" sldId="257"/>
            <ac:spMk id="3" creationId="{25DCA058-4CEE-8E43-B0EF-0054971A154B}"/>
          </ac:spMkLst>
        </pc:spChg>
      </pc:sldChg>
      <pc:sldChg chg="modSp">
        <pc:chgData name="Rubén Ruiz Torrubiano" userId="ddd0f3cd-3a8a-485f-9545-112726c5e697" providerId="ADAL" clId="{2B17C3C7-E805-4DBB-874C-D493BAB2730E}" dt="2022-05-09T12:02:48.456" v="148" actId="20577"/>
        <pc:sldMkLst>
          <pc:docMk/>
          <pc:sldMk cId="187794221" sldId="258"/>
        </pc:sldMkLst>
        <pc:spChg chg="mod">
          <ac:chgData name="Rubén Ruiz Torrubiano" userId="ddd0f3cd-3a8a-485f-9545-112726c5e697" providerId="ADAL" clId="{2B17C3C7-E805-4DBB-874C-D493BAB2730E}" dt="2022-05-09T12:02:48.456" v="148" actId="20577"/>
          <ac:spMkLst>
            <pc:docMk/>
            <pc:sldMk cId="187794221" sldId="258"/>
            <ac:spMk id="3" creationId="{A045785E-3245-9E4C-9BFE-ABB4E54EA7E6}"/>
          </ac:spMkLst>
        </pc:spChg>
      </pc:sldChg>
      <pc:sldChg chg="modSp">
        <pc:chgData name="Rubén Ruiz Torrubiano" userId="ddd0f3cd-3a8a-485f-9545-112726c5e697" providerId="ADAL" clId="{2B17C3C7-E805-4DBB-874C-D493BAB2730E}" dt="2022-05-09T12:18:07.927" v="229" actId="20577"/>
        <pc:sldMkLst>
          <pc:docMk/>
          <pc:sldMk cId="296723085" sldId="259"/>
        </pc:sldMkLst>
        <pc:spChg chg="mod">
          <ac:chgData name="Rubén Ruiz Torrubiano" userId="ddd0f3cd-3a8a-485f-9545-112726c5e697" providerId="ADAL" clId="{2B17C3C7-E805-4DBB-874C-D493BAB2730E}" dt="2022-05-09T12:18:07.927" v="229" actId="20577"/>
          <ac:spMkLst>
            <pc:docMk/>
            <pc:sldMk cId="296723085" sldId="259"/>
            <ac:spMk id="3" creationId="{CA2EEAF6-A4FE-B249-825E-9498E3D5C562}"/>
          </ac:spMkLst>
        </pc:spChg>
      </pc:sldChg>
      <pc:sldChg chg="modSp">
        <pc:chgData name="Rubén Ruiz Torrubiano" userId="ddd0f3cd-3a8a-485f-9545-112726c5e697" providerId="ADAL" clId="{2B17C3C7-E805-4DBB-874C-D493BAB2730E}" dt="2022-05-09T12:18:54.079" v="314" actId="20577"/>
        <pc:sldMkLst>
          <pc:docMk/>
          <pc:sldMk cId="1865026860" sldId="260"/>
        </pc:sldMkLst>
        <pc:spChg chg="mod">
          <ac:chgData name="Rubén Ruiz Torrubiano" userId="ddd0f3cd-3a8a-485f-9545-112726c5e697" providerId="ADAL" clId="{2B17C3C7-E805-4DBB-874C-D493BAB2730E}" dt="2022-05-09T12:18:54.079" v="314" actId="20577"/>
          <ac:spMkLst>
            <pc:docMk/>
            <pc:sldMk cId="1865026860" sldId="260"/>
            <ac:spMk id="3" creationId="{099645B0-9F4E-3E49-855B-6752BFB5659A}"/>
          </ac:spMkLst>
        </pc:spChg>
      </pc:sldChg>
      <pc:sldChg chg="modSp">
        <pc:chgData name="Rubén Ruiz Torrubiano" userId="ddd0f3cd-3a8a-485f-9545-112726c5e697" providerId="ADAL" clId="{2B17C3C7-E805-4DBB-874C-D493BAB2730E}" dt="2022-05-09T12:07:24.479" v="149" actId="6549"/>
        <pc:sldMkLst>
          <pc:docMk/>
          <pc:sldMk cId="3181464847" sldId="262"/>
        </pc:sldMkLst>
        <pc:spChg chg="mod">
          <ac:chgData name="Rubén Ruiz Torrubiano" userId="ddd0f3cd-3a8a-485f-9545-112726c5e697" providerId="ADAL" clId="{2B17C3C7-E805-4DBB-874C-D493BAB2730E}" dt="2022-05-09T12:07:24.479" v="149" actId="6549"/>
          <ac:spMkLst>
            <pc:docMk/>
            <pc:sldMk cId="3181464847" sldId="262"/>
            <ac:spMk id="3" creationId="{44A3F336-8A10-2B45-BDFE-127756BE57E1}"/>
          </ac:spMkLst>
        </pc:spChg>
      </pc:sldChg>
      <pc:sldChg chg="addSp modSp add">
        <pc:chgData name="Rubén Ruiz Torrubiano" userId="ddd0f3cd-3a8a-485f-9545-112726c5e697" providerId="ADAL" clId="{2B17C3C7-E805-4DBB-874C-D493BAB2730E}" dt="2022-05-09T11:56:34.495" v="101" actId="1076"/>
        <pc:sldMkLst>
          <pc:docMk/>
          <pc:sldMk cId="3350490523" sldId="264"/>
        </pc:sldMkLst>
        <pc:spChg chg="mod">
          <ac:chgData name="Rubén Ruiz Torrubiano" userId="ddd0f3cd-3a8a-485f-9545-112726c5e697" providerId="ADAL" clId="{2B17C3C7-E805-4DBB-874C-D493BAB2730E}" dt="2022-05-09T11:55:45.157" v="98" actId="20577"/>
          <ac:spMkLst>
            <pc:docMk/>
            <pc:sldMk cId="3350490523" sldId="264"/>
            <ac:spMk id="2" creationId="{EAA33767-4540-4CF0-888D-FD82DD7432E7}"/>
          </ac:spMkLst>
        </pc:spChg>
        <pc:picChg chg="add mod">
          <ac:chgData name="Rubén Ruiz Torrubiano" userId="ddd0f3cd-3a8a-485f-9545-112726c5e697" providerId="ADAL" clId="{2B17C3C7-E805-4DBB-874C-D493BAB2730E}" dt="2022-05-09T11:56:34.495" v="101" actId="1076"/>
          <ac:picMkLst>
            <pc:docMk/>
            <pc:sldMk cId="3350490523" sldId="264"/>
            <ac:picMk id="1026" creationId="{9B1E25A2-FEA2-4B5A-8F3C-56F7107AF597}"/>
          </ac:picMkLst>
        </pc:picChg>
      </pc:sldChg>
    </pc:docChg>
  </pc:docChgLst>
  <pc:docChgLst>
    <pc:chgData name="Rubén Ruiz Torrubiano" userId="ddd0f3cd-3a8a-485f-9545-112726c5e697" providerId="ADAL" clId="{2A8D9E3A-BE23-4007-BA8F-9C6DFA4DD36E}"/>
    <pc:docChg chg="custSel modSld">
      <pc:chgData name="Rubén Ruiz Torrubiano" userId="ddd0f3cd-3a8a-485f-9545-112726c5e697" providerId="ADAL" clId="{2A8D9E3A-BE23-4007-BA8F-9C6DFA4DD36E}" dt="2023-05-09T08:37:31.788" v="16" actId="20577"/>
      <pc:docMkLst>
        <pc:docMk/>
      </pc:docMkLst>
      <pc:sldChg chg="modSp mod">
        <pc:chgData name="Rubén Ruiz Torrubiano" userId="ddd0f3cd-3a8a-485f-9545-112726c5e697" providerId="ADAL" clId="{2A8D9E3A-BE23-4007-BA8F-9C6DFA4DD36E}" dt="2023-05-09T08:37:13.206" v="10" actId="403"/>
        <pc:sldMkLst>
          <pc:docMk/>
          <pc:sldMk cId="2116674954" sldId="257"/>
        </pc:sldMkLst>
        <pc:spChg chg="mod">
          <ac:chgData name="Rubén Ruiz Torrubiano" userId="ddd0f3cd-3a8a-485f-9545-112726c5e697" providerId="ADAL" clId="{2A8D9E3A-BE23-4007-BA8F-9C6DFA4DD36E}" dt="2023-05-09T08:37:13.206" v="10" actId="403"/>
          <ac:spMkLst>
            <pc:docMk/>
            <pc:sldMk cId="2116674954" sldId="257"/>
            <ac:spMk id="3" creationId="{25DCA058-4CEE-8E43-B0EF-0054971A154B}"/>
          </ac:spMkLst>
        </pc:spChg>
      </pc:sldChg>
      <pc:sldChg chg="modSp mod">
        <pc:chgData name="Rubén Ruiz Torrubiano" userId="ddd0f3cd-3a8a-485f-9545-112726c5e697" providerId="ADAL" clId="{2A8D9E3A-BE23-4007-BA8F-9C6DFA4DD36E}" dt="2023-05-09T08:37:31.788" v="16" actId="20577"/>
        <pc:sldMkLst>
          <pc:docMk/>
          <pc:sldMk cId="187794221" sldId="258"/>
        </pc:sldMkLst>
        <pc:spChg chg="mod">
          <ac:chgData name="Rubén Ruiz Torrubiano" userId="ddd0f3cd-3a8a-485f-9545-112726c5e697" providerId="ADAL" clId="{2A8D9E3A-BE23-4007-BA8F-9C6DFA4DD36E}" dt="2023-05-09T08:37:31.788" v="16" actId="20577"/>
          <ac:spMkLst>
            <pc:docMk/>
            <pc:sldMk cId="187794221" sldId="258"/>
            <ac:spMk id="3" creationId="{A045785E-3245-9E4C-9BFE-ABB4E54EA7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CC88-0448-7246-AA61-509F08A34322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85FCB-67B4-F34D-9A02-D13334ACC11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388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https://medium.com/coinmonks/a-brief-overview-of-kademlia-and-its-use-in-various-decentralized-platforms-da08a7f72b8f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85FCB-67B4-F34D-9A02-D13334ACC110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908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246-3D43-184D-AF14-8AA9DB85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84E47-2F46-3740-BE65-03693BDA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A5A6-2349-F84C-B63B-4BBE11D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0019-36FB-6B4F-87B0-E19CE897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7393-C1FA-AD47-A0C8-21B299C9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98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4719-EB19-0D43-B930-6D024832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037FF-8E26-454F-A4D2-65BF42D5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E346-E524-D342-897A-1DD6D9C8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36B6-5693-0542-97E0-9FE6FA44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8511-3463-CF48-8ED0-411DF503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09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4FAD2-E9C7-0B40-A27F-784D733C8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A903D-E372-B24C-B5DE-7B5669EA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B9B6-0CEA-8549-8178-C4C175B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0F6D-4162-5443-BC56-C2E1954C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893C-10E6-2240-BF20-AAF3D305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3984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E09A-44D5-1640-BFBD-AC3D58F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2B78-2623-0644-8606-D464861A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C8FB-0660-8F4F-A1C0-D0532D3A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1D14-79DF-2B4A-A438-863AB30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0EB6-5FCB-2B42-B22B-7C022185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4368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65A-1F7F-1A48-A32F-23036C56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AED5-44E3-964F-893E-16322CDD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A896-BB8F-864A-81E5-B9D66258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0EC5-2869-FD43-9C83-7ECC75D4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E1F8-AA7D-514F-8E22-DBDBD81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268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0C1A-AAC3-1247-8C6F-F62CAFDD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AB34-E32B-DB49-8ED8-D0E7C051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9BFCA-36D4-DD45-BE8F-0DE84C0F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3A5D-C7AA-EE46-B503-89CBE424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02AD-BF65-A54A-8DE0-14D7D9DC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323B-0B2A-2B41-9A7A-F00E361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82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F2BF-A3AF-A040-B049-2A486504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7A4D-39AB-5C40-9041-26921392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514FE-A0E5-C64D-8742-33692A9F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48FB4-3562-7F42-A8C6-E3DE5578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5FF7D-A5C1-C049-A4F0-9404FC17A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00BBC-2973-2E48-98A6-A8396B27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CE4E-84C8-4E45-82A3-0DD9FEBE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00884-D016-D54E-A58D-7D6F1A3B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36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8C6-A155-4442-937A-70E6EE7C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1F08-E0B0-8D41-835D-147980FC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C129C-7DF1-844F-904E-F0BD7781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1BFEA-92FA-3845-9497-5FE2B91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32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208-37D6-884A-9ABB-A0B27EE8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3D878-29F8-B14F-A2EA-D29662B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110A-8784-E94C-B5FA-DA398CBB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901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B261-35AE-ED4B-ACF0-D8DB599D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2F8E-A00E-D941-871B-95AFC4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A75B9-014D-0E4C-A8B7-DC14962B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D4E1-9AE2-AC4F-902A-825BED8E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C3135-725B-B640-91C8-56F4BA1C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DD22-1E72-6544-B40B-5873DA67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7294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CC9-85B2-6749-A89A-91DE620B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DB402-D0AC-0046-970B-B9C60BC38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536D7-2C79-C04B-BC38-B41F7FF3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D6E23-ED0D-4142-BC26-44A3B4A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E9EF8-EC89-BA43-88E4-808EE57F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DD04-C67B-6E4C-B523-0863CA7F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67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708DD-395B-BA4C-9CC9-3631DD0C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E34D-EABE-1641-B798-6DB2B0B1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E529-3845-D444-B198-F7FB4BA13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F67A-A4B3-904B-B002-9DAFBE606A18}" type="datetimeFigureOut">
              <a:rPr lang="en-AT" smtClean="0"/>
              <a:t>05/09/2023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1717-4390-4446-9638-F5E62DB95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38AB-99FC-7E4E-BD2B-DBD4AC9C2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60E5-601D-824A-A771-F007468A4C5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22694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0268-CF73-DD4A-B4C1-6CD98C5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DHT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CA058-4CEE-8E43-B0EF-0054971A1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T" dirty="0"/>
                  <a:t>Today’s goal: (implement and) run a p2p network using a distributed hash table</a:t>
                </a:r>
                <a:r>
                  <a:rPr lang="de-AT" dirty="0"/>
                  <a:t>.</a:t>
                </a:r>
                <a:endParaRPr lang="en-AT" dirty="0"/>
              </a:p>
              <a:p>
                <a:r>
                  <a:rPr lang="en-AT" dirty="0"/>
                  <a:t>DHT: </a:t>
                </a:r>
                <a:r>
                  <a:rPr lang="en-AT" b="1" dirty="0"/>
                  <a:t>Kademlia</a:t>
                </a:r>
                <a:endParaRPr lang="de-AT" b="1" dirty="0"/>
              </a:p>
              <a:p>
                <a:r>
                  <a:rPr lang="de-AT" dirty="0" err="1"/>
                  <a:t>Used</a:t>
                </a:r>
                <a:r>
                  <a:rPr lang="de-AT" dirty="0"/>
                  <a:t> in </a:t>
                </a:r>
                <a:r>
                  <a:rPr lang="de-AT" dirty="0" err="1"/>
                  <a:t>file</a:t>
                </a:r>
                <a:r>
                  <a:rPr lang="de-AT" dirty="0"/>
                  <a:t> </a:t>
                </a:r>
                <a:r>
                  <a:rPr lang="de-AT" dirty="0" err="1"/>
                  <a:t>sharing</a:t>
                </a:r>
                <a:r>
                  <a:rPr lang="de-AT" dirty="0"/>
                  <a:t> </a:t>
                </a:r>
                <a:r>
                  <a:rPr lang="de-AT" dirty="0" err="1"/>
                  <a:t>networks</a:t>
                </a:r>
                <a:r>
                  <a:rPr lang="de-AT" dirty="0"/>
                  <a:t> (BitTorrent) and </a:t>
                </a:r>
                <a:r>
                  <a:rPr lang="de-AT" dirty="0" err="1"/>
                  <a:t>blockchain</a:t>
                </a:r>
                <a:r>
                  <a:rPr lang="de-AT" dirty="0"/>
                  <a:t> (Ethereum).</a:t>
                </a:r>
                <a:endParaRPr lang="en-AT" dirty="0"/>
              </a:p>
              <a:p>
                <a:r>
                  <a:rPr lang="en-GB" sz="2200" dirty="0">
                    <a:latin typeface="Andale Mono" panose="020B0509000000000004" pitchFamily="49" charset="0"/>
                  </a:rPr>
                  <a:t>pip install </a:t>
                </a:r>
                <a:r>
                  <a:rPr lang="en-GB" sz="2200" dirty="0" err="1">
                    <a:latin typeface="Andale Mono" panose="020B0509000000000004" pitchFamily="49" charset="0"/>
                  </a:rPr>
                  <a:t>kademlia</a:t>
                </a:r>
                <a:endParaRPr lang="en-GB" sz="2200" dirty="0">
                  <a:latin typeface="Andale Mono" panose="020B0509000000000004" pitchFamily="49" charset="0"/>
                </a:endParaRPr>
              </a:p>
              <a:p>
                <a:r>
                  <a:rPr lang="en-GB" dirty="0"/>
                  <a:t>Similar to Chord, but uses another distance function.</a:t>
                </a:r>
              </a:p>
              <a:p>
                <a:r>
                  <a:rPr lang="en-GB" dirty="0"/>
                  <a:t>Nodes and values live in an </a:t>
                </a:r>
                <a:r>
                  <a:rPr lang="en-GB" i="1" dirty="0"/>
                  <a:t>m</a:t>
                </a:r>
                <a:r>
                  <a:rPr lang="en-GB" dirty="0"/>
                  <a:t> bit space.</a:t>
                </a:r>
              </a:p>
              <a:p>
                <a:r>
                  <a:rPr lang="en-GB" sz="2400" dirty="0">
                    <a:latin typeface="Andale Mono" panose="020B0509000000000004" pitchFamily="49" charset="0"/>
                  </a:rPr>
                  <a:t>distance(node1, node2) = (</a:t>
                </a:r>
                <a:r>
                  <a:rPr lang="en-GB" sz="2400" dirty="0" err="1">
                    <a:latin typeface="Andale Mono" panose="020B0509000000000004" pitchFamily="49" charset="0"/>
                  </a:rPr>
                  <a:t>uint</a:t>
                </a:r>
                <a:r>
                  <a:rPr lang="en-GB" sz="2400" dirty="0">
                    <a:latin typeface="Andale Mono" panose="020B0509000000000004" pitchFamily="49" charset="0"/>
                  </a:rPr>
                  <a:t>) </a:t>
                </a:r>
                <a:r>
                  <a:rPr lang="en-GB" sz="2400" b="1" dirty="0">
                    <a:latin typeface="Andale Mono" panose="020B0509000000000004" pitchFamily="49" charset="0"/>
                  </a:rPr>
                  <a:t>XOR</a:t>
                </a:r>
                <a:r>
                  <a:rPr lang="en-GB" sz="2400" dirty="0">
                    <a:latin typeface="Andale Mono" panose="020B0509000000000004" pitchFamily="49" charset="0"/>
                  </a:rPr>
                  <a:t>(id(node1), id(node2))</a:t>
                </a:r>
              </a:p>
              <a:p>
                <a:r>
                  <a:rPr lang="en-GB" dirty="0"/>
                  <a:t>Keys and values are stored redundantly over the network.</a:t>
                </a:r>
              </a:p>
              <a:p>
                <a:r>
                  <a:rPr lang="en-GB" dirty="0"/>
                  <a:t>Lookup operation takes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steps.</a:t>
                </a:r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CA058-4CEE-8E43-B0EF-0054971A1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6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819C-ADC5-CF44-AC2A-ACD3ACA5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Kademlia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5785E-3245-9E4C-9BFE-ABB4E54E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T" dirty="0"/>
                  <a:t>Each node keeps a </a:t>
                </a:r>
                <a:r>
                  <a:rPr lang="en-AT" i="1" dirty="0"/>
                  <a:t>routing table</a:t>
                </a:r>
                <a:r>
                  <a:rPr lang="en-AT" dirty="0"/>
                  <a:t> where lists of nodes are stored</a:t>
                </a:r>
                <a:r>
                  <a:rPr lang="de-AT" dirty="0"/>
                  <a:t>.</a:t>
                </a:r>
                <a:r>
                  <a:rPr lang="en-AT" dirty="0"/>
                  <a:t> </a:t>
                </a:r>
              </a:p>
              <a:p>
                <a:r>
                  <a:rPr lang="en-AT" dirty="0"/>
                  <a:t>Routing table has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T" i="1" dirty="0"/>
                  <a:t> </a:t>
                </a:r>
                <a:r>
                  <a:rPr lang="en-AT" dirty="0"/>
                  <a:t>entries</a:t>
                </a:r>
              </a:p>
              <a:p>
                <a:pPr lvl="1"/>
                <a:r>
                  <a:rPr lang="en-AT" i="1" dirty="0"/>
                  <a:t>i</a:t>
                </a:r>
                <a:r>
                  <a:rPr lang="en-AT" dirty="0"/>
                  <a:t>-th entry includes those nodes that have the previous </a:t>
                </a:r>
                <a:r>
                  <a:rPr lang="en-AT" i="1" dirty="0"/>
                  <a:t>i-1</a:t>
                </a:r>
                <a:r>
                  <a:rPr lang="en-AT" dirty="0"/>
                  <a:t> bits equal to the </a:t>
                </a:r>
                <a:r>
                  <a:rPr lang="de-AT" dirty="0" err="1"/>
                  <a:t>node</a:t>
                </a:r>
                <a:r>
                  <a:rPr lang="de-AT" dirty="0"/>
                  <a:t> </a:t>
                </a:r>
                <a:r>
                  <a:rPr lang="de-AT" dirty="0" err="1"/>
                  <a:t>that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being</a:t>
                </a:r>
                <a:r>
                  <a:rPr lang="de-AT" dirty="0"/>
                  <a:t> </a:t>
                </a:r>
                <a:r>
                  <a:rPr lang="de-AT" dirty="0" err="1"/>
                  <a:t>sougth</a:t>
                </a:r>
                <a:r>
                  <a:rPr lang="de-AT" dirty="0"/>
                  <a:t>.</a:t>
                </a:r>
                <a:endParaRPr lang="en-AT" dirty="0"/>
              </a:p>
              <a:p>
                <a:pPr lvl="1"/>
                <a:r>
                  <a:rPr lang="en-AT" dirty="0"/>
                  <a:t>The further into the list, the closer the nodes in the list are</a:t>
                </a:r>
                <a:r>
                  <a:rPr lang="de-AT" dirty="0"/>
                  <a:t>.</a:t>
                </a:r>
                <a:endParaRPr lang="en-AT" dirty="0"/>
              </a:p>
              <a:p>
                <a:r>
                  <a:rPr lang="en-AT" dirty="0"/>
                  <a:t>Lookup first using the closest nodes in the list</a:t>
                </a:r>
                <a:r>
                  <a:rPr lang="de-AT" dirty="0"/>
                  <a:t>.</a:t>
                </a:r>
                <a:endParaRPr lang="en-AT" dirty="0"/>
              </a:p>
              <a:p>
                <a:r>
                  <a:rPr lang="en-AT" dirty="0"/>
                  <a:t>If key not present, use nodes further away</a:t>
                </a:r>
                <a:r>
                  <a:rPr lang="de-AT" dirty="0"/>
                  <a:t>.</a:t>
                </a:r>
                <a:endParaRPr lang="en-AT" dirty="0"/>
              </a:p>
              <a:p>
                <a:r>
                  <a:rPr lang="en-AT" dirty="0"/>
                  <a:t>… until key found</a:t>
                </a:r>
                <a:r>
                  <a:rPr lang="de-AT"/>
                  <a:t>.</a:t>
                </a:r>
                <a:endParaRPr lang="en-AT" dirty="0"/>
              </a:p>
              <a:p>
                <a:pPr marL="914400" lvl="2" indent="0">
                  <a:buNone/>
                </a:pPr>
                <a:endParaRPr lang="en-AT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5785E-3245-9E4C-9BFE-ABB4E54E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9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33767-4540-4CF0-888D-FD82DD74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Kademlia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D2964-A16D-4A51-B46B-7672C80F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 descr="https://miro.medium.com/max/1400/1*VjRS6-nCY-QyCi5HmLfFaw.png">
            <a:extLst>
              <a:ext uri="{FF2B5EF4-FFF2-40B4-BE49-F238E27FC236}">
                <a16:creationId xmlns:a16="http://schemas.microsoft.com/office/drawing/2014/main" id="{9B1E25A2-FEA2-4B5A-8F3C-56F7107A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49" y="1414796"/>
            <a:ext cx="5816957" cy="52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5210-3EF4-3947-9E6A-D5BD79CC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EAF6-A4FE-B249-825E-9498E3D5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Pull DS_Examples</a:t>
            </a:r>
          </a:p>
          <a:p>
            <a:r>
              <a:rPr lang="en-AT" dirty="0"/>
              <a:t>DS_Examples/p2p/p2pnode_exercise.py</a:t>
            </a:r>
          </a:p>
          <a:p>
            <a:endParaRPr lang="en-AT" dirty="0"/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Implement a coroutine (async) that waits for user input and implements two operations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AT" dirty="0"/>
              <a:t>Set the value for a given key (Server.set)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AT" dirty="0"/>
              <a:t>Get the value of a given key (Server.get)</a:t>
            </a:r>
            <a:endParaRPr lang="de-AT" dirty="0"/>
          </a:p>
          <a:p>
            <a:pPr marL="457200" lvl="1" indent="0">
              <a:buNone/>
            </a:pPr>
            <a:r>
              <a:rPr lang="de-AT" b="1" dirty="0" err="1"/>
              <a:t>Hint</a:t>
            </a:r>
            <a:r>
              <a:rPr lang="de-AT" b="1" dirty="0"/>
              <a:t>: </a:t>
            </a:r>
            <a:r>
              <a:rPr lang="de-AT" dirty="0"/>
              <a:t>Use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aioconsole</a:t>
            </a:r>
            <a:r>
              <a:rPr lang="de-AT" dirty="0"/>
              <a:t> </a:t>
            </a:r>
            <a:r>
              <a:rPr lang="de-AT" dirty="0" err="1"/>
              <a:t>package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ainput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en-AT" b="1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672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C66A-3781-6947-85FF-EEB62158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45B0-9F4E-3E49-855B-6752BFB5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AT" dirty="0"/>
              <a:t>Modify the program so that in case that no parameters are given for “</a:t>
            </a:r>
            <a:r>
              <a:rPr lang="en-AT" sz="1800" dirty="0">
                <a:latin typeface="Andale Mono" panose="020B0509000000000004" pitchFamily="49" charset="0"/>
              </a:rPr>
              <a:t>join</a:t>
            </a:r>
            <a:r>
              <a:rPr lang="en-AT" dirty="0"/>
              <a:t>”, the IP address of the neighbour will be read form the </a:t>
            </a:r>
            <a:r>
              <a:rPr lang="en-AT" sz="1800" dirty="0">
                <a:latin typeface="Andale Mono" panose="020B0509000000000004" pitchFamily="49" charset="0"/>
              </a:rPr>
              <a:t>P2P_REMOTE_HOST </a:t>
            </a:r>
            <a:r>
              <a:rPr lang="en-AT" dirty="0"/>
              <a:t>environment variable</a:t>
            </a:r>
          </a:p>
          <a:p>
            <a:pPr lvl="1"/>
            <a:r>
              <a:rPr lang="en-AT" dirty="0"/>
              <a:t>If this variable is empty, then a “create” and not a “join” will be made</a:t>
            </a:r>
            <a:endParaRPr lang="de-AT" dirty="0"/>
          </a:p>
          <a:p>
            <a:pPr lvl="1"/>
            <a:r>
              <a:rPr lang="de-AT" b="1" dirty="0" err="1"/>
              <a:t>Hint</a:t>
            </a:r>
            <a:r>
              <a:rPr lang="de-AT" b="1" dirty="0"/>
              <a:t>: </a:t>
            </a:r>
            <a:r>
              <a:rPr lang="de-AT" dirty="0"/>
              <a:t>Environment variables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stored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os.environ</a:t>
            </a:r>
            <a:r>
              <a:rPr lang="de-AT" dirty="0"/>
              <a:t> </a:t>
            </a:r>
            <a:r>
              <a:rPr lang="de-AT" dirty="0" err="1"/>
              <a:t>dictionary</a:t>
            </a:r>
            <a:endParaRPr lang="en-AT" b="1" dirty="0"/>
          </a:p>
          <a:p>
            <a:pPr marL="514350" indent="-514350">
              <a:buFont typeface="+mj-lt"/>
              <a:buAutoNum type="arabicPeriod" startAt="2"/>
            </a:pPr>
            <a:r>
              <a:rPr lang="en-AT" dirty="0"/>
              <a:t>Write a </a:t>
            </a:r>
            <a:r>
              <a:rPr lang="en-AT" sz="1800" dirty="0">
                <a:latin typeface="Andale Mono" panose="020B0509000000000004" pitchFamily="49" charset="0"/>
              </a:rPr>
              <a:t>Dockerfile</a:t>
            </a:r>
            <a:r>
              <a:rPr lang="en-AT" dirty="0"/>
              <a:t> that exposes the default port</a:t>
            </a:r>
          </a:p>
        </p:txBody>
      </p:sp>
    </p:spTree>
    <p:extLst>
      <p:ext uri="{BB962C8B-B14F-4D97-AF65-F5344CB8AC3E}">
        <p14:creationId xmlns:p14="http://schemas.microsoft.com/office/powerpoint/2010/main" val="18650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1023-5069-4F44-872F-123132F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Docker: Advanced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6086-43B7-AA44-89C5-127E983E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302"/>
            <a:ext cx="9928654" cy="4237424"/>
          </a:xfrm>
        </p:spPr>
        <p:txBody>
          <a:bodyPr/>
          <a:lstStyle/>
          <a:p>
            <a:r>
              <a:rPr lang="en-AT" dirty="0"/>
              <a:t>We will create a user network for our p2p network</a:t>
            </a:r>
          </a:p>
          <a:p>
            <a:r>
              <a:rPr lang="en-AT" dirty="0"/>
              <a:t>Types of networks</a:t>
            </a:r>
          </a:p>
          <a:p>
            <a:pPr lvl="1"/>
            <a:r>
              <a:rPr lang="en-AT" dirty="0"/>
              <a:t>Bridge: default type</a:t>
            </a:r>
          </a:p>
          <a:p>
            <a:pPr lvl="2"/>
            <a:r>
              <a:rPr lang="en-AT" dirty="0"/>
              <a:t>Containers in a bridge network can communicate between themselves, but not with containers in other bridge networks</a:t>
            </a:r>
          </a:p>
          <a:p>
            <a:pPr lvl="2"/>
            <a:r>
              <a:rPr lang="en-AT" dirty="0"/>
              <a:t>User-created bridge networks provide name resolution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2B675-44B1-1149-8BD6-029B435C873B}"/>
              </a:ext>
            </a:extLst>
          </p:cNvPr>
          <p:cNvSpPr/>
          <p:nvPr/>
        </p:nvSpPr>
        <p:spPr>
          <a:xfrm>
            <a:off x="2586680" y="4967415"/>
            <a:ext cx="1194486" cy="9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FAE7C-3741-324E-A92B-0A2D9557CB05}"/>
              </a:ext>
            </a:extLst>
          </p:cNvPr>
          <p:cNvSpPr/>
          <p:nvPr/>
        </p:nvSpPr>
        <p:spPr>
          <a:xfrm>
            <a:off x="5012722" y="4123037"/>
            <a:ext cx="2829697" cy="100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7B829-3634-0B48-AF7B-BC8DE312E991}"/>
              </a:ext>
            </a:extLst>
          </p:cNvPr>
          <p:cNvSpPr/>
          <p:nvPr/>
        </p:nvSpPr>
        <p:spPr>
          <a:xfrm>
            <a:off x="5012723" y="5799437"/>
            <a:ext cx="2829698" cy="100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19829-BAA8-EF44-A991-38BD832E2070}"/>
              </a:ext>
            </a:extLst>
          </p:cNvPr>
          <p:cNvSpPr txBox="1"/>
          <p:nvPr/>
        </p:nvSpPr>
        <p:spPr>
          <a:xfrm>
            <a:off x="5904282" y="3753705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bridge0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5826C-0E84-FA4B-9A62-BF92D90CCE66}"/>
              </a:ext>
            </a:extLst>
          </p:cNvPr>
          <p:cNvSpPr txBox="1"/>
          <p:nvPr/>
        </p:nvSpPr>
        <p:spPr>
          <a:xfrm>
            <a:off x="5712176" y="5430105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AT" dirty="0"/>
              <a:t>ser-bridge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923E7-B664-DC47-B137-816823662121}"/>
              </a:ext>
            </a:extLst>
          </p:cNvPr>
          <p:cNvSpPr/>
          <p:nvPr/>
        </p:nvSpPr>
        <p:spPr>
          <a:xfrm>
            <a:off x="5280454" y="4322805"/>
            <a:ext cx="1136821" cy="298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sz="1400" dirty="0"/>
              <a:t>container0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7A5F9-7869-C545-B759-035F39D85D40}"/>
              </a:ext>
            </a:extLst>
          </p:cNvPr>
          <p:cNvSpPr/>
          <p:nvPr/>
        </p:nvSpPr>
        <p:spPr>
          <a:xfrm>
            <a:off x="5602448" y="4686640"/>
            <a:ext cx="1136821" cy="298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sz="1400" dirty="0"/>
              <a:t>container1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031B0-D33C-244A-86B4-18B69D3A7E0B}"/>
              </a:ext>
            </a:extLst>
          </p:cNvPr>
          <p:cNvSpPr/>
          <p:nvPr/>
        </p:nvSpPr>
        <p:spPr>
          <a:xfrm>
            <a:off x="5202771" y="5953982"/>
            <a:ext cx="1136821" cy="298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sz="1400" dirty="0"/>
              <a:t>container2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A9CF0-64C9-6146-A44A-5E6099EEAF53}"/>
              </a:ext>
            </a:extLst>
          </p:cNvPr>
          <p:cNvSpPr/>
          <p:nvPr/>
        </p:nvSpPr>
        <p:spPr>
          <a:xfrm>
            <a:off x="5202771" y="6370980"/>
            <a:ext cx="1136821" cy="298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sz="1400" dirty="0"/>
              <a:t>container3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F4D42-D469-B343-8C69-31CC64D60D5C}"/>
              </a:ext>
            </a:extLst>
          </p:cNvPr>
          <p:cNvSpPr/>
          <p:nvPr/>
        </p:nvSpPr>
        <p:spPr>
          <a:xfrm>
            <a:off x="6538596" y="6168769"/>
            <a:ext cx="1136821" cy="298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sz="1400" dirty="0"/>
              <a:t>container4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0CDFB-4F48-5D48-8726-E3FC7E5CEF6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81166" y="4623486"/>
            <a:ext cx="1231556" cy="8258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0E99DA-89EF-0F4C-A2CC-AE225FEF5C0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81166" y="5449329"/>
            <a:ext cx="1231557" cy="8505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A7A7-36F6-A64C-8B4C-A24D1067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Docker: Advanced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F336-8A10-2B45-BDFE-127756BE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Bridge networks can only communicate inside the same Docker daemon</a:t>
            </a:r>
          </a:p>
          <a:p>
            <a:r>
              <a:rPr lang="en-AT" dirty="0"/>
              <a:t>Overlay networks: containers can communicate with other Docker daemons</a:t>
            </a:r>
          </a:p>
          <a:p>
            <a:r>
              <a:rPr lang="en-AT" dirty="0"/>
              <a:t>Macvlan: can assign MAC addresses to containers</a:t>
            </a:r>
          </a:p>
          <a:p>
            <a:r>
              <a:rPr lang="en-AT" dirty="0"/>
              <a:t>None: container runs isolated</a:t>
            </a:r>
          </a:p>
          <a:p>
            <a:r>
              <a:rPr lang="en-AT" dirty="0"/>
              <a:t>Third party plugins: custom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18146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FD0C-5092-EB48-A931-85C05326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1E0F-8F30-1D4B-8678-80ED87B2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AT"/>
              <a:t>Create your own p2p network (p2p_setup.md) and set and get values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33041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6AA6D2-7252-4AE0-B41C-4FCE7F692DD1}"/>
</file>

<file path=customXml/itemProps2.xml><?xml version="1.0" encoding="utf-8"?>
<ds:datastoreItem xmlns:ds="http://schemas.openxmlformats.org/officeDocument/2006/customXml" ds:itemID="{72C4433D-3E43-4CC2-A768-AE6462876348}"/>
</file>

<file path=customXml/itemProps3.xml><?xml version="1.0" encoding="utf-8"?>
<ds:datastoreItem xmlns:ds="http://schemas.openxmlformats.org/officeDocument/2006/customXml" ds:itemID="{3DD24483-702F-461C-A967-DEF75BC139D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Breitbild</PresentationFormat>
  <Paragraphs>56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Cambria Math</vt:lpstr>
      <vt:lpstr>Office Theme</vt:lpstr>
      <vt:lpstr>Exercises: DHT</vt:lpstr>
      <vt:lpstr>Kademlia</vt:lpstr>
      <vt:lpstr>Kademlia</vt:lpstr>
      <vt:lpstr>Exercises</vt:lpstr>
      <vt:lpstr>Execises</vt:lpstr>
      <vt:lpstr>Docker: Advanced Networking</vt:lpstr>
      <vt:lpstr>Docker: Advanced Networking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Exercises: DHT</dc:title>
  <dc:creator>Ruben Ruiz Torrubiano</dc:creator>
  <cp:lastModifiedBy>Rubén Ruiz Torrubiano</cp:lastModifiedBy>
  <cp:revision>41</cp:revision>
  <dcterms:created xsi:type="dcterms:W3CDTF">2021-05-02T11:54:21Z</dcterms:created>
  <dcterms:modified xsi:type="dcterms:W3CDTF">2023-05-09T08:37:32Z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