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handoutMasterIdLst>
    <p:handoutMasterId r:id="rId19"/>
  </p:handoutMasterIdLst>
  <p:sldIdLst>
    <p:sldId id="274" r:id="rId2"/>
    <p:sldId id="257" r:id="rId3"/>
    <p:sldId id="270" r:id="rId4"/>
    <p:sldId id="269" r:id="rId5"/>
    <p:sldId id="266" r:id="rId6"/>
    <p:sldId id="261" r:id="rId7"/>
    <p:sldId id="268" r:id="rId8"/>
    <p:sldId id="275" r:id="rId9"/>
    <p:sldId id="276" r:id="rId10"/>
    <p:sldId id="262" r:id="rId11"/>
    <p:sldId id="267" r:id="rId12"/>
    <p:sldId id="264" r:id="rId13"/>
    <p:sldId id="256" r:id="rId14"/>
    <p:sldId id="260" r:id="rId15"/>
    <p:sldId id="273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4B2EFA"/>
    <a:srgbClr val="5B40FA"/>
    <a:srgbClr val="2306D0"/>
    <a:srgbClr val="1385E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handout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0" y="-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48" d="100"/>
          <a:sy n="148" d="100"/>
        </p:scale>
        <p:origin x="-516" y="379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8"/>
  <c:chart>
    <c:title>
      <c:tx>
        <c:rich>
          <a:bodyPr/>
          <a:lstStyle/>
          <a:p>
            <a:pPr>
              <a:defRPr sz="1800"/>
            </a:pPr>
            <a:r>
              <a:rPr lang="en-US" sz="1800" dirty="0" smtClean="0"/>
              <a:t>Teacher activity time chart during training</a:t>
            </a:r>
            <a:endParaRPr lang="en-US" sz="1800" dirty="0"/>
          </a:p>
        </c:rich>
      </c:tx>
      <c:layout>
        <c:manualLayout>
          <c:xMode val="edge"/>
          <c:yMode val="edge"/>
          <c:x val="0.17690616797900274"/>
          <c:y val="7.5000000000000164E-2"/>
        </c:manualLayout>
      </c:layout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19596555118110312"/>
                  <c:y val="-7.9271899606299212E-2"/>
                </c:manualLayout>
              </c:layout>
              <c:showCatName val="1"/>
              <c:showPercent val="1"/>
            </c:dLbl>
            <c:dLbl>
              <c:idx val="2"/>
              <c:layout>
                <c:manualLayout>
                  <c:x val="1.3505249343832085E-2"/>
                  <c:y val="-0.12273695866141764"/>
                </c:manualLayout>
              </c:layout>
              <c:showCatName val="1"/>
              <c:showPercent val="1"/>
            </c:dLbl>
            <c:dLbl>
              <c:idx val="3"/>
              <c:layout>
                <c:manualLayout>
                  <c:x val="0.14911458333333341"/>
                  <c:y val="4.1727854330708733E-2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Sheet1!$A$2:$A$5</c:f>
              <c:strCache>
                <c:ptCount val="4"/>
                <c:pt idx="0">
                  <c:v>Tutorial</c:v>
                </c:pt>
                <c:pt idx="1">
                  <c:v>Test</c:v>
                </c:pt>
                <c:pt idx="2">
                  <c:v>Practice</c:v>
                </c:pt>
                <c:pt idx="3">
                  <c:v>Homework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2.6</c:v>
                </c:pt>
                <c:pt idx="2">
                  <c:v>1.7000000000000026</c:v>
                </c:pt>
                <c:pt idx="3">
                  <c:v>6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7617135826771656"/>
          <c:y val="0.35366289370078824"/>
          <c:w val="0.2341197506561683"/>
          <c:h val="0.34693996062992244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US" sz="1800" b="1" dirty="0" smtClean="0">
                <a:latin typeface="Edwardian Script ITC" pitchFamily="66" charset="0"/>
              </a:rPr>
              <a:t>Allen University  Patrick </a:t>
            </a:r>
            <a:r>
              <a:rPr lang="en-US" sz="1800" b="1" dirty="0" err="1" smtClean="0">
                <a:latin typeface="Edwardian Script ITC" pitchFamily="66" charset="0"/>
              </a:rPr>
              <a:t>Inyangetor</a:t>
            </a:r>
            <a:endParaRPr lang="en-US" sz="1800" b="1" dirty="0">
              <a:latin typeface="Edwardian Script ITC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"/>
          </p:nvPr>
        </p:nvSpPr>
        <p:spPr>
          <a:xfrm>
            <a:off x="1981200" y="85344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228600" indent="-228600" algn="ctr">
              <a:buFont typeface="+mj-lt"/>
              <a:buAutoNum type="arabicPeriod" startAt="5"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E6232DE7-819A-48B2-8D07-2B5653F3AC4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C10E3164-D3F8-48F0-A1A2-3B9BDEA3A6B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3305E-D060-433D-BCAF-9A68121F3C2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F657847-1969-4FC3-8D50-A4965822802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DC82-0308-4D0F-9639-9D3F703761FA}" type="datetime1">
              <a:rPr lang="en-US" smtClean="0"/>
              <a:t>1/27/2011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C193-723D-4A2D-AE58-CE23A828E2BF}" type="datetime1">
              <a:rPr lang="en-US" smtClean="0"/>
              <a:t>1/27/2011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A58-26E6-4ED6-AA72-4973203B5816}" type="datetime1">
              <a:rPr lang="en-US" smtClean="0"/>
              <a:t>1/27/2011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EAB9-4658-4905-936D-3047795C99E7}" type="datetime1">
              <a:rPr lang="en-US" smtClean="0"/>
              <a:t>1/27/2011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C57E-1948-4196-9A8D-552EEC9B9A37}" type="datetime1">
              <a:rPr lang="en-US" smtClean="0"/>
              <a:t>1/27/2011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0A53-FC0E-4A1C-8BE8-3A1F1D043A64}" type="datetime1">
              <a:rPr lang="en-US" smtClean="0"/>
              <a:t>1/27/2011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129F-76B4-4547-8E31-7B3E855A5488}" type="datetime1">
              <a:rPr lang="en-US" smtClean="0"/>
              <a:t>1/27/2011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ACA-F849-4707-B6B5-5F1871FDD0C7}" type="datetime1">
              <a:rPr lang="en-US" smtClean="0"/>
              <a:t>1/27/2011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01D9-FE63-4ECD-B856-C033BD43E565}" type="datetime1">
              <a:rPr lang="en-US" smtClean="0"/>
              <a:t>1/27/2011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23EC-7511-4FA8-8043-40F31174AE84}" type="datetime1">
              <a:rPr lang="en-US" smtClean="0"/>
              <a:t>1/27/2011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ACEC-1C3A-4C63-8B12-F567091F9838}" type="datetime1">
              <a:rPr lang="en-US" smtClean="0"/>
              <a:t>1/27/2011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F249FF1-CDB4-47CD-A91C-7D06BF24D1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DBAC6E-769E-4DD9-90FE-8122A92072E7}" type="datetime1">
              <a:rPr lang="en-US" smtClean="0"/>
              <a:t>1/27/2011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249FF1-CDB4-47CD-A91C-7D06BF24D19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95400" y="4800600"/>
            <a:ext cx="7848600" cy="2057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953000"/>
            <a:ext cx="7696200" cy="1752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</a:rPr>
              <a:t>Science Education and Research </a:t>
            </a:r>
          </a:p>
          <a:p>
            <a:pPr eaLnBrk="1" hangingPunct="1"/>
            <a:r>
              <a:rPr lang="en-US" b="1" dirty="0" smtClean="0">
                <a:solidFill>
                  <a:schemeClr val="bg1"/>
                </a:solidFill>
              </a:rPr>
              <a:t>for Undergraduate and High School Students</a:t>
            </a:r>
          </a:p>
          <a:p>
            <a:pPr eaLnBrk="1" hangingPunct="1"/>
            <a:r>
              <a:rPr lang="en-US" sz="1600" b="1" dirty="0" smtClean="0">
                <a:solidFill>
                  <a:schemeClr val="bg1"/>
                </a:solidFill>
              </a:rPr>
              <a:t>Allen University-NNSA Program</a:t>
            </a:r>
          </a:p>
          <a:p>
            <a:pPr eaLnBrk="1" hangingPunct="1"/>
            <a:r>
              <a:rPr lang="en-US" sz="1600" b="1" dirty="0" smtClean="0">
                <a:solidFill>
                  <a:schemeClr val="bg1"/>
                </a:solidFill>
              </a:rPr>
              <a:t>November 2010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7172" name="Picture 2" descr="bridge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524000"/>
            <a:ext cx="53340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3505200" y="2667000"/>
            <a:ext cx="472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Brush Script MT" pitchFamily="66" charset="0"/>
              </a:rPr>
              <a:t>Enhancing the Bridges to Success in Science, Technology, Engineering and Mathematics Education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0"/>
            <a:ext cx="2209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AU-NNSA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66800"/>
            <a:ext cx="1295400" cy="579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67400" y="0"/>
            <a:ext cx="2209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AU-NNSA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533400" y="1828800"/>
            <a:ext cx="80010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List of  Schools, Students,</a:t>
            </a:r>
            <a:r>
              <a:rPr kumimoji="0" lang="en-US" sz="1500" b="1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Teachers who participated in NNSA Project </a:t>
            </a:r>
            <a:r>
              <a:rPr lang="en-US" sz="1500" b="1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at </a:t>
            </a:r>
            <a:r>
              <a:rPr kumimoji="0" lang="en-US" sz="1500" b="1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Allen University so far.</a:t>
            </a:r>
            <a:endParaRPr kumimoji="0" lang="en-US" sz="1500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33400" y="2189811"/>
          <a:ext cx="8153400" cy="460248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452967"/>
                <a:gridCol w="3623733"/>
                <a:gridCol w="2038350"/>
                <a:gridCol w="2038350"/>
              </a:tblGrid>
              <a:tr h="568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Schools receiving support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Teachers trained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Students supported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94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AC Flora High School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261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94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 A Johnson Preparatory Academy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417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94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Crayon Middle School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159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94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Eau Claire High School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395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94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Great Falls High School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183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94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Richland one Middle School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183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94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Richland one Evening High School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167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94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Ridge View High School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709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94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Spring Valley High School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119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94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W J  Keenan High School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694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94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Watkins-Nance Elementary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9444">
                <a:tc>
                  <a:txBody>
                    <a:bodyPr/>
                    <a:lstStyle/>
                    <a:p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3,294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707648"/>
            <a:ext cx="7696200" cy="892552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A Mathematics Education Initiative (MEI) involving local public schools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8001000" cy="1295400"/>
          </a:xfrm>
        </p:spPr>
        <p:txBody>
          <a:bodyPr anchor="t">
            <a:noAutofit/>
          </a:bodyPr>
          <a:lstStyle/>
          <a:p>
            <a:pPr algn="ctr"/>
            <a:r>
              <a:rPr lang="en-US" sz="3500" dirty="0" smtClean="0"/>
              <a:t>Picture of latest batch of teacher trainers</a:t>
            </a:r>
            <a:br>
              <a:rPr lang="en-US" sz="3500" dirty="0" smtClean="0"/>
            </a:br>
            <a:r>
              <a:rPr lang="en-US" sz="3000" dirty="0" smtClean="0"/>
              <a:t>Feb1 to May 15 ,2010</a:t>
            </a:r>
            <a:r>
              <a:rPr lang="en-US" sz="3500" dirty="0" smtClean="0"/>
              <a:t/>
            </a:r>
            <a:br>
              <a:rPr lang="en-US" sz="3500" dirty="0" smtClean="0"/>
            </a:br>
            <a:endParaRPr lang="en-US" sz="35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867400" y="0"/>
            <a:ext cx="2209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AU-NNSA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62196"/>
            <a:ext cx="7391400" cy="466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001000" cy="685800"/>
          </a:xfrm>
        </p:spPr>
        <p:txBody>
          <a:bodyPr anchor="t">
            <a:noAutofit/>
          </a:bodyPr>
          <a:lstStyle/>
          <a:p>
            <a:r>
              <a:rPr lang="en-US" sz="3500" dirty="0" smtClean="0"/>
              <a:t>Performance report of teachers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0"/>
            <a:ext cx="2209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AU-NNSA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1524000" y="1143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44196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average 29.4 hours spent by each participant on different learning and assessment activities; Approximately 2.1 hrs/ week</a:t>
            </a:r>
          </a:p>
          <a:p>
            <a:endParaRPr lang="en-US" dirty="0" smtClean="0"/>
          </a:p>
          <a:p>
            <a:r>
              <a:rPr lang="en-US" dirty="0" smtClean="0"/>
              <a:t>Total participants = 83 during 2008- 2010</a:t>
            </a:r>
          </a:p>
          <a:p>
            <a:r>
              <a:rPr lang="en-US" dirty="0" smtClean="0"/>
              <a:t>Grade summary:  # of A s = 48, # of B s = 23,  # recommended  to retake = 12, </a:t>
            </a:r>
          </a:p>
          <a:p>
            <a:r>
              <a:rPr lang="en-US" dirty="0" smtClean="0"/>
              <a:t>                               and # dropped = 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1828800"/>
            <a:ext cx="8686800" cy="1676400"/>
          </a:xfrm>
          <a:prstGeom prst="rect">
            <a:avLst/>
          </a:prstGeom>
          <a:solidFill>
            <a:srgbClr val="CCECFF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Survey Question:</a:t>
            </a:r>
          </a:p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have been in this course for almost three and a half month now. Do you think this  training is helping you to learn the technology? If so, how do you think it will help you as a teacher or to your students when you use it for them.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4419600"/>
            <a:ext cx="8077200" cy="914400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7150" dist="38100" dir="5400000" algn="ctr" rotWithShape="0">
              <a:schemeClr val="accent2">
                <a:shade val="9000"/>
                <a:satMod val="105000"/>
                <a:alpha val="4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Yes, it will. I can have more time to help my students... and be effective in the classroom at the same time...more time, more practice and more focus.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5715000"/>
            <a:ext cx="8077200" cy="914400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7150" dist="38100" dir="5400000" algn="ctr" rotWithShape="0">
              <a:schemeClr val="accent2">
                <a:shade val="9000"/>
                <a:satMod val="105000"/>
                <a:alpha val="4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It is helping me to understand the system better. As a teacher, I have all the tools at my fingertips and the students have a an on-line tutor to help them with problems that they don't understand. 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762000"/>
            <a:ext cx="8153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Teacher feedback on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EducoSoft</a:t>
            </a:r>
            <a:endParaRPr lang="en-US" sz="3000" b="1" dirty="0" smtClean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3745468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Typical responses</a:t>
            </a:r>
            <a:endParaRPr lang="en-US" dirty="0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724400"/>
            <a:ext cx="24835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867400"/>
            <a:ext cx="24835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32"/>
          <p:cNvSpPr/>
          <p:nvPr/>
        </p:nvSpPr>
        <p:spPr>
          <a:xfrm>
            <a:off x="5867400" y="0"/>
            <a:ext cx="2209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AU-NNSA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" y="1371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Feb – May 2010 batch of teachers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524000"/>
            <a:ext cx="8458200" cy="1447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Survey Question: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Describe briefly about your experiences with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EducoSoft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How did it help you in learning the subject?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3657600"/>
            <a:ext cx="8077200" cy="10668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  <a:outerShdw blurRad="57150" dist="38100" dir="5400000" algn="ctr" rotWithShape="0">
              <a:schemeClr val="accent2">
                <a:shade val="9000"/>
                <a:satMod val="105000"/>
                <a:alpha val="4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It was phenomenal. I really enjoyed </a:t>
            </a:r>
            <a:r>
              <a:rPr lang="en-US" dirty="0" err="1" smtClean="0"/>
              <a:t>educosoft</a:t>
            </a:r>
            <a:r>
              <a:rPr lang="en-US" dirty="0" smtClean="0"/>
              <a:t> because I learned more in one semester than throughout my high school years. it is impossible to not understand.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5334000"/>
            <a:ext cx="8077200" cy="13716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  <a:outerShdw blurRad="57150" dist="38100" dir="5400000" algn="ctr" rotWithShape="0">
              <a:schemeClr val="accent2">
                <a:shade val="9000"/>
                <a:satMod val="105000"/>
                <a:alpha val="4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Me experiencing this type of system was helpful to my knowledge, it gave me relieve and confidence. Honestly it was the best thing </a:t>
            </a:r>
            <a:r>
              <a:rPr lang="en-US" dirty="0" err="1" smtClean="0"/>
              <a:t>i</a:t>
            </a:r>
            <a:r>
              <a:rPr lang="en-US" dirty="0" smtClean="0"/>
              <a:t> could have encountered. I hope more systems like this will be entered into all types of forwarding education, and as a learning young adult.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4800" y="914400"/>
            <a:ext cx="8077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Typical feedback from students at end of the year survey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600" y="30480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Typical responses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038600"/>
            <a:ext cx="24835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867400"/>
            <a:ext cx="24835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5867400" y="0"/>
            <a:ext cx="2209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AU-NNSA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85800" y="2209800"/>
            <a:ext cx="8077200" cy="10668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  <a:outerShdw blurRad="57150" dist="38100" dir="5400000" algn="ctr" rotWithShape="0">
              <a:schemeClr val="accent2">
                <a:shade val="9000"/>
                <a:satMod val="105000"/>
                <a:alpha val="4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Over 90% Students responded positively on their learning experience with </a:t>
            </a:r>
            <a:r>
              <a:rPr lang="en-US" dirty="0" err="1" smtClean="0"/>
              <a:t>Educosoft</a:t>
            </a:r>
            <a:r>
              <a:rPr lang="en-US" dirty="0" smtClean="0"/>
              <a:t> 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4267200"/>
            <a:ext cx="8077200" cy="13716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  <a:outerShdw blurRad="57150" dist="38100" dir="5400000" algn="ctr" rotWithShape="0">
              <a:schemeClr val="accent2">
                <a:shade val="9000"/>
                <a:satMod val="105000"/>
                <a:alpha val="4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Even better trend was found with teachers. Almost 98% described their experiences with </a:t>
            </a:r>
            <a:r>
              <a:rPr lang="en-US" dirty="0" err="1" smtClean="0"/>
              <a:t>Educosoft</a:t>
            </a:r>
            <a:r>
              <a:rPr lang="en-US" dirty="0" smtClean="0"/>
              <a:t> as excellent and effective.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4800" y="914400"/>
            <a:ext cx="8534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Summary of Student and Teacher feedback on </a:t>
            </a:r>
            <a:r>
              <a:rPr lang="en-US" sz="3000" b="1" dirty="0" err="1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Educosoft</a:t>
            </a:r>
            <a:r>
              <a:rPr lang="en-US" sz="3000" b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 teaching/Learning portal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00600"/>
            <a:ext cx="24835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5867400" y="0"/>
            <a:ext cx="2209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AU-NNSA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90800"/>
            <a:ext cx="24835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4038600" cy="685800"/>
          </a:xfrm>
        </p:spPr>
        <p:txBody>
          <a:bodyPr anchor="t">
            <a:noAutofit/>
          </a:bodyPr>
          <a:lstStyle/>
          <a:p>
            <a:r>
              <a:rPr lang="en-US" sz="3500" dirty="0" smtClean="0"/>
              <a:t>Conclusion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0"/>
            <a:ext cx="2209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AU-NNSA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295400"/>
            <a:ext cx="8610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sz="2400" dirty="0" smtClean="0"/>
              <a:t>   We have established basic e-learning portal under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200000"/>
            </a:pPr>
            <a:r>
              <a:rPr lang="en-US" sz="2400" dirty="0" smtClean="0"/>
              <a:t>      collaborative arrangement.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2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sz="2400" dirty="0" smtClean="0"/>
              <a:t>   We have a large repository of  content for math and 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200000"/>
            </a:pPr>
            <a:r>
              <a:rPr lang="en-US" sz="2400" dirty="0" smtClean="0"/>
              <a:t>      science courses for secondary schools and two year college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200000"/>
            </a:pPr>
            <a:r>
              <a:rPr lang="en-US" sz="2400" dirty="0" smtClean="0"/>
              <a:t>      level courses.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200000"/>
            </a:pPr>
            <a:endParaRPr lang="en-US" sz="2400" dirty="0" smtClean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sz="2400" dirty="0" smtClean="0"/>
              <a:t>   We have excellent trained cadre of teachers and faculty.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2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sz="2400" dirty="0" smtClean="0"/>
              <a:t>   We are now moving in the direction of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200000"/>
            </a:pPr>
            <a:r>
              <a:rPr lang="en-US" sz="2400" dirty="0" smtClean="0"/>
              <a:t>      </a:t>
            </a:r>
            <a:r>
              <a:rPr lang="en-US" sz="2000" dirty="0" smtClean="0"/>
              <a:t>a) Extending our course offering to supporting courses like English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200000"/>
            </a:pPr>
            <a:r>
              <a:rPr lang="en-US" sz="2000" dirty="0" smtClean="0"/>
              <a:t>           compositions, and other courses in general education.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200000"/>
            </a:pPr>
            <a:endParaRPr lang="en-US" sz="2000" dirty="0" smtClean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200000"/>
            </a:pPr>
            <a:r>
              <a:rPr lang="en-US" sz="2000" dirty="0" smtClean="0"/>
              <a:t>       b) Reaching larger audiences in school teachers and colleges through our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200000"/>
            </a:pPr>
            <a:r>
              <a:rPr lang="en-US" sz="2000" dirty="0" smtClean="0"/>
              <a:t>            key center for excellence at Allen University.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3733800" cy="1143000"/>
          </a:xfrm>
        </p:spPr>
        <p:txBody>
          <a:bodyPr/>
          <a:lstStyle/>
          <a:p>
            <a:r>
              <a:rPr lang="en-US" dirty="0" smtClean="0"/>
              <a:t>Goals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429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Position Allen University as a center  for excellence  in math and science education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Empower college faculty and secondary school teachers with dynamic content for teaching , assessment, and instructional management.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867400" y="0"/>
            <a:ext cx="2209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AU-NNSA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algn="ctr" eaLnBrk="1" hangingPunct="1"/>
            <a:r>
              <a:rPr lang="en-US" dirty="0" smtClean="0"/>
              <a:t>Program Objectives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67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Build a research base for undergraduate students, preparing them to become members of the workforce addressing areas of national need in science, technology, engineering and mathematics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Implement several community-based initiatives to attract, train and recruit talent from local schools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Provide excellent teaching and research experiences to high school teachers and students and Allen University faculty and students through inter-institutional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3533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3600" dirty="0" smtClean="0"/>
              <a:t>Program Accomplishment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2400" dirty="0" smtClean="0"/>
              <a:t>2006-07, 2007-08, 2008-09</a:t>
            </a:r>
            <a:br>
              <a:rPr lang="en-US" sz="2400" dirty="0" smtClean="0"/>
            </a:br>
            <a:r>
              <a:rPr lang="en-US" sz="2400" dirty="0" smtClean="0"/>
              <a:t> Phase I </a:t>
            </a:r>
            <a:br>
              <a:rPr lang="en-US" sz="2400" dirty="0" smtClean="0"/>
            </a:br>
            <a:r>
              <a:rPr lang="en-US" sz="2000" dirty="0" smtClean="0"/>
              <a:t>During first three years we focused on undergraduate education and research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2362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Revised our curriculum and created all courses on web with dynamic content for all freshman and sophomore level courses in Math and Sciences</a:t>
            </a:r>
          </a:p>
          <a:p>
            <a:pPr eaLnBrk="1" hangingPunct="1"/>
            <a:r>
              <a:rPr lang="en-US" sz="1800" dirty="0" smtClean="0"/>
              <a:t>Trained teachers for integrating the use of technology in teaching, learning, and assessment and instructional management.	</a:t>
            </a:r>
          </a:p>
          <a:p>
            <a:pPr eaLnBrk="1" hangingPunct="1"/>
            <a:r>
              <a:rPr lang="en-US" sz="1800" dirty="0" smtClean="0"/>
              <a:t>Piloted and implemented Integrated Instructional Delivery System</a:t>
            </a:r>
          </a:p>
          <a:p>
            <a:pPr eaLnBrk="1" hangingPunct="1"/>
            <a:r>
              <a:rPr lang="en-US" sz="1800" dirty="0" smtClean="0"/>
              <a:t>Improved retention resulting in 65% increase in student population and 446% increase in STEM enrollment at Allen University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95800"/>
            <a:ext cx="2661764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352800" y="4495800"/>
            <a:ext cx="2692400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" y="6553200"/>
            <a:ext cx="2971800" cy="27432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Kenneth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Alston: Chemistry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76600" y="6553200"/>
            <a:ext cx="3124200" cy="304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dirty="0" smtClean="0"/>
              <a:t>Dr. </a:t>
            </a:r>
            <a:r>
              <a:rPr lang="en-US" sz="1400" dirty="0" err="1" smtClean="0"/>
              <a:t>Oluwole</a:t>
            </a:r>
            <a:r>
              <a:rPr lang="en-US" sz="1400" dirty="0" smtClean="0"/>
              <a:t> </a:t>
            </a:r>
            <a:r>
              <a:rPr lang="en-US" sz="1400" dirty="0" err="1" smtClean="0"/>
              <a:t>Ariyo</a:t>
            </a:r>
            <a:r>
              <a:rPr lang="en-US" sz="1400" dirty="0" smtClean="0"/>
              <a:t> (center) biologist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4495800"/>
            <a:ext cx="264592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248400" y="6565612"/>
            <a:ext cx="24384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/>
              <a:t>Dr. </a:t>
            </a:r>
            <a:r>
              <a:rPr lang="en-US" sz="1300" dirty="0" err="1" smtClean="0"/>
              <a:t>Aliou</a:t>
            </a:r>
            <a:r>
              <a:rPr lang="en-US" sz="1300" dirty="0" smtClean="0"/>
              <a:t> </a:t>
            </a:r>
            <a:r>
              <a:rPr lang="en-US" sz="1300" dirty="0" err="1" smtClean="0"/>
              <a:t>Gadjiko</a:t>
            </a:r>
            <a:r>
              <a:rPr lang="en-US" sz="1300" dirty="0" smtClean="0"/>
              <a:t>, Physics </a:t>
            </a:r>
            <a:endParaRPr lang="en-US" sz="1300" dirty="0"/>
          </a:p>
        </p:txBody>
      </p:sp>
      <p:sp>
        <p:nvSpPr>
          <p:cNvPr id="13" name="Rectangle 12"/>
          <p:cNvSpPr/>
          <p:nvPr/>
        </p:nvSpPr>
        <p:spPr>
          <a:xfrm>
            <a:off x="5867400" y="0"/>
            <a:ext cx="2209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AU-NNSA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67400" y="0"/>
            <a:ext cx="2209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AU-NNSA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2133600"/>
            <a:ext cx="8229600" cy="441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During last two years,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shifted our focus to secondary education and followed similar approaches.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000" baseline="0" dirty="0" smtClean="0"/>
              <a:t>Continue</a:t>
            </a:r>
            <a:r>
              <a:rPr lang="en-US" sz="2000" dirty="0" smtClean="0"/>
              <a:t> our collaboration with e-learning company </a:t>
            </a:r>
            <a:r>
              <a:rPr lang="en-US" sz="2000" dirty="0" err="1" smtClean="0"/>
              <a:t>Educosoft</a:t>
            </a:r>
            <a:r>
              <a:rPr lang="en-US" sz="2000" dirty="0" smtClean="0"/>
              <a:t> and created e-content for secondary schools Math and Science courses aligned with state standards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000" dirty="0" smtClean="0"/>
              <a:t>Provided extensive professional training  to teachers to empower them with content knowledge and use of technology tools.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Supported their students through several outreach initiative :  SSA, summer refresher courses, science talent contents and online access for content and assessment.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229600" cy="14478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600" dirty="0" smtClean="0"/>
              <a:t>Program Accomplishment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2900" dirty="0" smtClean="0"/>
              <a:t>2006-07, 2007-08, 2008-09</a:t>
            </a:r>
            <a:br>
              <a:rPr lang="en-US" sz="2900" dirty="0" smtClean="0"/>
            </a:br>
            <a:r>
              <a:rPr lang="en-US" sz="2900" dirty="0" smtClean="0"/>
              <a:t> Phase 2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 rot="5400000" flipH="1" flipV="1">
            <a:off x="2781300" y="4610100"/>
            <a:ext cx="381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7734300" y="5981700"/>
            <a:ext cx="381000" cy="0"/>
          </a:xfrm>
          <a:prstGeom prst="line">
            <a:avLst/>
          </a:prstGeom>
          <a:ln>
            <a:head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 flipV="1">
            <a:off x="7772400" y="4419599"/>
            <a:ext cx="304799" cy="0"/>
          </a:xfrm>
          <a:prstGeom prst="line">
            <a:avLst/>
          </a:prstGeom>
          <a:ln>
            <a:head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05600" y="3810000"/>
            <a:ext cx="3048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5867400" y="0"/>
            <a:ext cx="2209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AU-NNSA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76200" y="1828800"/>
            <a:ext cx="1752600" cy="1143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Enhance content repository</a:t>
            </a:r>
            <a:endParaRPr lang="en-US" sz="1500" dirty="0"/>
          </a:p>
        </p:txBody>
      </p:sp>
      <p:sp>
        <p:nvSpPr>
          <p:cNvPr id="7" name="Oval 6"/>
          <p:cNvSpPr/>
          <p:nvPr/>
        </p:nvSpPr>
        <p:spPr>
          <a:xfrm>
            <a:off x="0" y="4495800"/>
            <a:ext cx="1905000" cy="1143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Feature Enhancement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2819400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NNSA Scholar program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SSEI for incoming college freshmen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Coordinating with project portal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Evaluation and research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3886200" y="2971800"/>
            <a:ext cx="2819400" cy="1600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Content enhancement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Creating course and standard Tests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Coordinate Saturday Science   </a:t>
            </a:r>
          </a:p>
          <a:p>
            <a:r>
              <a:rPr lang="en-US" sz="1200" b="1" dirty="0" smtClean="0"/>
              <a:t>  Academy/talent contest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A Mathematics Education Initiative (MEI) involving local public schools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3886200" y="4724400"/>
            <a:ext cx="2819400" cy="76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In service Training for teachers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Short course development</a:t>
            </a:r>
            <a:endParaRPr lang="en-US" sz="1200" b="1" dirty="0"/>
          </a:p>
        </p:txBody>
      </p:sp>
      <p:sp>
        <p:nvSpPr>
          <p:cNvPr id="12" name="Oval 11"/>
          <p:cNvSpPr/>
          <p:nvPr/>
        </p:nvSpPr>
        <p:spPr>
          <a:xfrm>
            <a:off x="7010400" y="1752600"/>
            <a:ext cx="1905000" cy="1143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Building the base for STEM program</a:t>
            </a:r>
            <a:endParaRPr lang="en-US" sz="1500" dirty="0"/>
          </a:p>
        </p:txBody>
      </p:sp>
      <p:sp>
        <p:nvSpPr>
          <p:cNvPr id="13" name="Oval 12"/>
          <p:cNvSpPr/>
          <p:nvPr/>
        </p:nvSpPr>
        <p:spPr>
          <a:xfrm>
            <a:off x="7010400" y="4572000"/>
            <a:ext cx="2057400" cy="1295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Extending the benefit to all School districts  in SC</a:t>
            </a:r>
            <a:endParaRPr lang="en-US" sz="1500" dirty="0"/>
          </a:p>
        </p:txBody>
      </p:sp>
      <p:sp>
        <p:nvSpPr>
          <p:cNvPr id="14" name="Oval 13"/>
          <p:cNvSpPr/>
          <p:nvPr/>
        </p:nvSpPr>
        <p:spPr>
          <a:xfrm>
            <a:off x="6858000" y="3200400"/>
            <a:ext cx="2209800" cy="1143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Improve student interest/success in Math &amp; Science</a:t>
            </a:r>
            <a:endParaRPr lang="en-US" sz="1500" dirty="0"/>
          </a:p>
        </p:txBody>
      </p:sp>
      <p:sp>
        <p:nvSpPr>
          <p:cNvPr id="15" name="Rectangle 14"/>
          <p:cNvSpPr/>
          <p:nvPr/>
        </p:nvSpPr>
        <p:spPr>
          <a:xfrm>
            <a:off x="228600" y="3352800"/>
            <a:ext cx="1447800" cy="685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Project portal</a:t>
            </a:r>
            <a:endParaRPr lang="en-US" sz="1500" dirty="0"/>
          </a:p>
        </p:txBody>
      </p:sp>
      <p:sp>
        <p:nvSpPr>
          <p:cNvPr id="16" name="Flowchart: Decision 15"/>
          <p:cNvSpPr/>
          <p:nvPr/>
        </p:nvSpPr>
        <p:spPr>
          <a:xfrm>
            <a:off x="3581400" y="5562600"/>
            <a:ext cx="2590800" cy="12192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Workshops and conferences</a:t>
            </a:r>
            <a:endParaRPr lang="en-US" sz="1500" dirty="0"/>
          </a:p>
        </p:txBody>
      </p:sp>
      <p:sp>
        <p:nvSpPr>
          <p:cNvPr id="19" name="Rectangle 18"/>
          <p:cNvSpPr/>
          <p:nvPr/>
        </p:nvSpPr>
        <p:spPr>
          <a:xfrm>
            <a:off x="2286000" y="1981200"/>
            <a:ext cx="129540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Allen University</a:t>
            </a:r>
            <a:endParaRPr lang="en-US" sz="1500" dirty="0"/>
          </a:p>
        </p:txBody>
      </p:sp>
      <p:cxnSp>
        <p:nvCxnSpPr>
          <p:cNvPr id="21" name="Straight Connector 20"/>
          <p:cNvCxnSpPr>
            <a:stCxn id="8" idx="3"/>
          </p:cNvCxnSpPr>
          <p:nvPr/>
        </p:nvCxnSpPr>
        <p:spPr>
          <a:xfrm>
            <a:off x="6705600" y="2324100"/>
            <a:ext cx="3048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05600" y="5181600"/>
            <a:ext cx="3048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72200" y="6172200"/>
            <a:ext cx="17526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30" name="Rectangle 29"/>
          <p:cNvSpPr/>
          <p:nvPr/>
        </p:nvSpPr>
        <p:spPr>
          <a:xfrm>
            <a:off x="2286000" y="3276600"/>
            <a:ext cx="1295400" cy="1219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High/Middle school Partners (Pipeline program)</a:t>
            </a:r>
            <a:endParaRPr lang="en-US" sz="1500" dirty="0"/>
          </a:p>
        </p:txBody>
      </p:sp>
      <p:sp>
        <p:nvSpPr>
          <p:cNvPr id="31" name="Rectangle 30"/>
          <p:cNvSpPr/>
          <p:nvPr/>
        </p:nvSpPr>
        <p:spPr>
          <a:xfrm>
            <a:off x="2286000" y="4648200"/>
            <a:ext cx="1295400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Center for professional development</a:t>
            </a:r>
            <a:endParaRPr lang="en-US" sz="15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581400" y="2438400"/>
            <a:ext cx="3048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81400" y="3733800"/>
            <a:ext cx="3048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81400" y="5029200"/>
            <a:ext cx="3048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533400" y="3810000"/>
            <a:ext cx="3048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057400" y="228600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057400" y="5334000"/>
            <a:ext cx="2286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676400" y="3733800"/>
            <a:ext cx="381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7772401" y="3048000"/>
            <a:ext cx="304799" cy="0"/>
          </a:xfrm>
          <a:prstGeom prst="line">
            <a:avLst/>
          </a:prstGeom>
          <a:ln>
            <a:head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761602" y="42668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838200" y="3124199"/>
            <a:ext cx="304799" cy="0"/>
          </a:xfrm>
          <a:prstGeom prst="line">
            <a:avLst/>
          </a:prstGeom>
          <a:ln>
            <a:head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75" name="Title 1"/>
          <p:cNvSpPr txBox="1">
            <a:spLocks/>
          </p:cNvSpPr>
          <p:nvPr/>
        </p:nvSpPr>
        <p:spPr>
          <a:xfrm>
            <a:off x="762000" y="685800"/>
            <a:ext cx="7696200" cy="91440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Allen University Science Education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Research for Undergraduate and High School Students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2009-2010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6" name="Straight Connector 45"/>
          <p:cNvCxnSpPr>
            <a:stCxn id="30" idx="0"/>
            <a:endCxn id="19" idx="2"/>
          </p:cNvCxnSpPr>
          <p:nvPr/>
        </p:nvCxnSpPr>
        <p:spPr>
          <a:xfrm rot="5400000" flipH="1" flipV="1">
            <a:off x="2743200" y="3086100"/>
            <a:ext cx="381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001000" cy="685800"/>
          </a:xfrm>
        </p:spPr>
        <p:txBody>
          <a:bodyPr anchor="t">
            <a:noAutofit/>
          </a:bodyPr>
          <a:lstStyle/>
          <a:p>
            <a:r>
              <a:rPr lang="en-US" sz="3500" dirty="0" smtClean="0"/>
              <a:t>Mode of instruction for teacher training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0"/>
            <a:ext cx="2209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AU-NNSA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144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Hybrid course: 2 – 3 hours meeting on every alternate Saturday</a:t>
            </a:r>
          </a:p>
          <a:p>
            <a:r>
              <a:rPr lang="en-US" sz="2000" dirty="0" smtClean="0"/>
              <a:t>Extensive online assignments: Learning through dynamic tutorials, homework with time on learning as prerequisite, quizzes with homework as prerequisite.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486400"/>
            <a:ext cx="8229600" cy="1295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During meeting supervised online test, review of new concept, summary of their teaching experience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000" dirty="0" smtClean="0"/>
              <a:t>Same instruction models used for regular student instructions at AU and schools supported by AU-NNSA program.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90800"/>
            <a:ext cx="623667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001000" cy="685800"/>
          </a:xfrm>
        </p:spPr>
        <p:txBody>
          <a:bodyPr anchor="t">
            <a:noAutofit/>
          </a:bodyPr>
          <a:lstStyle/>
          <a:p>
            <a:r>
              <a:rPr lang="en-US" sz="3600" dirty="0" smtClean="0"/>
              <a:t>NNSA Scholars by Classification</a:t>
            </a:r>
            <a:endParaRPr lang="en-US" sz="35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867400" y="0"/>
            <a:ext cx="2209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AU-NNSA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4800600"/>
            <a:ext cx="4741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2006-2007 cohort Enrollment and Graduation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371600"/>
          <a:ext cx="7696200" cy="274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402080"/>
                <a:gridCol w="1539240"/>
                <a:gridCol w="1539240"/>
                <a:gridCol w="1539240"/>
              </a:tblGrid>
              <a:tr h="703958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2006-2007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2007-2008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2008-2009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2009-2010</a:t>
                      </a:r>
                      <a:endParaRPr lang="en-US" dirty="0"/>
                    </a:p>
                  </a:txBody>
                  <a:tcPr/>
                </a:tc>
              </a:tr>
              <a:tr h="407848">
                <a:tc>
                  <a:txBody>
                    <a:bodyPr/>
                    <a:lstStyle/>
                    <a:p>
                      <a:r>
                        <a:rPr lang="en-US" dirty="0" smtClean="0"/>
                        <a:t>Freshmen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407848">
                <a:tc>
                  <a:txBody>
                    <a:bodyPr/>
                    <a:lstStyle/>
                    <a:p>
                      <a:r>
                        <a:rPr lang="en-US" dirty="0" smtClean="0"/>
                        <a:t>Sophomores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07848">
                <a:tc>
                  <a:txBody>
                    <a:bodyPr/>
                    <a:lstStyle/>
                    <a:p>
                      <a:r>
                        <a:rPr lang="en-US" dirty="0" smtClean="0"/>
                        <a:t>Juniors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407848">
                <a:tc>
                  <a:txBody>
                    <a:bodyPr/>
                    <a:lstStyle/>
                    <a:p>
                      <a:r>
                        <a:rPr lang="en-US" dirty="0" smtClean="0"/>
                        <a:t>Seniors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4078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" y="5257800"/>
          <a:ext cx="8610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506"/>
                <a:gridCol w="2201698"/>
                <a:gridCol w="2201698"/>
                <a:gridCol w="2201698"/>
              </a:tblGrid>
              <a:tr h="1212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Enrollment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Graduated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Transfer to other institutions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Expected Graduation in 2011</a:t>
                      </a:r>
                      <a:endParaRPr lang="en-US" sz="1600" dirty="0"/>
                    </a:p>
                  </a:txBody>
                  <a:tcPr/>
                </a:tc>
              </a:tr>
              <a:tr h="4078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(2006 – 2007)</a:t>
                      </a:r>
                    </a:p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2010 (4 yrs)</a:t>
                      </a:r>
                    </a:p>
                    <a:p>
                      <a:pPr algn="ctr"/>
                      <a:r>
                        <a:rPr lang="en-US" sz="1600" dirty="0" smtClean="0"/>
                        <a:t>11 (55%)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 (15%)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  (30%)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09600" y="1524000"/>
            <a:ext cx="8001000" cy="1219200"/>
          </a:xfrm>
        </p:spPr>
        <p:txBody>
          <a:bodyPr anchor="t">
            <a:noAutofit/>
          </a:bodyPr>
          <a:lstStyle/>
          <a:p>
            <a:pPr algn="ctr"/>
            <a:r>
              <a:rPr lang="en-US" sz="3600" dirty="0" smtClean="0"/>
              <a:t>2009 - 2010 Research participation and Research Presentation by NNSA Students</a:t>
            </a:r>
            <a:endParaRPr lang="en-US" sz="35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867400" y="0"/>
            <a:ext cx="2209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AU-NNSA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3505200"/>
          <a:ext cx="8077200" cy="132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238"/>
                <a:gridCol w="1839362"/>
                <a:gridCol w="2019300"/>
                <a:gridCol w="2019300"/>
              </a:tblGrid>
              <a:tr h="7171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Year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</a:t>
                      </a:r>
                      <a:r>
                        <a:rPr lang="en-US" sz="1600" baseline="0" dirty="0" smtClean="0"/>
                        <a:t> Campus Research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Off</a:t>
                      </a:r>
                      <a:r>
                        <a:rPr lang="en-US" sz="1600" baseline="0" dirty="0" smtClean="0"/>
                        <a:t> Campus Research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Presentation</a:t>
                      </a:r>
                      <a:r>
                        <a:rPr lang="en-US" sz="1600" baseline="0" dirty="0" smtClean="0"/>
                        <a:t> at Professional/Local Meetings</a:t>
                      </a:r>
                      <a:endParaRPr lang="en-US" sz="1600" dirty="0"/>
                    </a:p>
                  </a:txBody>
                  <a:tcPr anchor="ctr"/>
                </a:tc>
              </a:tr>
              <a:tr h="50205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2009-2010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9FF1-CDB4-47CD-A91C-7D06BF24D19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707</TotalTime>
  <Words>1183</Words>
  <Application>Microsoft Office PowerPoint</Application>
  <PresentationFormat>On-screen Show (4:3)</PresentationFormat>
  <Paragraphs>245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Slide 1</vt:lpstr>
      <vt:lpstr>Goals </vt:lpstr>
      <vt:lpstr>Program Objectives</vt:lpstr>
      <vt:lpstr> Program Accomplishment 2006-07, 2007-08, 2008-09  Phase I  During first three years we focused on undergraduate education and research</vt:lpstr>
      <vt:lpstr>Program Accomplishment 2006-07, 2007-08, 2008-09  Phase 2 </vt:lpstr>
      <vt:lpstr>Slide 6</vt:lpstr>
      <vt:lpstr>Mode of instruction for teacher training</vt:lpstr>
      <vt:lpstr>NNSA Scholars by Classification</vt:lpstr>
      <vt:lpstr>2009 - 2010 Research participation and Research Presentation by NNSA Students</vt:lpstr>
      <vt:lpstr>Slide 10</vt:lpstr>
      <vt:lpstr>Picture of latest batch of teacher trainers Feb1 to May 15 ,2010 </vt:lpstr>
      <vt:lpstr>Performance report of teachers</vt:lpstr>
      <vt:lpstr>Slide 13</vt:lpstr>
      <vt:lpstr>Slide 14</vt:lpstr>
      <vt:lpstr>Slide 15</vt:lpstr>
      <vt:lpstr>Conclusion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Educo</dc:creator>
  <cp:lastModifiedBy>tlfields</cp:lastModifiedBy>
  <cp:revision>190</cp:revision>
  <dcterms:created xsi:type="dcterms:W3CDTF">2010-11-03T20:46:01Z</dcterms:created>
  <dcterms:modified xsi:type="dcterms:W3CDTF">2011-01-28T01:04:24Z</dcterms:modified>
</cp:coreProperties>
</file>