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61" r:id="rId2"/>
    <p:sldId id="258" r:id="rId3"/>
    <p:sldId id="259" r:id="rId4"/>
    <p:sldId id="260" r:id="rId5"/>
    <p:sldId id="265" r:id="rId6"/>
    <p:sldId id="264" r:id="rId7"/>
    <p:sldId id="263" r:id="rId8"/>
    <p:sldId id="270" r:id="rId9"/>
    <p:sldId id="262" r:id="rId10"/>
    <p:sldId id="269" r:id="rId11"/>
    <p:sldId id="272" r:id="rId12"/>
    <p:sldId id="267"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68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004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18D2B7-0343-4150-B633-0FCDCDAD1DD8}"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3C007-E4DA-40F9-9273-96DD51698223}" type="slidenum">
              <a:rPr lang="en-US" smtClean="0"/>
              <a:pPr/>
              <a:t>‹#›</a:t>
            </a:fld>
            <a:endParaRPr lang="en-US"/>
          </a:p>
        </p:txBody>
      </p:sp>
      <p:grpSp>
        <p:nvGrpSpPr>
          <p:cNvPr id="7" name="Group 8"/>
          <p:cNvGrpSpPr/>
          <p:nvPr/>
        </p:nvGrpSpPr>
        <p:grpSpPr>
          <a:xfrm>
            <a:off x="0" y="0"/>
            <a:ext cx="9157447" cy="6858000"/>
            <a:chOff x="0" y="0"/>
            <a:chExt cx="9157447" cy="6858000"/>
          </a:xfrm>
        </p:grpSpPr>
        <p:pic>
          <p:nvPicPr>
            <p:cNvPr id="1027" name="Picture 3"/>
            <p:cNvPicPr>
              <a:picLocks noChangeAspect="1" noChangeArrowheads="1"/>
            </p:cNvPicPr>
            <p:nvPr userDrawn="1"/>
          </p:nvPicPr>
          <p:blipFill>
            <a:blip r:embed="rId2" cstate="print"/>
            <a:srcRect/>
            <a:stretch>
              <a:fillRect/>
            </a:stretch>
          </p:blipFill>
          <p:spPr bwMode="auto">
            <a:xfrm>
              <a:off x="747" y="0"/>
              <a:ext cx="9156700" cy="1536700"/>
            </a:xfrm>
            <a:prstGeom prst="rect">
              <a:avLst/>
            </a:prstGeom>
            <a:noFill/>
            <a:ln w="9525">
              <a:noFill/>
              <a:miter lim="800000"/>
              <a:headEnd/>
              <a:tailEnd/>
            </a:ln>
            <a:effectLst/>
          </p:spPr>
        </p:pic>
        <p:pic>
          <p:nvPicPr>
            <p:cNvPr id="11" name="Picture 3"/>
            <p:cNvPicPr>
              <a:picLocks noChangeAspect="1" noChangeArrowheads="1"/>
            </p:cNvPicPr>
            <p:nvPr userDrawn="1"/>
          </p:nvPicPr>
          <p:blipFill>
            <a:blip r:embed="rId2" cstate="print"/>
            <a:srcRect/>
            <a:stretch>
              <a:fillRect/>
            </a:stretch>
          </p:blipFill>
          <p:spPr bwMode="auto">
            <a:xfrm>
              <a:off x="0" y="5321300"/>
              <a:ext cx="9156700" cy="1536700"/>
            </a:xfrm>
            <a:prstGeom prst="rect">
              <a:avLst/>
            </a:prstGeom>
            <a:noFill/>
            <a:ln w="9525">
              <a:noFill/>
              <a:miter lim="800000"/>
              <a:headEnd/>
              <a:tailEnd/>
            </a:ln>
            <a:effectLst/>
          </p:spPr>
        </p:pic>
      </p:grpSp>
      <p:grpSp>
        <p:nvGrpSpPr>
          <p:cNvPr id="10" name="Group 9"/>
          <p:cNvGrpSpPr/>
          <p:nvPr userDrawn="1"/>
        </p:nvGrpSpPr>
        <p:grpSpPr>
          <a:xfrm>
            <a:off x="0" y="0"/>
            <a:ext cx="9157447" cy="6858000"/>
            <a:chOff x="0" y="0"/>
            <a:chExt cx="9157447" cy="6858000"/>
          </a:xfrm>
        </p:grpSpPr>
        <p:pic>
          <p:nvPicPr>
            <p:cNvPr id="12" name="Picture 3"/>
            <p:cNvPicPr>
              <a:picLocks noChangeAspect="1" noChangeArrowheads="1"/>
            </p:cNvPicPr>
            <p:nvPr userDrawn="1"/>
          </p:nvPicPr>
          <p:blipFill>
            <a:blip r:embed="rId2" cstate="print"/>
            <a:srcRect/>
            <a:stretch>
              <a:fillRect/>
            </a:stretch>
          </p:blipFill>
          <p:spPr bwMode="auto">
            <a:xfrm>
              <a:off x="747" y="0"/>
              <a:ext cx="9156700" cy="1536700"/>
            </a:xfrm>
            <a:prstGeom prst="rect">
              <a:avLst/>
            </a:prstGeom>
            <a:noFill/>
            <a:ln w="9525">
              <a:noFill/>
              <a:miter lim="800000"/>
              <a:headEnd/>
              <a:tailEnd/>
            </a:ln>
            <a:effectLst/>
          </p:spPr>
        </p:pic>
        <p:pic>
          <p:nvPicPr>
            <p:cNvPr id="13" name="Picture 3"/>
            <p:cNvPicPr>
              <a:picLocks noChangeAspect="1" noChangeArrowheads="1"/>
            </p:cNvPicPr>
            <p:nvPr userDrawn="1"/>
          </p:nvPicPr>
          <p:blipFill>
            <a:blip r:embed="rId2" cstate="print"/>
            <a:srcRect/>
            <a:stretch>
              <a:fillRect/>
            </a:stretch>
          </p:blipFill>
          <p:spPr bwMode="auto">
            <a:xfrm>
              <a:off x="0" y="5321300"/>
              <a:ext cx="9156700" cy="1536700"/>
            </a:xfrm>
            <a:prstGeom prst="rect">
              <a:avLst/>
            </a:prstGeom>
            <a:noFill/>
            <a:ln w="9525">
              <a:noFill/>
              <a:miter lim="800000"/>
              <a:headEnd/>
              <a:tailEnd/>
            </a:ln>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18D2B7-0343-4150-B633-0FCDCDAD1DD8}"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3C007-E4DA-40F9-9273-96DD51698223}" type="slidenum">
              <a:rPr lang="en-US" smtClean="0"/>
              <a:pPr/>
              <a:t>‹#›</a:t>
            </a:fld>
            <a:endParaRPr lang="en-US"/>
          </a:p>
        </p:txBody>
      </p:sp>
      <p:pic>
        <p:nvPicPr>
          <p:cNvPr id="9" name="Picture 3"/>
          <p:cNvPicPr>
            <a:picLocks noChangeAspect="1" noChangeArrowheads="1"/>
          </p:cNvPicPr>
          <p:nvPr/>
        </p:nvPicPr>
        <p:blipFill>
          <a:blip r:embed="rId2" cstate="print"/>
          <a:srcRect/>
          <a:stretch>
            <a:fillRect/>
          </a:stretch>
        </p:blipFill>
        <p:spPr bwMode="auto">
          <a:xfrm>
            <a:off x="0" y="0"/>
            <a:ext cx="9156700" cy="1536700"/>
          </a:xfrm>
          <a:prstGeom prst="rect">
            <a:avLst/>
          </a:prstGeom>
          <a:noFill/>
          <a:ln w="9525">
            <a:noFill/>
            <a:miter lim="800000"/>
            <a:headEnd/>
            <a:tailEnd/>
          </a:ln>
          <a:effectLst/>
        </p:spPr>
      </p:pic>
      <p:pic>
        <p:nvPicPr>
          <p:cNvPr id="8" name="Picture 3"/>
          <p:cNvPicPr>
            <a:picLocks noChangeAspect="1" noChangeArrowheads="1"/>
          </p:cNvPicPr>
          <p:nvPr userDrawn="1"/>
        </p:nvPicPr>
        <p:blipFill>
          <a:blip r:embed="rId2" cstate="print"/>
          <a:srcRect/>
          <a:stretch>
            <a:fillRect/>
          </a:stretch>
        </p:blipFill>
        <p:spPr bwMode="auto">
          <a:xfrm>
            <a:off x="0" y="0"/>
            <a:ext cx="9156700" cy="1536700"/>
          </a:xfrm>
          <a:prstGeom prst="rect">
            <a:avLst/>
          </a:prstGeom>
          <a:noFill/>
          <a:ln w="9525">
            <a:noFill/>
            <a:miter lim="800000"/>
            <a:headEnd/>
            <a:tailEnd/>
          </a:ln>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18D2B7-0343-4150-B633-0FCDCDAD1DD8}"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3C007-E4DA-40F9-9273-96DD516982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18D2B7-0343-4150-B633-0FCDCDAD1DD8}" type="datetimeFigureOut">
              <a:rPr lang="en-US" smtClean="0"/>
              <a:pPr/>
              <a:t>11/9/2010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3C007-E4DA-40F9-9273-96DD516982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18D2B7-0343-4150-B633-0FCDCDAD1DD8}" type="datetimeFigureOut">
              <a:rPr lang="en-US" smtClean="0"/>
              <a:pPr/>
              <a:t>11/9/2010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3C007-E4DA-40F9-9273-96DD516982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6600"/>
            </a:gs>
            <a:gs pos="100000">
              <a:schemeClr val="bg1">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8D2B7-0343-4150-B633-0FCDCDAD1DD8}" type="datetimeFigureOut">
              <a:rPr lang="en-US" smtClean="0"/>
              <a:pPr/>
              <a:t>11/9/2010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3C007-E4DA-40F9-9273-96DD51698223}" type="slidenum">
              <a:rPr lang="en-US" smtClean="0"/>
              <a:pPr/>
              <a:t>‹#›</a:t>
            </a:fld>
            <a:endParaRPr lang="en-US"/>
          </a:p>
        </p:txBody>
      </p:sp>
      <p:grpSp>
        <p:nvGrpSpPr>
          <p:cNvPr id="7" name="Group 10"/>
          <p:cNvGrpSpPr/>
          <p:nvPr/>
        </p:nvGrpSpPr>
        <p:grpSpPr>
          <a:xfrm>
            <a:off x="0" y="0"/>
            <a:ext cx="9156700" cy="6858000"/>
            <a:chOff x="0" y="0"/>
            <a:chExt cx="9156700" cy="6858000"/>
          </a:xfrm>
        </p:grpSpPr>
        <p:pic>
          <p:nvPicPr>
            <p:cNvPr id="9" name="Picture 3"/>
            <p:cNvPicPr>
              <a:picLocks noChangeAspect="1" noChangeArrowheads="1"/>
            </p:cNvPicPr>
            <p:nvPr userDrawn="1"/>
          </p:nvPicPr>
          <p:blipFill>
            <a:blip r:embed="rId8" cstate="print">
              <a:lum bright="70000" contrast="-70000"/>
            </a:blip>
            <a:srcRect/>
            <a:stretch>
              <a:fillRect/>
            </a:stretch>
          </p:blipFill>
          <p:spPr bwMode="auto">
            <a:xfrm>
              <a:off x="0" y="0"/>
              <a:ext cx="9156700" cy="1536700"/>
            </a:xfrm>
            <a:prstGeom prst="rect">
              <a:avLst/>
            </a:prstGeom>
            <a:noFill/>
          </p:spPr>
        </p:pic>
        <p:pic>
          <p:nvPicPr>
            <p:cNvPr id="10" name="Picture 3"/>
            <p:cNvPicPr>
              <a:picLocks noChangeAspect="1" noChangeArrowheads="1"/>
            </p:cNvPicPr>
            <p:nvPr userDrawn="1"/>
          </p:nvPicPr>
          <p:blipFill>
            <a:blip r:embed="rId8" cstate="print">
              <a:lum bright="70000" contrast="-70000"/>
            </a:blip>
            <a:srcRect/>
            <a:stretch>
              <a:fillRect/>
            </a:stretch>
          </p:blipFill>
          <p:spPr bwMode="auto">
            <a:xfrm>
              <a:off x="0" y="5321300"/>
              <a:ext cx="9156700" cy="1536700"/>
            </a:xfrm>
            <a:prstGeom prst="rect">
              <a:avLst/>
            </a:prstGeom>
            <a:noFill/>
          </p:spPr>
        </p:pic>
      </p:grpSp>
      <p:grpSp>
        <p:nvGrpSpPr>
          <p:cNvPr id="11" name="Group 10"/>
          <p:cNvGrpSpPr/>
          <p:nvPr userDrawn="1"/>
        </p:nvGrpSpPr>
        <p:grpSpPr>
          <a:xfrm>
            <a:off x="0" y="0"/>
            <a:ext cx="9156700" cy="6858000"/>
            <a:chOff x="0" y="0"/>
            <a:chExt cx="9156700" cy="6858000"/>
          </a:xfrm>
        </p:grpSpPr>
        <p:pic>
          <p:nvPicPr>
            <p:cNvPr id="12" name="Picture 3"/>
            <p:cNvPicPr>
              <a:picLocks noChangeAspect="1" noChangeArrowheads="1"/>
            </p:cNvPicPr>
            <p:nvPr userDrawn="1"/>
          </p:nvPicPr>
          <p:blipFill>
            <a:blip r:embed="rId8" cstate="print">
              <a:lum bright="70000" contrast="-70000"/>
            </a:blip>
            <a:srcRect/>
            <a:stretch>
              <a:fillRect/>
            </a:stretch>
          </p:blipFill>
          <p:spPr bwMode="auto">
            <a:xfrm>
              <a:off x="0" y="0"/>
              <a:ext cx="9156700" cy="1536700"/>
            </a:xfrm>
            <a:prstGeom prst="rect">
              <a:avLst/>
            </a:prstGeom>
            <a:noFill/>
          </p:spPr>
        </p:pic>
        <p:pic>
          <p:nvPicPr>
            <p:cNvPr id="13" name="Picture 3"/>
            <p:cNvPicPr>
              <a:picLocks noChangeAspect="1" noChangeArrowheads="1"/>
            </p:cNvPicPr>
            <p:nvPr userDrawn="1"/>
          </p:nvPicPr>
          <p:blipFill>
            <a:blip r:embed="rId8" cstate="print">
              <a:lum bright="70000" contrast="-70000"/>
            </a:blip>
            <a:srcRect/>
            <a:stretch>
              <a:fillRect/>
            </a:stretch>
          </p:blipFill>
          <p:spPr bwMode="auto">
            <a:xfrm>
              <a:off x="0" y="5321300"/>
              <a:ext cx="9156700" cy="1536700"/>
            </a:xfrm>
            <a:prstGeom prst="rect">
              <a:avLst/>
            </a:prstGeom>
            <a:noFill/>
          </p:spPr>
        </p:pic>
      </p:grpSp>
    </p:spTree>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p:cNvSpPr txBox="1">
            <a:spLocks noChangeArrowheads="1"/>
          </p:cNvSpPr>
          <p:nvPr/>
        </p:nvSpPr>
        <p:spPr bwMode="auto">
          <a:xfrm>
            <a:off x="609600" y="1524000"/>
            <a:ext cx="7924800" cy="2678113"/>
          </a:xfrm>
          <a:prstGeom prst="rect">
            <a:avLst/>
          </a:prstGeom>
          <a:noFill/>
          <a:ln w="9525">
            <a:noFill/>
            <a:miter lim="800000"/>
            <a:headEnd/>
            <a:tailEnd/>
          </a:ln>
        </p:spPr>
        <p:txBody>
          <a:bodyPr>
            <a:spAutoFit/>
          </a:bodyPr>
          <a:lstStyle/>
          <a:p>
            <a:pPr algn="ctr" eaLnBrk="0" hangingPunct="0">
              <a:spcBef>
                <a:spcPct val="50000"/>
              </a:spcBef>
            </a:pPr>
            <a:r>
              <a:rPr lang="en-US" sz="3200" b="1" dirty="0"/>
              <a:t>Claflin University</a:t>
            </a:r>
          </a:p>
          <a:p>
            <a:pPr algn="ctr" eaLnBrk="0" hangingPunct="0">
              <a:spcBef>
                <a:spcPct val="50000"/>
              </a:spcBef>
            </a:pPr>
            <a:endParaRPr lang="en-US" b="1" dirty="0"/>
          </a:p>
          <a:p>
            <a:pPr algn="ctr" eaLnBrk="0" hangingPunct="0">
              <a:spcBef>
                <a:spcPct val="50000"/>
              </a:spcBef>
            </a:pPr>
            <a:r>
              <a:rPr lang="en-US" b="1" dirty="0"/>
              <a:t>Department of Energy</a:t>
            </a:r>
          </a:p>
          <a:p>
            <a:pPr algn="ctr" eaLnBrk="0" hangingPunct="0">
              <a:spcBef>
                <a:spcPct val="50000"/>
              </a:spcBef>
            </a:pPr>
            <a:r>
              <a:rPr lang="en-US" b="1" dirty="0"/>
              <a:t>National Nuclear Security Administration</a:t>
            </a:r>
          </a:p>
          <a:p>
            <a:pPr algn="ctr" eaLnBrk="0" hangingPunct="0">
              <a:spcBef>
                <a:spcPct val="50000"/>
              </a:spcBef>
            </a:pPr>
            <a:endParaRPr lang="en-US" b="1" dirty="0"/>
          </a:p>
          <a:p>
            <a:pPr algn="ctr" eaLnBrk="0" hangingPunct="0"/>
            <a:r>
              <a:rPr lang="en-US" b="1" dirty="0" smtClean="0"/>
              <a:t>November 9, </a:t>
            </a:r>
            <a:r>
              <a:rPr lang="en-US" b="1" dirty="0"/>
              <a:t>2010</a:t>
            </a:r>
            <a:endParaRPr lang="en-US" sz="2800" b="1" dirty="0"/>
          </a:p>
        </p:txBody>
      </p:sp>
      <p:sp>
        <p:nvSpPr>
          <p:cNvPr id="5" name="Text Box 13"/>
          <p:cNvSpPr txBox="1">
            <a:spLocks noChangeArrowheads="1"/>
          </p:cNvSpPr>
          <p:nvPr/>
        </p:nvSpPr>
        <p:spPr bwMode="auto">
          <a:xfrm>
            <a:off x="2209800" y="4267200"/>
            <a:ext cx="5029200" cy="1616075"/>
          </a:xfrm>
          <a:prstGeom prst="rect">
            <a:avLst/>
          </a:prstGeom>
          <a:noFill/>
          <a:ln w="9525">
            <a:noFill/>
            <a:miter lim="800000"/>
            <a:headEnd/>
            <a:tailEnd/>
          </a:ln>
        </p:spPr>
        <p:txBody>
          <a:bodyPr>
            <a:spAutoFit/>
          </a:bodyPr>
          <a:lstStyle/>
          <a:p>
            <a:pPr algn="ctr" eaLnBrk="0" hangingPunct="0">
              <a:spcBef>
                <a:spcPct val="50000"/>
              </a:spcBef>
            </a:pPr>
            <a:r>
              <a:rPr lang="en-US" dirty="0"/>
              <a:t>Presented by:</a:t>
            </a:r>
          </a:p>
          <a:p>
            <a:pPr algn="ctr" eaLnBrk="0" hangingPunct="0"/>
            <a:r>
              <a:rPr lang="en-US" dirty="0"/>
              <a:t>Nankwanga Cherry, NNSA Program </a:t>
            </a:r>
            <a:r>
              <a:rPr lang="en-US" dirty="0" smtClean="0"/>
              <a:t>Coordinator</a:t>
            </a:r>
          </a:p>
          <a:p>
            <a:pPr algn="ctr" eaLnBrk="0" hangingPunct="0">
              <a:spcBef>
                <a:spcPct val="50000"/>
              </a:spcBef>
            </a:pPr>
            <a:r>
              <a:rPr lang="en-US" dirty="0" smtClean="0"/>
              <a:t>Veronica Goodman, Co PI</a:t>
            </a:r>
            <a:endParaRPr lang="en-US" dirty="0"/>
          </a:p>
          <a:p>
            <a:pPr algn="ctr" eaLnBrk="0" hangingPunct="0">
              <a:spcBef>
                <a:spcPct val="50000"/>
              </a:spcBef>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685800" y="228600"/>
            <a:ext cx="78486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lang="en-US" sz="14400" b="1"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SUMMER SCIENCE ENRICHMENT PROGRAM</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648200" y="1600201"/>
            <a:ext cx="4038600" cy="3657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Matriculating freshmen at Claflin University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Natural Sciences, Mathematics, and Engineering majors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Six weeks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Students are enrolled in General Chemistry and Pre Calculus courses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Content Placeholder 11" descr="NNSA 2009 044.jpg"/>
          <p:cNvPicPr>
            <a:picLocks noChangeAspect="1"/>
          </p:cNvPicPr>
          <p:nvPr/>
        </p:nvPicPr>
        <p:blipFill>
          <a:blip r:embed="rId2" cstate="print"/>
          <a:srcRect/>
          <a:stretch>
            <a:fillRect/>
          </a:stretch>
        </p:blipFill>
        <p:spPr>
          <a:xfrm>
            <a:off x="228600" y="1752600"/>
            <a:ext cx="3739913" cy="3276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685800" y="228600"/>
            <a:ext cx="78486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lang="en-US" sz="14400" b="1"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SUMMER SCIENCE ENRICHMENT PROGRAM</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Content Placeholder 6" descr="NNSA 2009 046.jpg"/>
          <p:cNvPicPr>
            <a:picLocks noChangeAspect="1"/>
          </p:cNvPicPr>
          <p:nvPr/>
        </p:nvPicPr>
        <p:blipFill>
          <a:blip r:embed="rId2" cstate="print"/>
          <a:srcRect l="16776"/>
          <a:stretch>
            <a:fillRect/>
          </a:stretch>
        </p:blipFill>
        <p:spPr>
          <a:xfrm>
            <a:off x="5562600" y="1676400"/>
            <a:ext cx="3352800" cy="3425286"/>
          </a:xfrm>
          <a:prstGeom prst="rect">
            <a:avLst/>
          </a:prstGeom>
        </p:spPr>
      </p:pic>
      <p:sp>
        <p:nvSpPr>
          <p:cNvPr id="5" name="Content Placeholder 9"/>
          <p:cNvSpPr txBox="1">
            <a:spLocks/>
          </p:cNvSpPr>
          <p:nvPr/>
        </p:nvSpPr>
        <p:spPr>
          <a:xfrm>
            <a:off x="152400" y="1600200"/>
            <a:ext cx="4343400" cy="3886199"/>
          </a:xfrm>
          <a:prstGeom prst="rect">
            <a:avLst/>
          </a:prstGeom>
        </p:spPr>
        <p:txBody>
          <a:bodyPr vert="horz" lIns="91440" tIns="45720" rIns="91440" bIns="45720" rtlCol="0">
            <a:normAutofit fontScale="70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100" b="1" i="0" u="none" strike="noStrike" kern="1200" cap="none" spc="0" normalizeH="0" baseline="0" noProof="0" dirty="0" smtClean="0">
                <a:ln>
                  <a:noFill/>
                </a:ln>
                <a:solidFill>
                  <a:schemeClr val="tx1">
                    <a:tint val="75000"/>
                  </a:schemeClr>
                </a:solidFill>
                <a:effectLst/>
                <a:uLnTx/>
                <a:uFillTx/>
                <a:latin typeface="+mn-lt"/>
                <a:ea typeface="+mn-ea"/>
                <a:cs typeface="+mn-cs"/>
              </a:rPr>
              <a:t>Additional Program Supports</a:t>
            </a:r>
          </a:p>
          <a:p>
            <a:pPr marL="0" marR="0" lvl="0" indent="0"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Laboratory</a:t>
            </a:r>
          </a:p>
          <a:p>
            <a:pPr marL="0" marR="0" lvl="0" indent="0"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Recitation</a:t>
            </a:r>
          </a:p>
          <a:p>
            <a:pPr marL="0" marR="0" lvl="0" indent="0"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Supplemental Instruction</a:t>
            </a:r>
          </a:p>
          <a:p>
            <a:pPr marL="0" marR="0" lvl="0" indent="0"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Individual Tutoring</a:t>
            </a:r>
          </a:p>
          <a:p>
            <a:pPr marL="0" marR="0" lvl="0" indent="0"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Instructors’ Office Hours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685800" y="228600"/>
            <a:ext cx="78486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lang="en-US" sz="14400" b="1"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SUMMER SCIENCE ENRICHMENT PROGRAM</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3"/>
          <p:cNvSpPr txBox="1">
            <a:spLocks/>
          </p:cNvSpPr>
          <p:nvPr/>
        </p:nvSpPr>
        <p:spPr>
          <a:xfrm>
            <a:off x="685800" y="1676400"/>
            <a:ext cx="7696200"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Educational Trips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Research Presentations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Guest Speakers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Professional Development Workshops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685800" y="228600"/>
            <a:ext cx="78486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lang="en-US" sz="14400" b="1"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SUMMER SCIENCE ENRICHMENT PROGRAM</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 Placeholder 9"/>
          <p:cNvSpPr txBox="1">
            <a:spLocks/>
          </p:cNvSpPr>
          <p:nvPr/>
        </p:nvSpPr>
        <p:spPr>
          <a:xfrm>
            <a:off x="4395510" y="1676401"/>
            <a:ext cx="3913465" cy="45869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2010 Success Rate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3"/>
          <p:cNvSpPr txBox="1">
            <a:spLocks/>
          </p:cNvSpPr>
          <p:nvPr/>
        </p:nvSpPr>
        <p:spPr>
          <a:xfrm>
            <a:off x="4038600" y="2209800"/>
            <a:ext cx="4953000" cy="3124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defRPr/>
            </a:pPr>
            <a:r>
              <a:rPr lang="en-US" sz="2800" dirty="0" smtClean="0"/>
              <a:t>86% Pre Calculus </a:t>
            </a:r>
            <a:endParaRPr lang="en-US" sz="2800" dirty="0" smtClean="0"/>
          </a:p>
          <a:p>
            <a:pPr marL="742950" lvl="2" indent="-342900">
              <a:spcBef>
                <a:spcPct val="20000"/>
              </a:spcBef>
              <a:buClr>
                <a:schemeClr val="hlink"/>
              </a:buClr>
              <a:buFont typeface="Arial" pitchFamily="34" charset="0"/>
              <a:buChar char="•"/>
              <a:defRPr/>
            </a:pPr>
            <a:r>
              <a:rPr lang="en-US" sz="1000" dirty="0" smtClean="0"/>
              <a:t>(increased by 2</a:t>
            </a:r>
            <a:r>
              <a:rPr lang="en-US" sz="1000" dirty="0" smtClean="0"/>
              <a:t>% </a:t>
            </a:r>
            <a:r>
              <a:rPr lang="en-US" sz="1000" dirty="0" smtClean="0"/>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100% General Chemistry </a:t>
            </a:r>
          </a:p>
          <a:p>
            <a:pPr marL="742950" marR="0" lvl="2" indent="-342900" algn="l" defTabSz="914400" rtl="0" eaLnBrk="1" fontAlgn="auto" latinLnBrk="0" hangingPunct="1">
              <a:lnSpc>
                <a:spcPct val="100000"/>
              </a:lnSpc>
              <a:spcBef>
                <a:spcPct val="20000"/>
              </a:spcBef>
              <a:spcAft>
                <a:spcPts val="0"/>
              </a:spcAft>
              <a:buClr>
                <a:schemeClr val="hlink"/>
              </a:buClr>
              <a:buSzTx/>
              <a:buFont typeface="Arial" pitchFamily="34" charset="0"/>
              <a:buChar char="•"/>
              <a:tabLst/>
              <a:defRPr/>
            </a:pPr>
            <a:r>
              <a:rPr kumimoji="0" lang="en-US" sz="1000" b="0" i="0" u="none" strike="noStrike" kern="1200" cap="none" spc="0" normalizeH="0" baseline="0" noProof="0" dirty="0" smtClean="0">
                <a:ln>
                  <a:noFill/>
                </a:ln>
                <a:solidFill>
                  <a:schemeClr val="tx1"/>
                </a:solidFill>
                <a:effectLst/>
                <a:uLnTx/>
                <a:uFillTx/>
                <a:latin typeface="+mn-lt"/>
                <a:ea typeface="+mn-ea"/>
                <a:cs typeface="+mn-cs"/>
              </a:rPr>
              <a:t>(increased by 6%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100% General Chemistry Lab</a:t>
            </a:r>
          </a:p>
        </p:txBody>
      </p:sp>
      <p:pic>
        <p:nvPicPr>
          <p:cNvPr id="7" name="Picture 7" descr="NNSA 2009 092.jpg"/>
          <p:cNvPicPr>
            <a:picLocks noChangeAspect="1"/>
          </p:cNvPicPr>
          <p:nvPr/>
        </p:nvPicPr>
        <p:blipFill>
          <a:blip r:embed="rId2" cstate="print"/>
          <a:srcRect/>
          <a:stretch>
            <a:fillRect/>
          </a:stretch>
        </p:blipFill>
        <p:spPr bwMode="auto">
          <a:xfrm>
            <a:off x="228600" y="1809750"/>
            <a:ext cx="34290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457200" y="1371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Current NNSA Project</a:t>
            </a:r>
            <a:endParaRPr kumimoji="0" lang="en-US" sz="3600" b="1" i="0" u="none" strike="noStrike" kern="120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endParaRPr>
          </a:p>
        </p:txBody>
      </p:sp>
      <p:sp>
        <p:nvSpPr>
          <p:cNvPr id="5" name="Rectangle 6"/>
          <p:cNvSpPr txBox="1">
            <a:spLocks noChangeArrowheads="1"/>
          </p:cNvSpPr>
          <p:nvPr/>
        </p:nvSpPr>
        <p:spPr>
          <a:xfrm>
            <a:off x="457200" y="2327275"/>
            <a:ext cx="8229600" cy="4530725"/>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600" b="1"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800" b="1" i="0" u="none" strike="noStrike" kern="1200" cap="none" spc="0" normalizeH="0" baseline="0" noProof="0" dirty="0" smtClean="0">
                <a:ln>
                  <a:noFill/>
                </a:ln>
                <a:solidFill>
                  <a:schemeClr val="tx1">
                    <a:tint val="75000"/>
                  </a:schemeClr>
                </a:solidFill>
                <a:effectLst/>
                <a:uLnTx/>
                <a:uFillTx/>
                <a:latin typeface="+mn-lt"/>
                <a:ea typeface="+mn-ea"/>
                <a:cs typeface="+mn-cs"/>
              </a:rPr>
              <a:t>“Claflin University Program for the Preparation of a Technologically Literate Science Workforce to Meet the Needs of the 21</a:t>
            </a:r>
            <a:r>
              <a:rPr kumimoji="0" lang="en-US" sz="2800" b="1" i="0" u="none" strike="noStrike" kern="1200" cap="none" spc="0" normalizeH="0" baseline="30000" noProof="0" dirty="0" smtClean="0">
                <a:ln>
                  <a:noFill/>
                </a:ln>
                <a:solidFill>
                  <a:schemeClr val="tx1">
                    <a:tint val="75000"/>
                  </a:schemeClr>
                </a:solidFill>
                <a:effectLst/>
                <a:uLnTx/>
                <a:uFillTx/>
                <a:latin typeface="+mn-lt"/>
                <a:ea typeface="+mn-ea"/>
                <a:cs typeface="+mn-cs"/>
              </a:rPr>
              <a:t>st</a:t>
            </a:r>
            <a:r>
              <a:rPr kumimoji="0" lang="en-US" sz="2800" b="1" i="0" u="none" strike="noStrike" kern="1200" cap="none" spc="0" normalizeH="0" baseline="0" noProof="0" dirty="0" smtClean="0">
                <a:ln>
                  <a:noFill/>
                </a:ln>
                <a:solidFill>
                  <a:schemeClr val="tx1">
                    <a:tint val="75000"/>
                  </a:schemeClr>
                </a:solidFill>
                <a:effectLst/>
                <a:uLnTx/>
                <a:uFillTx/>
                <a:latin typeface="+mn-lt"/>
                <a:ea typeface="+mn-ea"/>
                <a:cs typeface="+mn-cs"/>
              </a:rPr>
              <a:t> Century”</a:t>
            </a: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1" i="0" u="none" strike="noStrike" kern="1200" cap="none" spc="0" normalizeH="0" baseline="0" noProof="0" dirty="0" smtClean="0">
                <a:ln>
                  <a:noFill/>
                </a:ln>
                <a:solidFill>
                  <a:schemeClr val="tx1">
                    <a:tint val="75000"/>
                  </a:schemeClr>
                </a:solidFill>
                <a:effectLst/>
                <a:uLnTx/>
                <a:uFillTx/>
                <a:latin typeface="+mn-lt"/>
                <a:ea typeface="+mn-ea"/>
                <a:cs typeface="+mn-cs"/>
              </a:rPr>
              <a:t>Dr. George E. Miller, III</a:t>
            </a: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1" i="0" u="none" strike="noStrike" kern="1200" cap="none" spc="0" normalizeH="0" baseline="0" noProof="0" dirty="0" smtClean="0">
                <a:ln>
                  <a:noFill/>
                </a:ln>
                <a:solidFill>
                  <a:schemeClr val="tx1">
                    <a:tint val="75000"/>
                  </a:schemeClr>
                </a:solidFill>
                <a:effectLst/>
                <a:uLnTx/>
                <a:uFillTx/>
                <a:latin typeface="+mn-lt"/>
                <a:ea typeface="+mn-ea"/>
                <a:cs typeface="+mn-cs"/>
              </a:rPr>
              <a:t>Principal Investigator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0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000" b="1" i="0" u="sng"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457200" y="1600200"/>
            <a:ext cx="8229600" cy="114300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Project Summary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6"/>
          <p:cNvSpPr txBox="1">
            <a:spLocks noChangeArrowheads="1"/>
          </p:cNvSpPr>
          <p:nvPr/>
        </p:nvSpPr>
        <p:spPr>
          <a:xfrm>
            <a:off x="457200" y="2327275"/>
            <a:ext cx="8229600" cy="4530725"/>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1" i="0" u="none" strike="noStrike" kern="1200" cap="none" spc="0" normalizeH="0" baseline="0" noProof="0" dirty="0" smtClean="0">
                <a:ln>
                  <a:noFill/>
                </a:ln>
                <a:solidFill>
                  <a:schemeClr val="tx1">
                    <a:tint val="75000"/>
                  </a:schemeClr>
                </a:solidFill>
                <a:effectLst/>
                <a:uLnTx/>
                <a:uFillTx/>
                <a:latin typeface="+mn-lt"/>
                <a:ea typeface="+mn-ea"/>
                <a:cs typeface="+mn-cs"/>
              </a:rPr>
              <a:t>This project was established as a technology training pipeline in engineering and bioengineering as a means to meet the national need for a technologically literate science and engineering workforce for this century.  </a:t>
            </a: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1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1800" b="1" i="0" u="sng"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NNSA 2009 113.jpg"/>
          <p:cNvPicPr>
            <a:picLocks noChangeAspect="1"/>
          </p:cNvPicPr>
          <p:nvPr/>
        </p:nvPicPr>
        <p:blipFill>
          <a:blip r:embed="rId2" cstate="print"/>
          <a:srcRect l="12347"/>
          <a:stretch>
            <a:fillRect/>
          </a:stretch>
        </p:blipFill>
        <p:spPr bwMode="auto">
          <a:xfrm>
            <a:off x="5137007" y="1676400"/>
            <a:ext cx="4006993" cy="3428999"/>
          </a:xfrm>
          <a:prstGeom prst="rect">
            <a:avLst/>
          </a:prstGeom>
          <a:noFill/>
          <a:ln w="9525">
            <a:noFill/>
            <a:miter lim="800000"/>
            <a:headEnd/>
            <a:tailEnd/>
          </a:ln>
        </p:spPr>
      </p:pic>
      <p:sp>
        <p:nvSpPr>
          <p:cNvPr id="8" name="Rectangle 5"/>
          <p:cNvSpPr txBox="1">
            <a:spLocks noChangeArrowheads="1"/>
          </p:cNvSpPr>
          <p:nvPr/>
        </p:nvSpPr>
        <p:spPr>
          <a:xfrm>
            <a:off x="2438400" y="152401"/>
            <a:ext cx="43434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kumimoji="0" lang="en-US" sz="144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Areas of Focus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Rectangle 6"/>
          <p:cNvSpPr txBox="1">
            <a:spLocks noChangeArrowheads="1"/>
          </p:cNvSpPr>
          <p:nvPr/>
        </p:nvSpPr>
        <p:spPr>
          <a:xfrm>
            <a:off x="457200" y="1600201"/>
            <a:ext cx="8229600" cy="3809999"/>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NNSA Funds are used to:</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Provide Scholarships to Honor Students in the Sciences</a:t>
            </a:r>
            <a:r>
              <a:rPr kumimoji="0" lang="en-US" sz="2800" b="0"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mn-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Provide Research Assistantships, Laboratory Assistantships, research, teaching and lab supplies to help augment training and retention</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Provide Equipment</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2438400" y="152401"/>
            <a:ext cx="43434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kumimoji="0" lang="en-US" sz="144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Areas of Focus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TextBox 10"/>
          <p:cNvSpPr txBox="1"/>
          <p:nvPr/>
        </p:nvSpPr>
        <p:spPr>
          <a:xfrm>
            <a:off x="457200" y="1295400"/>
            <a:ext cx="8001000" cy="4715137"/>
          </a:xfrm>
          <a:prstGeom prst="rect">
            <a:avLst/>
          </a:prstGeom>
          <a:noFill/>
        </p:spPr>
        <p:txBody>
          <a:bodyPr wrap="square" rtlCol="0">
            <a:spAutoFit/>
          </a:bodyPr>
          <a:lstStyle/>
          <a:p>
            <a:endParaRPr lang="en-US" dirty="0" smtClean="0"/>
          </a:p>
          <a:p>
            <a:pPr>
              <a:buFont typeface="Wingdings" pitchFamily="2" charset="2"/>
              <a:buChar char="§"/>
            </a:pPr>
            <a:r>
              <a:rPr lang="en-US" sz="2800" dirty="0" smtClean="0"/>
              <a:t>Provide </a:t>
            </a:r>
            <a:r>
              <a:rPr lang="en-US" sz="2800" dirty="0" smtClean="0"/>
              <a:t>funds to market the bioengineering and </a:t>
            </a:r>
            <a:r>
              <a:rPr lang="en-US" sz="2800" dirty="0" smtClean="0"/>
              <a:t>engineering programs </a:t>
            </a:r>
            <a:r>
              <a:rPr lang="en-US" sz="2800" dirty="0" smtClean="0"/>
              <a:t>at Claflin to </a:t>
            </a:r>
            <a:r>
              <a:rPr lang="en-US" sz="2800" dirty="0" smtClean="0"/>
              <a:t>K-12 and </a:t>
            </a:r>
            <a:r>
              <a:rPr lang="en-US" sz="2800" dirty="0" smtClean="0"/>
              <a:t>BS degree students on a </a:t>
            </a:r>
            <a:r>
              <a:rPr lang="en-US" sz="2800" dirty="0" smtClean="0"/>
              <a:t>national level</a:t>
            </a:r>
          </a:p>
          <a:p>
            <a:pPr>
              <a:lnSpc>
                <a:spcPct val="80000"/>
              </a:lnSpc>
              <a:defRPr/>
            </a:pPr>
            <a:endParaRPr lang="en-US" sz="2800" dirty="0" smtClean="0"/>
          </a:p>
          <a:p>
            <a:pPr>
              <a:buFont typeface="Wingdings" pitchFamily="2" charset="2"/>
              <a:buChar char="§"/>
            </a:pPr>
            <a:r>
              <a:rPr lang="en-US" sz="2800" dirty="0" smtClean="0"/>
              <a:t>Provide </a:t>
            </a:r>
            <a:r>
              <a:rPr lang="en-US" sz="2800" dirty="0" smtClean="0"/>
              <a:t>Faculty Release time for faculty in the School of Natural Sciences and </a:t>
            </a:r>
            <a:r>
              <a:rPr lang="en-US" sz="2800" dirty="0" smtClean="0"/>
              <a:t>Mathematics</a:t>
            </a:r>
          </a:p>
          <a:p>
            <a:pPr>
              <a:buFont typeface="Wingdings" pitchFamily="2" charset="2"/>
              <a:buChar char="§"/>
            </a:pPr>
            <a:endParaRPr lang="en-US" sz="2800" dirty="0" smtClean="0"/>
          </a:p>
          <a:p>
            <a:pPr>
              <a:buFont typeface="Wingdings" pitchFamily="2" charset="2"/>
              <a:buChar char="§"/>
            </a:pPr>
            <a:r>
              <a:rPr lang="en-US" sz="2800" dirty="0" smtClean="0"/>
              <a:t>Provide Summer Science Camp for Incoming Claflin Freshmen</a:t>
            </a:r>
          </a:p>
          <a:p>
            <a:endParaRPr lang="en-US" dirty="0" smtClean="0"/>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a:xfrm>
            <a:off x="457200" y="1600200"/>
            <a:ext cx="8229600" cy="3886200"/>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Scholarships are provided for use in recruiting students into the School of Natural Sciences and Mathematics.</a:t>
            </a:r>
          </a:p>
          <a:p>
            <a:pPr marL="0" marR="0" lvl="0" indent="0" defTabSz="914400" rtl="0" eaLnBrk="1" fontAlgn="auto" latinLnBrk="0" hangingPunct="1">
              <a:lnSpc>
                <a:spcPct val="90000"/>
              </a:lnSpc>
              <a:spcBef>
                <a:spcPct val="20000"/>
              </a:spcBef>
              <a:spcAft>
                <a:spcPts val="0"/>
              </a:spcAft>
              <a:buClrTx/>
              <a:buSzTx/>
              <a:buFont typeface="Wingdings" pitchFamily="2" charset="2"/>
              <a:buChar char="§"/>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Approximately 120 students are provided full or partial scholarships for the fall semester.</a:t>
            </a:r>
          </a:p>
          <a:p>
            <a:pPr marL="0" marR="0" lvl="0" indent="0" defTabSz="914400" rtl="0" eaLnBrk="1" fontAlgn="auto" latinLnBrk="0" hangingPunct="1">
              <a:lnSpc>
                <a:spcPct val="90000"/>
              </a:lnSpc>
              <a:spcBef>
                <a:spcPct val="20000"/>
              </a:spcBef>
              <a:spcAft>
                <a:spcPts val="0"/>
              </a:spcAft>
              <a:buClrTx/>
              <a:buSzTx/>
              <a:buFont typeface="Wingdings" pitchFamily="2" charset="2"/>
              <a:buChar char="§"/>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Approximately 120 students are provided full or partial scholarships during the spring semester.</a:t>
            </a:r>
          </a:p>
          <a:p>
            <a:pPr marL="0" marR="0" lvl="0" indent="0" defTabSz="914400" rtl="0" eaLnBrk="1" fontAlgn="auto" latinLnBrk="0" hangingPunct="1">
              <a:lnSpc>
                <a:spcPct val="90000"/>
              </a:lnSpc>
              <a:spcBef>
                <a:spcPct val="20000"/>
              </a:spcBef>
              <a:spcAft>
                <a:spcPts val="0"/>
              </a:spcAft>
              <a:buClrTx/>
              <a:buSzTx/>
              <a:buFont typeface="Wingdings" pitchFamily="2" charset="2"/>
              <a:buChar char="§"/>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9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Approximately fifteen students  are provided lab or research assistant positions in Chemistry, Mathematics and Computer Science. </a:t>
            </a:r>
          </a:p>
          <a:p>
            <a:pPr marL="0" marR="0" lvl="0" indent="0" algn="ctr"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sz="20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Rectangle 5"/>
          <p:cNvSpPr txBox="1">
            <a:spLocks noChangeArrowheads="1"/>
          </p:cNvSpPr>
          <p:nvPr/>
        </p:nvSpPr>
        <p:spPr>
          <a:xfrm>
            <a:off x="2362200" y="228600"/>
            <a:ext cx="43434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lang="en-US" sz="1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SCHOLARSHIPS</a:t>
            </a:r>
            <a:r>
              <a:rPr kumimoji="0" lang="en-US" sz="144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381000" y="1524000"/>
            <a:ext cx="8229600" cy="114300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FACULTY RELEASE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6"/>
          <p:cNvSpPr txBox="1">
            <a:spLocks noChangeArrowheads="1"/>
          </p:cNvSpPr>
          <p:nvPr/>
        </p:nvSpPr>
        <p:spPr>
          <a:xfrm>
            <a:off x="381000" y="2590800"/>
            <a:ext cx="8229600" cy="27432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4000" b="0" i="0" u="none" strike="noStrike" kern="1200" cap="none" spc="0" normalizeH="0" baseline="0" noProof="0" dirty="0" smtClean="0">
                <a:ln>
                  <a:noFill/>
                </a:ln>
                <a:solidFill>
                  <a:schemeClr val="tx1">
                    <a:tint val="75000"/>
                  </a:schemeClr>
                </a:solidFill>
                <a:effectLst/>
                <a:uLnTx/>
                <a:uFillTx/>
                <a:latin typeface="+mn-lt"/>
                <a:ea typeface="+mn-ea"/>
                <a:cs typeface="+mn-cs"/>
              </a:rPr>
              <a:t>Faculty release funds are provided for  eight faculty members in the School of Natural Sciences and Mathematics.</a:t>
            </a: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4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457200" y="1600201"/>
            <a:ext cx="8229600" cy="3733800"/>
          </a:xfrm>
          <a:prstGeom prst="rect">
            <a:avLst/>
          </a:prstGeom>
        </p:spPr>
        <p:txBody>
          <a:bodyPr vert="horz" lIns="91440" tIns="45720" rIns="91440" bIns="45720" rtlCol="0">
            <a:normAutofit fontScale="92500"/>
          </a:bodyPr>
          <a:lstStyle/>
          <a:p>
            <a:pPr marL="0" marR="0" lvl="0" indent="0" algn="ctr"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The School of Natural Science and Mathematics continues to market the bioengineering and engineering programs, with an emphasis on those in computer science, physical sciences, mathematics and engineering, at Claflin to K-12 and BS degree students on a national level through:</a:t>
            </a:r>
          </a:p>
          <a:p>
            <a:pPr marL="0" marR="0" lvl="0" indent="0" defTabSz="914400" rtl="0" eaLnBrk="1" fontAlgn="auto" latinLnBrk="0" hangingPunct="1">
              <a:lnSpc>
                <a:spcPct val="9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Newspaper Ads</a:t>
            </a:r>
          </a:p>
          <a:p>
            <a:pPr marL="0" marR="0" lvl="0" indent="0" defTabSz="914400" rtl="0" eaLnBrk="1" fontAlgn="auto" latinLnBrk="0" hangingPunct="1">
              <a:lnSpc>
                <a:spcPct val="9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Magazine Ads</a:t>
            </a:r>
          </a:p>
          <a:p>
            <a:pPr marL="0" marR="0" lvl="0" indent="0" defTabSz="914400" rtl="0" eaLnBrk="1" fontAlgn="auto" latinLnBrk="0" hangingPunct="1">
              <a:lnSpc>
                <a:spcPct val="9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Television Commercials, and </a:t>
            </a:r>
          </a:p>
          <a:p>
            <a:pPr marL="0" marR="0" lvl="0" indent="0" defTabSz="914400" rtl="0" eaLnBrk="1" fontAlgn="auto" latinLnBrk="0" hangingPunct="1">
              <a:lnSpc>
                <a:spcPct val="9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Billboard Advertising</a:t>
            </a:r>
            <a:endPar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Rectangle 5"/>
          <p:cNvSpPr txBox="1">
            <a:spLocks noChangeArrowheads="1"/>
          </p:cNvSpPr>
          <p:nvPr/>
        </p:nvSpPr>
        <p:spPr>
          <a:xfrm>
            <a:off x="1828800" y="228600"/>
            <a:ext cx="54102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lang="en-US" sz="14400" b="1"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MARKETING OF PROGRAM</a:t>
            </a:r>
            <a:r>
              <a:rPr kumimoji="0" lang="en-US" sz="144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1600200"/>
            <a:ext cx="8229600" cy="37338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smtClean="0">
                <a:ln>
                  <a:noFill/>
                </a:ln>
                <a:solidFill>
                  <a:schemeClr val="tx1">
                    <a:tint val="75000"/>
                  </a:schemeClr>
                </a:solidFill>
                <a:effectLst/>
                <a:uLnTx/>
                <a:uFillTx/>
                <a:latin typeface="+mn-lt"/>
                <a:ea typeface="+mn-ea"/>
                <a:cs typeface="+mn-cs"/>
              </a:rPr>
              <a:t>	</a:t>
            </a:r>
            <a:r>
              <a:rPr kumimoji="0" lang="en-US" sz="3600" b="0" i="0" u="none" strike="noStrike" kern="1200" cap="none" spc="0" normalizeH="0" baseline="0" noProof="0" smtClean="0">
                <a:ln>
                  <a:noFill/>
                </a:ln>
                <a:solidFill>
                  <a:schemeClr val="tx1">
                    <a:tint val="75000"/>
                  </a:schemeClr>
                </a:solidFill>
                <a:effectLst/>
                <a:uLnTx/>
                <a:uFillTx/>
                <a:latin typeface="+mn-lt"/>
                <a:ea typeface="+mn-ea"/>
                <a:cs typeface="+mn-cs"/>
              </a:rPr>
              <a:t>The Summer Science Enrichment Program is held during the months of June and July.  The program provides additional opportunities to recruit underrepresented minority students into the science, engineering and mathematics careers in general, and more specifically to Claflin’s undergraduate programs in these disciplines.</a:t>
            </a:r>
            <a:endParaRPr kumimoji="0" lang="en-US" sz="3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Rectangle 5"/>
          <p:cNvSpPr txBox="1">
            <a:spLocks noChangeArrowheads="1"/>
          </p:cNvSpPr>
          <p:nvPr/>
        </p:nvSpPr>
        <p:spPr>
          <a:xfrm>
            <a:off x="685800" y="228600"/>
            <a:ext cx="7848600" cy="9144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
            </a:r>
            <a:br>
              <a:rPr kumimoji="0" lang="en-US" sz="9800" b="1" i="0" u="none" strike="noStrike" kern="1200" cap="none" spc="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r>
              <a:rPr lang="en-US" sz="14400" b="1"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mj-ea"/>
                <a:cs typeface="+mj-cs"/>
              </a:rPr>
              <a:t>SUMMER SCIENCE ENRICHMENT PROGRAM</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r>
            <a:br>
              <a:rPr kumimoji="0" lang="en-US" sz="3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ustom 1">
      <a:dk1>
        <a:srgbClr val="FB9F42"/>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1916</TotalTime>
  <Words>390</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Department</dc:title>
  <dc:creator>Myke, Shanelle L</dc:creator>
  <cp:lastModifiedBy>Preferred Customer</cp:lastModifiedBy>
  <cp:revision>196</cp:revision>
  <dcterms:created xsi:type="dcterms:W3CDTF">2008-10-21T14:43:13Z</dcterms:created>
  <dcterms:modified xsi:type="dcterms:W3CDTF">2010-11-09T08:44:11Z</dcterms:modified>
</cp:coreProperties>
</file>