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2"/>
  </p:notesMasterIdLst>
  <p:handoutMasterIdLst>
    <p:handoutMasterId r:id="rId43"/>
  </p:handoutMasterIdLst>
  <p:sldIdLst>
    <p:sldId id="256" r:id="rId2"/>
    <p:sldId id="286" r:id="rId3"/>
    <p:sldId id="287" r:id="rId4"/>
    <p:sldId id="288" r:id="rId5"/>
    <p:sldId id="289" r:id="rId6"/>
    <p:sldId id="258" r:id="rId7"/>
    <p:sldId id="260" r:id="rId8"/>
    <p:sldId id="259" r:id="rId9"/>
    <p:sldId id="278" r:id="rId10"/>
    <p:sldId id="279" r:id="rId11"/>
    <p:sldId id="291" r:id="rId12"/>
    <p:sldId id="283" r:id="rId13"/>
    <p:sldId id="280" r:id="rId14"/>
    <p:sldId id="281" r:id="rId15"/>
    <p:sldId id="282" r:id="rId16"/>
    <p:sldId id="290" r:id="rId17"/>
    <p:sldId id="292" r:id="rId18"/>
    <p:sldId id="293" r:id="rId19"/>
    <p:sldId id="284" r:id="rId20"/>
    <p:sldId id="285" r:id="rId21"/>
    <p:sldId id="294" r:id="rId22"/>
    <p:sldId id="261" r:id="rId23"/>
    <p:sldId id="297" r:id="rId24"/>
    <p:sldId id="295" r:id="rId25"/>
    <p:sldId id="296" r:id="rId26"/>
    <p:sldId id="264" r:id="rId27"/>
    <p:sldId id="262" r:id="rId28"/>
    <p:sldId id="263" r:id="rId29"/>
    <p:sldId id="265" r:id="rId30"/>
    <p:sldId id="266" r:id="rId31"/>
    <p:sldId id="267" r:id="rId32"/>
    <p:sldId id="270" r:id="rId33"/>
    <p:sldId id="271" r:id="rId34"/>
    <p:sldId id="272" r:id="rId35"/>
    <p:sldId id="273" r:id="rId36"/>
    <p:sldId id="274" r:id="rId37"/>
    <p:sldId id="268" r:id="rId38"/>
    <p:sldId id="276" r:id="rId39"/>
    <p:sldId id="277" r:id="rId40"/>
    <p:sldId id="269"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handoutView">
  <p:normalViewPr>
    <p:restoredLeft sz="15619" autoAdjust="0"/>
    <p:restoredTop sz="94615" autoAdjust="0"/>
  </p:normalViewPr>
  <p:slideViewPr>
    <p:cSldViewPr>
      <p:cViewPr varScale="1">
        <p:scale>
          <a:sx n="100" d="100"/>
          <a:sy n="100" d="100"/>
        </p:scale>
        <p:origin x="-21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737360" y="0"/>
            <a:ext cx="2971800" cy="457200"/>
          </a:xfrm>
          <a:prstGeom prst="rect">
            <a:avLst/>
          </a:prstGeom>
        </p:spPr>
        <p:txBody>
          <a:bodyPr vert="horz" lIns="91440" tIns="45720" rIns="91440" bIns="45720" rtlCol="0"/>
          <a:lstStyle>
            <a:lvl1pPr algn="l">
              <a:defRPr sz="1200"/>
            </a:lvl1pPr>
          </a:lstStyle>
          <a:p>
            <a:pPr algn="ctr"/>
            <a:r>
              <a:rPr lang="en-US" sz="1800" b="1" dirty="0" smtClean="0">
                <a:solidFill>
                  <a:srgbClr val="006600"/>
                </a:solidFill>
                <a:latin typeface="Edwardian Script ITC" pitchFamily="66" charset="0"/>
              </a:rPr>
              <a:t>Norfolk State University</a:t>
            </a:r>
            <a:endParaRPr lang="en-US" sz="1800" b="1" dirty="0">
              <a:solidFill>
                <a:srgbClr val="006600"/>
              </a:solidFill>
              <a:latin typeface="Edwardian Script ITC" pitchFamily="66" charset="0"/>
            </a:endParaRPr>
          </a:p>
        </p:txBody>
      </p:sp>
      <p:sp>
        <p:nvSpPr>
          <p:cNvPr id="5" name="Slide Number Placeholder 4"/>
          <p:cNvSpPr>
            <a:spLocks noGrp="1"/>
          </p:cNvSpPr>
          <p:nvPr>
            <p:ph type="sldNum" sz="quarter" idx="3"/>
          </p:nvPr>
        </p:nvSpPr>
        <p:spPr>
          <a:xfrm>
            <a:off x="1600200" y="8686800"/>
            <a:ext cx="3581400" cy="457200"/>
          </a:xfrm>
          <a:prstGeom prst="rect">
            <a:avLst/>
          </a:prstGeom>
        </p:spPr>
        <p:txBody>
          <a:bodyPr vert="horz" lIns="91440" tIns="45720" rIns="91440" bIns="45720" rtlCol="0" anchor="b"/>
          <a:lstStyle>
            <a:lvl1pPr algn="r">
              <a:defRPr sz="1200"/>
            </a:lvl1pPr>
          </a:lstStyle>
          <a:p>
            <a:pPr algn="ctr"/>
            <a:r>
              <a:rPr lang="en-US" dirty="0" smtClean="0"/>
              <a:t>5</a:t>
            </a:r>
            <a:endParaRPr lang="en-US" dirty="0"/>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E2F44C-0F7F-4F6B-9B6B-C8A40001D7BE}" type="datetimeFigureOut">
              <a:rPr lang="en-US" smtClean="0"/>
              <a:t>1/27/2011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6819A7-4595-4871-BBBE-2795DD5F7CFE}" type="slidenum">
              <a:rPr lang="en-US" smtClean="0"/>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ctr"/>
            <a:fld id="{616819A7-4595-4871-BBBE-2795DD5F7CFE}" type="slidenum">
              <a:rPr lang="en-US" smtClean="0"/>
              <a:pPr algn="ctr"/>
              <a:t>1</a:t>
            </a:fld>
            <a:endParaRPr lang="en-US" dirty="0"/>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6819A7-4595-4871-BBBE-2795DD5F7CFE}" type="slidenum">
              <a:rPr lang="en-US" smtClean="0"/>
              <a:t>2</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6819A7-4595-4871-BBBE-2795DD5F7CFE}" type="slidenum">
              <a:rPr lang="en-US" smtClean="0"/>
              <a:t>3</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16819A7-4595-4871-BBBE-2795DD5F7CFE}" type="slidenum">
              <a:rPr lang="en-US" smtClean="0"/>
              <a:t>9</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D598E9FA-CDC8-43D8-849F-FCD089C0F00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4B554-0993-46EE-A504-33BFA84D53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80C4F-32D6-4122-9CC5-8A32584F2A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22233E1C-740D-4975-BAAA-EE58EB98D6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80E81042-FF82-41B7-9C90-3EFC62F075F4}"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582AC2C3-55E3-4823-BBE6-AF546ACDF6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2C693649-0172-4CA1-8C0A-BD72AC6FC43E}"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35344-955A-4689-B137-28D657E2DF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06414-7C04-41A8-BA84-9BFFD83AC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73F49C-4C79-47A1-A8BF-5FB32F1F07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B32965A-08DE-469B-A2F9-D9FC9A6DB615}"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2E32898-3DFA-4BAF-8404-4DF64582D669}"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685800" y="228600"/>
            <a:ext cx="7772400" cy="1981200"/>
          </a:xfrm>
        </p:spPr>
        <p:txBody>
          <a:bodyPr/>
          <a:lstStyle/>
          <a:p>
            <a:pPr algn="ctr"/>
            <a:r>
              <a:rPr lang="en-US" sz="2000" dirty="0"/>
              <a:t>	</a:t>
            </a:r>
            <a:r>
              <a:rPr lang="en-US" sz="2400" dirty="0"/>
              <a:t/>
            </a:r>
            <a:br>
              <a:rPr lang="en-US" sz="2400" dirty="0"/>
            </a:br>
            <a:r>
              <a:rPr lang="en-US" sz="2400" dirty="0"/>
              <a:t>SAM MASSIE CHAIR OF EXCELLENCE RESEARCH</a:t>
            </a:r>
            <a:br>
              <a:rPr lang="en-US" sz="2400" dirty="0"/>
            </a:br>
            <a:r>
              <a:rPr lang="en-US" sz="2400" dirty="0"/>
              <a:t>COLLEGE OF ENGINEERING</a:t>
            </a:r>
          </a:p>
        </p:txBody>
      </p:sp>
      <p:sp>
        <p:nvSpPr>
          <p:cNvPr id="2051" name="Rectangle 3"/>
          <p:cNvSpPr>
            <a:spLocks noGrp="1" noRot="1" noChangeArrowheads="1"/>
          </p:cNvSpPr>
          <p:nvPr>
            <p:ph type="subTitle" idx="1"/>
          </p:nvPr>
        </p:nvSpPr>
        <p:spPr>
          <a:xfrm>
            <a:off x="1295400" y="2133600"/>
            <a:ext cx="6400800" cy="4419600"/>
          </a:xfrm>
        </p:spPr>
        <p:txBody>
          <a:bodyPr/>
          <a:lstStyle/>
          <a:p>
            <a:pPr algn="ctr">
              <a:lnSpc>
                <a:spcPct val="80000"/>
              </a:lnSpc>
            </a:pPr>
            <a:r>
              <a:rPr lang="en-US" sz="2400" dirty="0"/>
              <a:t>SENSOR DETECTOR APPLICATIONS FOR NUCLEAR MATERIALS</a:t>
            </a:r>
          </a:p>
          <a:p>
            <a:pPr algn="ctr">
              <a:lnSpc>
                <a:spcPct val="80000"/>
              </a:lnSpc>
            </a:pPr>
            <a:endParaRPr lang="en-US" sz="2400" dirty="0"/>
          </a:p>
          <a:p>
            <a:pPr algn="ctr">
              <a:lnSpc>
                <a:spcPct val="80000"/>
              </a:lnSpc>
            </a:pPr>
            <a:endParaRPr lang="en-US" sz="2400" dirty="0"/>
          </a:p>
          <a:p>
            <a:pPr algn="ctr">
              <a:lnSpc>
                <a:spcPct val="80000"/>
              </a:lnSpc>
            </a:pPr>
            <a:r>
              <a:rPr lang="en-US" sz="2400" dirty="0"/>
              <a:t>RESEARCH GRANT WITH</a:t>
            </a:r>
          </a:p>
          <a:p>
            <a:pPr algn="ctr">
              <a:lnSpc>
                <a:spcPct val="80000"/>
              </a:lnSpc>
            </a:pPr>
            <a:r>
              <a:rPr lang="en-US" sz="2400" dirty="0"/>
              <a:t>DOE/NNSA</a:t>
            </a:r>
          </a:p>
          <a:p>
            <a:pPr algn="ctr">
              <a:lnSpc>
                <a:spcPct val="80000"/>
              </a:lnSpc>
            </a:pPr>
            <a:endParaRPr lang="en-US" sz="2400" dirty="0"/>
          </a:p>
          <a:p>
            <a:pPr algn="ctr">
              <a:lnSpc>
                <a:spcPct val="80000"/>
              </a:lnSpc>
            </a:pPr>
            <a:endParaRPr lang="en-US" sz="2400" dirty="0"/>
          </a:p>
          <a:p>
            <a:pPr algn="ctr">
              <a:lnSpc>
                <a:spcPct val="80000"/>
              </a:lnSpc>
            </a:pPr>
            <a:r>
              <a:rPr lang="en-US" sz="2400" dirty="0"/>
              <a:t>PRAIRIE VIEW A&amp;M UNIVERSITY</a:t>
            </a:r>
          </a:p>
          <a:p>
            <a:pPr algn="ctr">
              <a:lnSpc>
                <a:spcPct val="80000"/>
              </a:lnSpc>
            </a:pPr>
            <a:endParaRPr lang="en-US" sz="2400" dirty="0"/>
          </a:p>
          <a:p>
            <a:pPr algn="ctr">
              <a:lnSpc>
                <a:spcPct val="80000"/>
              </a:lnSpc>
            </a:pPr>
            <a:r>
              <a:rPr lang="en-US" sz="2400" dirty="0"/>
              <a:t>Prairie View, Texas</a:t>
            </a:r>
          </a:p>
          <a:p>
            <a:pPr algn="ctr">
              <a:lnSpc>
                <a:spcPct val="80000"/>
              </a:lnSpc>
            </a:pPr>
            <a:r>
              <a:rPr lang="en-US" sz="2400" dirty="0"/>
              <a:t>November 9, 2010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en-US"/>
              <a:t>2007-2008</a:t>
            </a:r>
          </a:p>
        </p:txBody>
      </p:sp>
      <p:sp>
        <p:nvSpPr>
          <p:cNvPr id="32771" name="Rectangle 3"/>
          <p:cNvSpPr>
            <a:spLocks noGrp="1" noRot="1" noChangeArrowheads="1"/>
          </p:cNvSpPr>
          <p:nvPr>
            <p:ph idx="1"/>
          </p:nvPr>
        </p:nvSpPr>
        <p:spPr/>
        <p:txBody>
          <a:bodyPr/>
          <a:lstStyle/>
          <a:p>
            <a:r>
              <a:rPr lang="en-US" sz="2000" b="1"/>
              <a:t>The third year of research was focused on the integration of the solid state sensors into a portable system. Initial system design was conducted using the LabView software package available at Prairie View A&amp;M University. The PV team was able to integrate the solid state sensor to a desktop computer via means of an A/D converter.</a:t>
            </a:r>
            <a:r>
              <a:rPr lang="en-US" sz="2000"/>
              <a:t> </a:t>
            </a:r>
          </a:p>
        </p:txBody>
      </p:sp>
      <p:pic>
        <p:nvPicPr>
          <p:cNvPr id="32772" name="Picture 4" descr="CZT Detector"/>
          <p:cNvPicPr>
            <a:picLocks noChangeAspect="1" noChangeArrowheads="1"/>
          </p:cNvPicPr>
          <p:nvPr/>
        </p:nvPicPr>
        <p:blipFill>
          <a:blip r:embed="rId2" cstate="print"/>
          <a:srcRect/>
          <a:stretch>
            <a:fillRect/>
          </a:stretch>
        </p:blipFill>
        <p:spPr bwMode="auto">
          <a:xfrm>
            <a:off x="609600" y="3886200"/>
            <a:ext cx="3505200" cy="1817688"/>
          </a:xfrm>
          <a:prstGeom prst="rect">
            <a:avLst/>
          </a:prstGeom>
          <a:noFill/>
        </p:spPr>
      </p:pic>
      <p:pic>
        <p:nvPicPr>
          <p:cNvPr id="32773" name="Picture 5" descr="CZT Detector1 copy"/>
          <p:cNvPicPr>
            <a:picLocks noChangeAspect="1" noChangeArrowheads="1"/>
          </p:cNvPicPr>
          <p:nvPr/>
        </p:nvPicPr>
        <p:blipFill>
          <a:blip r:embed="rId3" cstate="print"/>
          <a:srcRect/>
          <a:stretch>
            <a:fillRect/>
          </a:stretch>
        </p:blipFill>
        <p:spPr bwMode="auto">
          <a:xfrm>
            <a:off x="5954713" y="3657600"/>
            <a:ext cx="2354262" cy="2362200"/>
          </a:xfrm>
          <a:prstGeom prst="rect">
            <a:avLst/>
          </a:prstGeom>
          <a:noFill/>
        </p:spPr>
      </p:pic>
      <p:sp>
        <p:nvSpPr>
          <p:cNvPr id="32774" name="Rectangle 6"/>
          <p:cNvSpPr>
            <a:spLocks noChangeArrowheads="1"/>
          </p:cNvSpPr>
          <p:nvPr/>
        </p:nvSpPr>
        <p:spPr bwMode="auto">
          <a:xfrm>
            <a:off x="2057400" y="6019800"/>
            <a:ext cx="4572000" cy="366713"/>
          </a:xfrm>
          <a:prstGeom prst="rect">
            <a:avLst/>
          </a:prstGeom>
          <a:noFill/>
          <a:ln w="9525">
            <a:noFill/>
            <a:miter lim="800000"/>
            <a:headEnd/>
            <a:tailEnd/>
          </a:ln>
          <a:effectLst/>
        </p:spPr>
        <p:txBody>
          <a:bodyPr>
            <a:spAutoFit/>
          </a:bodyPr>
          <a:lstStyle/>
          <a:p>
            <a:r>
              <a:rPr lang="en-US"/>
              <a:t>Cadmium Zinc Telluride (CZT) Sensor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endParaRPr lang="en-US"/>
          </a:p>
        </p:txBody>
      </p:sp>
      <p:sp>
        <p:nvSpPr>
          <p:cNvPr id="45059" name="Rectangle 3"/>
          <p:cNvSpPr>
            <a:spLocks noGrp="1" noRot="1" noChangeArrowheads="1"/>
          </p:cNvSpPr>
          <p:nvPr>
            <p:ph idx="1"/>
          </p:nvPr>
        </p:nvSpPr>
        <p:spPr>
          <a:xfrm>
            <a:off x="301625" y="762000"/>
            <a:ext cx="8540750" cy="5337175"/>
          </a:xfrm>
        </p:spPr>
        <p:txBody>
          <a:bodyPr/>
          <a:lstStyle/>
          <a:p>
            <a:pPr>
              <a:lnSpc>
                <a:spcPct val="90000"/>
              </a:lnSpc>
            </a:pPr>
            <a:r>
              <a:rPr lang="en-US" sz="2800" dirty="0"/>
              <a:t>Concentrated experimentation on Cadmium Zinc Telluride (CZT) crystals purchased from EV Products. The PV Team analyzed the  electrical and radiation characteristics of the CZT detectors to improve signal extraction and spectral interpretation of the data. Conducted IV tests on the crystal.</a:t>
            </a:r>
          </a:p>
          <a:p>
            <a:pPr>
              <a:lnSpc>
                <a:spcPct val="90000"/>
              </a:lnSpc>
            </a:pPr>
            <a:endParaRPr lang="en-US" sz="2800" dirty="0"/>
          </a:p>
          <a:p>
            <a:pPr>
              <a:lnSpc>
                <a:spcPct val="90000"/>
              </a:lnSpc>
            </a:pPr>
            <a:r>
              <a:rPr lang="en-US" sz="2800" dirty="0"/>
              <a:t> Used National Instruments </a:t>
            </a:r>
            <a:r>
              <a:rPr lang="en-US" sz="2800" dirty="0" err="1"/>
              <a:t>Labview</a:t>
            </a:r>
            <a:r>
              <a:rPr lang="en-US" sz="2800" dirty="0"/>
              <a:t> software package for nuclear sensor/detector signal analysis. This system provides evaluation tools in a software package, </a:t>
            </a:r>
            <a:r>
              <a:rPr lang="en-US" sz="2800" dirty="0" smtClean="0"/>
              <a:t>eliminating the need of </a:t>
            </a:r>
            <a:r>
              <a:rPr lang="en-US" sz="2800" dirty="0"/>
              <a:t>purchasing expensive hardware for signal analysis.</a:t>
            </a:r>
          </a:p>
          <a:p>
            <a:pPr>
              <a:lnSpc>
                <a:spcPct val="90000"/>
              </a:lnSpc>
              <a:buFont typeface="Wingdings" pitchFamily="2" charset="2"/>
              <a:buNone/>
            </a:pP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endParaRPr lang="en-US"/>
          </a:p>
        </p:txBody>
      </p:sp>
      <p:sp>
        <p:nvSpPr>
          <p:cNvPr id="36867" name="Rectangle 3"/>
          <p:cNvSpPr>
            <a:spLocks noGrp="1" noRot="1" noChangeArrowheads="1"/>
          </p:cNvSpPr>
          <p:nvPr>
            <p:ph idx="1"/>
          </p:nvPr>
        </p:nvSpPr>
        <p:spPr/>
        <p:txBody>
          <a:bodyPr/>
          <a:lstStyle/>
          <a:p>
            <a:endParaRPr lang="en-US"/>
          </a:p>
        </p:txBody>
      </p:sp>
      <p:sp>
        <p:nvSpPr>
          <p:cNvPr id="36868" name="Rectangle 4"/>
          <p:cNvSpPr>
            <a:spLocks noChangeArrowheads="1"/>
          </p:cNvSpPr>
          <p:nvPr/>
        </p:nvSpPr>
        <p:spPr bwMode="auto">
          <a:xfrm>
            <a:off x="457200" y="0"/>
            <a:ext cx="8229600" cy="685800"/>
          </a:xfrm>
          <a:prstGeom prst="rect">
            <a:avLst/>
          </a:prstGeom>
          <a:noFill/>
          <a:ln w="9525">
            <a:noFill/>
            <a:miter lim="800000"/>
            <a:headEnd/>
            <a:tailEnd/>
          </a:ln>
          <a:effectLst/>
        </p:spPr>
        <p:txBody>
          <a:bodyPr anchor="ctr" anchorCtr="1"/>
          <a:lstStyle/>
          <a:p>
            <a:pPr algn="ctr" eaLnBrk="1" hangingPunct="1"/>
            <a:r>
              <a:rPr lang="en-US" sz="4400">
                <a:solidFill>
                  <a:schemeClr val="tx2"/>
                </a:solidFill>
                <a:effectLst>
                  <a:outerShdw blurRad="38100" dist="38100" dir="2700000" algn="tl">
                    <a:srgbClr val="000000"/>
                  </a:outerShdw>
                </a:effectLst>
              </a:rPr>
              <a:t>LabView Simulation </a:t>
            </a:r>
            <a:endParaRPr lang="en-US" sz="2500">
              <a:solidFill>
                <a:schemeClr val="tx2"/>
              </a:solidFill>
              <a:effectLst>
                <a:outerShdw blurRad="38100" dist="38100" dir="2700000" algn="tl">
                  <a:srgbClr val="000000"/>
                </a:outerShdw>
              </a:effectLst>
            </a:endParaRPr>
          </a:p>
        </p:txBody>
      </p:sp>
      <p:pic>
        <p:nvPicPr>
          <p:cNvPr id="36869" name="Picture 5"/>
          <p:cNvPicPr>
            <a:picLocks noChangeAspect="1" noChangeArrowheads="1"/>
          </p:cNvPicPr>
          <p:nvPr/>
        </p:nvPicPr>
        <p:blipFill>
          <a:blip r:embed="rId2" cstate="print"/>
          <a:srcRect l="16275" t="7312" r="20175" b="4688"/>
          <a:stretch>
            <a:fillRect/>
          </a:stretch>
        </p:blipFill>
        <p:spPr bwMode="auto">
          <a:xfrm>
            <a:off x="1531938" y="609600"/>
            <a:ext cx="6076950" cy="6248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en-US"/>
              <a:t>2008-2009</a:t>
            </a:r>
          </a:p>
        </p:txBody>
      </p:sp>
      <p:sp>
        <p:nvSpPr>
          <p:cNvPr id="33795" name="Rectangle 3"/>
          <p:cNvSpPr>
            <a:spLocks noGrp="1" noRot="1" noChangeArrowheads="1"/>
          </p:cNvSpPr>
          <p:nvPr>
            <p:ph idx="1"/>
          </p:nvPr>
        </p:nvSpPr>
        <p:spPr>
          <a:xfrm>
            <a:off x="0" y="1676400"/>
            <a:ext cx="8763000" cy="2362200"/>
          </a:xfrm>
        </p:spPr>
        <p:txBody>
          <a:bodyPr/>
          <a:lstStyle/>
          <a:p>
            <a:pPr>
              <a:lnSpc>
                <a:spcPct val="80000"/>
              </a:lnSpc>
              <a:buFont typeface="Wingdings" pitchFamily="2" charset="2"/>
              <a:buNone/>
            </a:pPr>
            <a:r>
              <a:rPr lang="en-US" sz="2800"/>
              <a:t>   The fourth year of research effort(2008-2009) the PV team continued research on a microprocessor driven portable device which required the development of an interfacing device and the necessary software to operate and evaluate the device </a:t>
            </a:r>
          </a:p>
        </p:txBody>
      </p:sp>
      <p:sp>
        <p:nvSpPr>
          <p:cNvPr id="33797" name="Rectangle 5"/>
          <p:cNvSpPr>
            <a:spLocks noChangeArrowheads="1"/>
          </p:cNvSpPr>
          <p:nvPr/>
        </p:nvSpPr>
        <p:spPr bwMode="auto">
          <a:xfrm>
            <a:off x="838200" y="3962400"/>
            <a:ext cx="7543800" cy="2438400"/>
          </a:xfrm>
          <a:prstGeom prst="rect">
            <a:avLst/>
          </a:prstGeom>
          <a:solidFill>
            <a:schemeClr val="accent1"/>
          </a:solidFill>
          <a:ln w="9525">
            <a:solidFill>
              <a:srgbClr val="000000"/>
            </a:solidFill>
            <a:miter lim="800000"/>
            <a:headEnd/>
            <a:tailEnd/>
          </a:ln>
          <a:effectLst/>
        </p:spPr>
        <p:txBody>
          <a:bodyPr wrap="none" anchor="ctr"/>
          <a:lstStyle/>
          <a:p>
            <a:pPr algn="ctr"/>
            <a:endParaRPr lang="en-US">
              <a:latin typeface="Verdana" pitchFamily="34" charset="0"/>
            </a:endParaRPr>
          </a:p>
        </p:txBody>
      </p:sp>
      <p:grpSp>
        <p:nvGrpSpPr>
          <p:cNvPr id="33798" name="Group 6"/>
          <p:cNvGrpSpPr>
            <a:grpSpLocks/>
          </p:cNvGrpSpPr>
          <p:nvPr/>
        </p:nvGrpSpPr>
        <p:grpSpPr bwMode="auto">
          <a:xfrm>
            <a:off x="1828800" y="5410200"/>
            <a:ext cx="914400" cy="381000"/>
            <a:chOff x="1248" y="3408"/>
            <a:chExt cx="576" cy="240"/>
          </a:xfrm>
        </p:grpSpPr>
        <p:sp>
          <p:nvSpPr>
            <p:cNvPr id="33799" name="Rectangle 7"/>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33800" name="Text Box 8"/>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HV VDC</a:t>
              </a:r>
            </a:p>
          </p:txBody>
        </p:sp>
      </p:grpSp>
      <p:grpSp>
        <p:nvGrpSpPr>
          <p:cNvPr id="33801" name="Group 9"/>
          <p:cNvGrpSpPr>
            <a:grpSpLocks/>
          </p:cNvGrpSpPr>
          <p:nvPr/>
        </p:nvGrpSpPr>
        <p:grpSpPr bwMode="auto">
          <a:xfrm>
            <a:off x="1828800" y="4724400"/>
            <a:ext cx="914400" cy="533400"/>
            <a:chOff x="1248" y="3024"/>
            <a:chExt cx="576" cy="336"/>
          </a:xfrm>
        </p:grpSpPr>
        <p:sp>
          <p:nvSpPr>
            <p:cNvPr id="33802" name="Rectangle 10"/>
            <p:cNvSpPr>
              <a:spLocks noChangeArrowheads="1"/>
            </p:cNvSpPr>
            <p:nvPr/>
          </p:nvSpPr>
          <p:spPr bwMode="auto">
            <a:xfrm>
              <a:off x="1248" y="3024"/>
              <a:ext cx="576" cy="336"/>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33803" name="Text Box 11"/>
            <p:cNvSpPr txBox="1">
              <a:spLocks noChangeArrowheads="1"/>
            </p:cNvSpPr>
            <p:nvPr/>
          </p:nvSpPr>
          <p:spPr bwMode="auto">
            <a:xfrm>
              <a:off x="1248" y="3072"/>
              <a:ext cx="576" cy="270"/>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CZT Detector</a:t>
              </a:r>
            </a:p>
          </p:txBody>
        </p:sp>
      </p:grpSp>
      <p:grpSp>
        <p:nvGrpSpPr>
          <p:cNvPr id="33804" name="Group 12"/>
          <p:cNvGrpSpPr>
            <a:grpSpLocks/>
          </p:cNvGrpSpPr>
          <p:nvPr/>
        </p:nvGrpSpPr>
        <p:grpSpPr bwMode="auto">
          <a:xfrm>
            <a:off x="2971800" y="4191000"/>
            <a:ext cx="914400" cy="381000"/>
            <a:chOff x="1248" y="3408"/>
            <a:chExt cx="576" cy="240"/>
          </a:xfrm>
        </p:grpSpPr>
        <p:sp>
          <p:nvSpPr>
            <p:cNvPr id="33805" name="Rectangle 13"/>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33806" name="Text Box 14"/>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Pre Amp</a:t>
              </a:r>
            </a:p>
          </p:txBody>
        </p:sp>
      </p:grpSp>
      <p:grpSp>
        <p:nvGrpSpPr>
          <p:cNvPr id="33807" name="Group 15"/>
          <p:cNvGrpSpPr>
            <a:grpSpLocks/>
          </p:cNvGrpSpPr>
          <p:nvPr/>
        </p:nvGrpSpPr>
        <p:grpSpPr bwMode="auto">
          <a:xfrm>
            <a:off x="2971800" y="4800600"/>
            <a:ext cx="914400" cy="381000"/>
            <a:chOff x="1248" y="3408"/>
            <a:chExt cx="576" cy="240"/>
          </a:xfrm>
        </p:grpSpPr>
        <p:sp>
          <p:nvSpPr>
            <p:cNvPr id="33808" name="Rectangle 16"/>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33809" name="Text Box 17"/>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 Amp</a:t>
              </a:r>
            </a:p>
          </p:txBody>
        </p:sp>
      </p:grpSp>
      <p:grpSp>
        <p:nvGrpSpPr>
          <p:cNvPr id="33810" name="Group 18"/>
          <p:cNvGrpSpPr>
            <a:grpSpLocks/>
          </p:cNvGrpSpPr>
          <p:nvPr/>
        </p:nvGrpSpPr>
        <p:grpSpPr bwMode="auto">
          <a:xfrm>
            <a:off x="2971800" y="5410200"/>
            <a:ext cx="1219200" cy="381000"/>
            <a:chOff x="1248" y="3408"/>
            <a:chExt cx="576" cy="240"/>
          </a:xfrm>
        </p:grpSpPr>
        <p:sp>
          <p:nvSpPr>
            <p:cNvPr id="33811" name="Rectangle 19"/>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33812" name="Text Box 20"/>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Oscilloscope</a:t>
              </a:r>
            </a:p>
          </p:txBody>
        </p:sp>
      </p:grpSp>
      <p:sp>
        <p:nvSpPr>
          <p:cNvPr id="33813" name="Line 21"/>
          <p:cNvSpPr>
            <a:spLocks noChangeShapeType="1"/>
          </p:cNvSpPr>
          <p:nvPr/>
        </p:nvSpPr>
        <p:spPr bwMode="auto">
          <a:xfrm flipV="1">
            <a:off x="2286000" y="5257800"/>
            <a:ext cx="0" cy="152400"/>
          </a:xfrm>
          <a:prstGeom prst="line">
            <a:avLst/>
          </a:prstGeom>
          <a:noFill/>
          <a:ln w="19050">
            <a:solidFill>
              <a:schemeClr val="tx1"/>
            </a:solidFill>
            <a:round/>
            <a:headEnd/>
            <a:tailEnd type="triangle" w="med" len="med"/>
          </a:ln>
          <a:effectLst/>
        </p:spPr>
        <p:txBody>
          <a:bodyPr/>
          <a:lstStyle/>
          <a:p>
            <a:endParaRPr lang="en-US"/>
          </a:p>
        </p:txBody>
      </p:sp>
      <p:sp>
        <p:nvSpPr>
          <p:cNvPr id="33814" name="Line 22"/>
          <p:cNvSpPr>
            <a:spLocks noChangeShapeType="1"/>
          </p:cNvSpPr>
          <p:nvPr/>
        </p:nvSpPr>
        <p:spPr bwMode="auto">
          <a:xfrm flipV="1">
            <a:off x="2286000" y="4419600"/>
            <a:ext cx="0" cy="304800"/>
          </a:xfrm>
          <a:prstGeom prst="line">
            <a:avLst/>
          </a:prstGeom>
          <a:noFill/>
          <a:ln w="19050">
            <a:solidFill>
              <a:schemeClr val="tx1"/>
            </a:solidFill>
            <a:round/>
            <a:headEnd/>
            <a:tailEnd/>
          </a:ln>
          <a:effectLst/>
        </p:spPr>
        <p:txBody>
          <a:bodyPr/>
          <a:lstStyle/>
          <a:p>
            <a:endParaRPr lang="en-US"/>
          </a:p>
        </p:txBody>
      </p:sp>
      <p:sp>
        <p:nvSpPr>
          <p:cNvPr id="33815" name="Line 23"/>
          <p:cNvSpPr>
            <a:spLocks noChangeShapeType="1"/>
          </p:cNvSpPr>
          <p:nvPr/>
        </p:nvSpPr>
        <p:spPr bwMode="auto">
          <a:xfrm>
            <a:off x="2286000" y="4419600"/>
            <a:ext cx="685800" cy="0"/>
          </a:xfrm>
          <a:prstGeom prst="line">
            <a:avLst/>
          </a:prstGeom>
          <a:noFill/>
          <a:ln w="19050">
            <a:solidFill>
              <a:schemeClr val="tx1"/>
            </a:solidFill>
            <a:round/>
            <a:headEnd/>
            <a:tailEnd type="triangle" w="med" len="med"/>
          </a:ln>
          <a:effectLst/>
        </p:spPr>
        <p:txBody>
          <a:bodyPr/>
          <a:lstStyle/>
          <a:p>
            <a:endParaRPr lang="en-US"/>
          </a:p>
        </p:txBody>
      </p:sp>
      <p:sp>
        <p:nvSpPr>
          <p:cNvPr id="33816" name="Line 24"/>
          <p:cNvSpPr>
            <a:spLocks noChangeShapeType="1"/>
          </p:cNvSpPr>
          <p:nvPr/>
        </p:nvSpPr>
        <p:spPr bwMode="auto">
          <a:xfrm>
            <a:off x="3429000" y="4572000"/>
            <a:ext cx="0" cy="228600"/>
          </a:xfrm>
          <a:prstGeom prst="line">
            <a:avLst/>
          </a:prstGeom>
          <a:noFill/>
          <a:ln w="19050">
            <a:solidFill>
              <a:schemeClr val="tx1"/>
            </a:solidFill>
            <a:round/>
            <a:headEnd/>
            <a:tailEnd type="triangle" w="med" len="med"/>
          </a:ln>
          <a:effectLst/>
        </p:spPr>
        <p:txBody>
          <a:bodyPr/>
          <a:lstStyle/>
          <a:p>
            <a:endParaRPr lang="en-US"/>
          </a:p>
        </p:txBody>
      </p:sp>
      <p:sp>
        <p:nvSpPr>
          <p:cNvPr id="33817" name="Line 25"/>
          <p:cNvSpPr>
            <a:spLocks noChangeShapeType="1"/>
          </p:cNvSpPr>
          <p:nvPr/>
        </p:nvSpPr>
        <p:spPr bwMode="auto">
          <a:xfrm>
            <a:off x="3429000" y="5181600"/>
            <a:ext cx="0" cy="228600"/>
          </a:xfrm>
          <a:prstGeom prst="line">
            <a:avLst/>
          </a:prstGeom>
          <a:noFill/>
          <a:ln w="19050">
            <a:solidFill>
              <a:schemeClr val="tx1"/>
            </a:solidFill>
            <a:round/>
            <a:headEnd/>
            <a:tailEnd type="triangle" w="med" len="med"/>
          </a:ln>
          <a:effectLst/>
        </p:spPr>
        <p:txBody>
          <a:bodyPr/>
          <a:lstStyle/>
          <a:p>
            <a:endParaRPr lang="en-US"/>
          </a:p>
        </p:txBody>
      </p:sp>
      <p:sp>
        <p:nvSpPr>
          <p:cNvPr id="33818" name="Line 26"/>
          <p:cNvSpPr>
            <a:spLocks noChangeShapeType="1"/>
          </p:cNvSpPr>
          <p:nvPr/>
        </p:nvSpPr>
        <p:spPr bwMode="auto">
          <a:xfrm>
            <a:off x="2286000" y="5791200"/>
            <a:ext cx="0" cy="76200"/>
          </a:xfrm>
          <a:prstGeom prst="line">
            <a:avLst/>
          </a:prstGeom>
          <a:noFill/>
          <a:ln w="9525">
            <a:solidFill>
              <a:schemeClr val="tx1"/>
            </a:solidFill>
            <a:round/>
            <a:headEnd/>
            <a:tailEnd/>
          </a:ln>
          <a:effectLst/>
        </p:spPr>
        <p:txBody>
          <a:bodyPr/>
          <a:lstStyle/>
          <a:p>
            <a:endParaRPr lang="en-US"/>
          </a:p>
        </p:txBody>
      </p:sp>
      <p:sp>
        <p:nvSpPr>
          <p:cNvPr id="33819" name="Line 27"/>
          <p:cNvSpPr>
            <a:spLocks noChangeShapeType="1"/>
          </p:cNvSpPr>
          <p:nvPr/>
        </p:nvSpPr>
        <p:spPr bwMode="auto">
          <a:xfrm>
            <a:off x="2209800" y="5867400"/>
            <a:ext cx="152400" cy="0"/>
          </a:xfrm>
          <a:prstGeom prst="line">
            <a:avLst/>
          </a:prstGeom>
          <a:noFill/>
          <a:ln w="9525">
            <a:solidFill>
              <a:schemeClr val="tx1"/>
            </a:solidFill>
            <a:round/>
            <a:headEnd/>
            <a:tailEnd/>
          </a:ln>
          <a:effectLst/>
        </p:spPr>
        <p:txBody>
          <a:bodyPr/>
          <a:lstStyle/>
          <a:p>
            <a:endParaRPr lang="en-US"/>
          </a:p>
        </p:txBody>
      </p:sp>
      <p:sp>
        <p:nvSpPr>
          <p:cNvPr id="33820" name="Line 28"/>
          <p:cNvSpPr>
            <a:spLocks noChangeShapeType="1"/>
          </p:cNvSpPr>
          <p:nvPr/>
        </p:nvSpPr>
        <p:spPr bwMode="auto">
          <a:xfrm>
            <a:off x="2209800" y="5867400"/>
            <a:ext cx="76200" cy="76200"/>
          </a:xfrm>
          <a:prstGeom prst="line">
            <a:avLst/>
          </a:prstGeom>
          <a:noFill/>
          <a:ln w="9525">
            <a:solidFill>
              <a:schemeClr val="tx1"/>
            </a:solidFill>
            <a:round/>
            <a:headEnd/>
            <a:tailEnd/>
          </a:ln>
          <a:effectLst/>
        </p:spPr>
        <p:txBody>
          <a:bodyPr/>
          <a:lstStyle/>
          <a:p>
            <a:endParaRPr lang="en-US"/>
          </a:p>
        </p:txBody>
      </p:sp>
      <p:sp>
        <p:nvSpPr>
          <p:cNvPr id="33821" name="Line 29"/>
          <p:cNvSpPr>
            <a:spLocks noChangeShapeType="1"/>
          </p:cNvSpPr>
          <p:nvPr/>
        </p:nvSpPr>
        <p:spPr bwMode="auto">
          <a:xfrm flipH="1">
            <a:off x="2286000" y="5867400"/>
            <a:ext cx="76200" cy="76200"/>
          </a:xfrm>
          <a:prstGeom prst="line">
            <a:avLst/>
          </a:prstGeom>
          <a:noFill/>
          <a:ln w="9525">
            <a:solidFill>
              <a:schemeClr val="tx1"/>
            </a:solidFill>
            <a:round/>
            <a:headEnd/>
            <a:tailEnd/>
          </a:ln>
          <a:effectLst/>
        </p:spPr>
        <p:txBody>
          <a:bodyPr/>
          <a:lstStyle/>
          <a:p>
            <a:endParaRPr lang="en-US"/>
          </a:p>
        </p:txBody>
      </p:sp>
      <p:sp>
        <p:nvSpPr>
          <p:cNvPr id="33822" name="Text Box 30"/>
          <p:cNvSpPr txBox="1">
            <a:spLocks noChangeArrowheads="1"/>
          </p:cNvSpPr>
          <p:nvPr/>
        </p:nvSpPr>
        <p:spPr bwMode="auto">
          <a:xfrm>
            <a:off x="2286000" y="5791200"/>
            <a:ext cx="457200" cy="244475"/>
          </a:xfrm>
          <a:prstGeom prst="rect">
            <a:avLst/>
          </a:prstGeom>
          <a:noFill/>
          <a:ln w="9525">
            <a:noFill/>
            <a:miter lim="800000"/>
            <a:headEnd/>
            <a:tailEnd/>
          </a:ln>
          <a:effectLst/>
        </p:spPr>
        <p:txBody>
          <a:bodyPr>
            <a:spAutoFit/>
          </a:bodyPr>
          <a:lstStyle/>
          <a:p>
            <a:pPr>
              <a:spcBef>
                <a:spcPct val="50000"/>
              </a:spcBef>
            </a:pPr>
            <a:r>
              <a:rPr lang="en-US" sz="1000">
                <a:solidFill>
                  <a:schemeClr val="bg2"/>
                </a:solidFill>
                <a:latin typeface="Verdana" pitchFamily="34" charset="0"/>
              </a:rPr>
              <a:t>Gnd</a:t>
            </a:r>
          </a:p>
        </p:txBody>
      </p:sp>
      <p:sp>
        <p:nvSpPr>
          <p:cNvPr id="33823" name="Line 31"/>
          <p:cNvSpPr>
            <a:spLocks noChangeShapeType="1"/>
          </p:cNvSpPr>
          <p:nvPr/>
        </p:nvSpPr>
        <p:spPr bwMode="auto">
          <a:xfrm>
            <a:off x="4648200" y="3962400"/>
            <a:ext cx="0" cy="2057400"/>
          </a:xfrm>
          <a:prstGeom prst="line">
            <a:avLst/>
          </a:prstGeom>
          <a:noFill/>
          <a:ln w="19050">
            <a:solidFill>
              <a:schemeClr val="tx1"/>
            </a:solidFill>
            <a:round/>
            <a:headEnd/>
            <a:tailEnd/>
          </a:ln>
          <a:effectLst/>
        </p:spPr>
        <p:txBody>
          <a:bodyPr/>
          <a:lstStyle/>
          <a:p>
            <a:endParaRPr lang="en-US"/>
          </a:p>
        </p:txBody>
      </p:sp>
      <p:grpSp>
        <p:nvGrpSpPr>
          <p:cNvPr id="33824" name="Group 32"/>
          <p:cNvGrpSpPr>
            <a:grpSpLocks/>
          </p:cNvGrpSpPr>
          <p:nvPr/>
        </p:nvGrpSpPr>
        <p:grpSpPr bwMode="auto">
          <a:xfrm>
            <a:off x="4800600" y="5334000"/>
            <a:ext cx="914400" cy="381000"/>
            <a:chOff x="1248" y="3408"/>
            <a:chExt cx="576" cy="240"/>
          </a:xfrm>
        </p:grpSpPr>
        <p:sp>
          <p:nvSpPr>
            <p:cNvPr id="33825" name="Rectangle 33"/>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33826" name="Text Box 34"/>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HV VDC</a:t>
              </a:r>
            </a:p>
          </p:txBody>
        </p:sp>
      </p:grpSp>
      <p:grpSp>
        <p:nvGrpSpPr>
          <p:cNvPr id="33827" name="Group 35"/>
          <p:cNvGrpSpPr>
            <a:grpSpLocks/>
          </p:cNvGrpSpPr>
          <p:nvPr/>
        </p:nvGrpSpPr>
        <p:grpSpPr bwMode="auto">
          <a:xfrm>
            <a:off x="4800600" y="4648200"/>
            <a:ext cx="914400" cy="533400"/>
            <a:chOff x="1248" y="3024"/>
            <a:chExt cx="576" cy="336"/>
          </a:xfrm>
        </p:grpSpPr>
        <p:sp>
          <p:nvSpPr>
            <p:cNvPr id="33828" name="Rectangle 36"/>
            <p:cNvSpPr>
              <a:spLocks noChangeArrowheads="1"/>
            </p:cNvSpPr>
            <p:nvPr/>
          </p:nvSpPr>
          <p:spPr bwMode="auto">
            <a:xfrm>
              <a:off x="1248" y="3024"/>
              <a:ext cx="576" cy="336"/>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33829" name="Text Box 37"/>
            <p:cNvSpPr txBox="1">
              <a:spLocks noChangeArrowheads="1"/>
            </p:cNvSpPr>
            <p:nvPr/>
          </p:nvSpPr>
          <p:spPr bwMode="auto">
            <a:xfrm>
              <a:off x="1248" y="3072"/>
              <a:ext cx="576" cy="270"/>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CZT Detector</a:t>
              </a:r>
            </a:p>
          </p:txBody>
        </p:sp>
      </p:grpSp>
      <p:grpSp>
        <p:nvGrpSpPr>
          <p:cNvPr id="33830" name="Group 38"/>
          <p:cNvGrpSpPr>
            <a:grpSpLocks/>
          </p:cNvGrpSpPr>
          <p:nvPr/>
        </p:nvGrpSpPr>
        <p:grpSpPr bwMode="auto">
          <a:xfrm>
            <a:off x="5791200" y="4724400"/>
            <a:ext cx="914400" cy="381000"/>
            <a:chOff x="1248" y="3408"/>
            <a:chExt cx="576" cy="240"/>
          </a:xfrm>
        </p:grpSpPr>
        <p:sp>
          <p:nvSpPr>
            <p:cNvPr id="33831" name="Rectangle 39"/>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33832" name="Text Box 40"/>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Pre Amp</a:t>
              </a:r>
            </a:p>
          </p:txBody>
        </p:sp>
      </p:grpSp>
      <p:grpSp>
        <p:nvGrpSpPr>
          <p:cNvPr id="33833" name="Group 41"/>
          <p:cNvGrpSpPr>
            <a:grpSpLocks/>
          </p:cNvGrpSpPr>
          <p:nvPr/>
        </p:nvGrpSpPr>
        <p:grpSpPr bwMode="auto">
          <a:xfrm>
            <a:off x="5791200" y="5334000"/>
            <a:ext cx="914400" cy="381000"/>
            <a:chOff x="1248" y="3408"/>
            <a:chExt cx="576" cy="240"/>
          </a:xfrm>
        </p:grpSpPr>
        <p:sp>
          <p:nvSpPr>
            <p:cNvPr id="33834" name="Rectangle 42"/>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33835" name="Text Box 43"/>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 Amp</a:t>
              </a:r>
            </a:p>
          </p:txBody>
        </p:sp>
      </p:grpSp>
      <p:grpSp>
        <p:nvGrpSpPr>
          <p:cNvPr id="33836" name="Group 44"/>
          <p:cNvGrpSpPr>
            <a:grpSpLocks/>
          </p:cNvGrpSpPr>
          <p:nvPr/>
        </p:nvGrpSpPr>
        <p:grpSpPr bwMode="auto">
          <a:xfrm>
            <a:off x="6858000" y="4724400"/>
            <a:ext cx="762000" cy="396875"/>
            <a:chOff x="4224" y="2640"/>
            <a:chExt cx="624" cy="306"/>
          </a:xfrm>
        </p:grpSpPr>
        <p:sp>
          <p:nvSpPr>
            <p:cNvPr id="33837" name="Rectangle 45"/>
            <p:cNvSpPr>
              <a:spLocks noChangeArrowheads="1"/>
            </p:cNvSpPr>
            <p:nvPr/>
          </p:nvSpPr>
          <p:spPr bwMode="auto">
            <a:xfrm>
              <a:off x="4224" y="2640"/>
              <a:ext cx="624" cy="288"/>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33838" name="Text Box 46"/>
            <p:cNvSpPr txBox="1">
              <a:spLocks noChangeArrowheads="1"/>
            </p:cNvSpPr>
            <p:nvPr/>
          </p:nvSpPr>
          <p:spPr bwMode="auto">
            <a:xfrm>
              <a:off x="4224" y="2640"/>
              <a:ext cx="624" cy="306"/>
            </a:xfrm>
            <a:prstGeom prst="rect">
              <a:avLst/>
            </a:prstGeom>
            <a:noFill/>
            <a:ln w="9525">
              <a:noFill/>
              <a:miter lim="800000"/>
              <a:headEnd/>
              <a:tailEnd/>
            </a:ln>
            <a:effectLst/>
          </p:spPr>
          <p:txBody>
            <a:bodyPr>
              <a:spAutoFit/>
            </a:bodyPr>
            <a:lstStyle/>
            <a:p>
              <a:pPr algn="ctr">
                <a:spcBef>
                  <a:spcPct val="50000"/>
                </a:spcBef>
              </a:pPr>
              <a:r>
                <a:rPr lang="en-US" sz="1000" b="1">
                  <a:latin typeface="Verdana" pitchFamily="34" charset="0"/>
                </a:rPr>
                <a:t>Analog I/O</a:t>
              </a:r>
            </a:p>
          </p:txBody>
        </p:sp>
      </p:grpSp>
      <p:sp>
        <p:nvSpPr>
          <p:cNvPr id="33839" name="Line 47"/>
          <p:cNvSpPr>
            <a:spLocks noChangeShapeType="1"/>
          </p:cNvSpPr>
          <p:nvPr/>
        </p:nvSpPr>
        <p:spPr bwMode="auto">
          <a:xfrm flipV="1">
            <a:off x="5257800" y="5181600"/>
            <a:ext cx="0" cy="152400"/>
          </a:xfrm>
          <a:prstGeom prst="line">
            <a:avLst/>
          </a:prstGeom>
          <a:noFill/>
          <a:ln w="19050">
            <a:solidFill>
              <a:schemeClr val="tx1"/>
            </a:solidFill>
            <a:round/>
            <a:headEnd/>
            <a:tailEnd type="triangle" w="med" len="med"/>
          </a:ln>
          <a:effectLst/>
        </p:spPr>
        <p:txBody>
          <a:bodyPr/>
          <a:lstStyle/>
          <a:p>
            <a:endParaRPr lang="en-US"/>
          </a:p>
        </p:txBody>
      </p:sp>
      <p:sp>
        <p:nvSpPr>
          <p:cNvPr id="33840" name="Line 48"/>
          <p:cNvSpPr>
            <a:spLocks noChangeShapeType="1"/>
          </p:cNvSpPr>
          <p:nvPr/>
        </p:nvSpPr>
        <p:spPr bwMode="auto">
          <a:xfrm flipV="1">
            <a:off x="5257800" y="4495800"/>
            <a:ext cx="0" cy="152400"/>
          </a:xfrm>
          <a:prstGeom prst="line">
            <a:avLst/>
          </a:prstGeom>
          <a:noFill/>
          <a:ln w="19050">
            <a:solidFill>
              <a:schemeClr val="tx1"/>
            </a:solidFill>
            <a:round/>
            <a:headEnd/>
            <a:tailEnd/>
          </a:ln>
          <a:effectLst/>
        </p:spPr>
        <p:txBody>
          <a:bodyPr/>
          <a:lstStyle/>
          <a:p>
            <a:endParaRPr lang="en-US"/>
          </a:p>
        </p:txBody>
      </p:sp>
      <p:sp>
        <p:nvSpPr>
          <p:cNvPr id="33841" name="Line 49"/>
          <p:cNvSpPr>
            <a:spLocks noChangeShapeType="1"/>
          </p:cNvSpPr>
          <p:nvPr/>
        </p:nvSpPr>
        <p:spPr bwMode="auto">
          <a:xfrm>
            <a:off x="6248400" y="5105400"/>
            <a:ext cx="0" cy="228600"/>
          </a:xfrm>
          <a:prstGeom prst="line">
            <a:avLst/>
          </a:prstGeom>
          <a:noFill/>
          <a:ln w="19050">
            <a:solidFill>
              <a:schemeClr val="tx1"/>
            </a:solidFill>
            <a:round/>
            <a:headEnd/>
            <a:tailEnd type="triangle" w="med" len="med"/>
          </a:ln>
          <a:effectLst/>
        </p:spPr>
        <p:txBody>
          <a:bodyPr/>
          <a:lstStyle/>
          <a:p>
            <a:endParaRPr lang="en-US"/>
          </a:p>
        </p:txBody>
      </p:sp>
      <p:sp>
        <p:nvSpPr>
          <p:cNvPr id="33842" name="Line 50"/>
          <p:cNvSpPr>
            <a:spLocks noChangeShapeType="1"/>
          </p:cNvSpPr>
          <p:nvPr/>
        </p:nvSpPr>
        <p:spPr bwMode="auto">
          <a:xfrm>
            <a:off x="5257800" y="5715000"/>
            <a:ext cx="0" cy="76200"/>
          </a:xfrm>
          <a:prstGeom prst="line">
            <a:avLst/>
          </a:prstGeom>
          <a:noFill/>
          <a:ln w="9525">
            <a:solidFill>
              <a:schemeClr val="tx1"/>
            </a:solidFill>
            <a:round/>
            <a:headEnd/>
            <a:tailEnd/>
          </a:ln>
          <a:effectLst/>
        </p:spPr>
        <p:txBody>
          <a:bodyPr/>
          <a:lstStyle/>
          <a:p>
            <a:endParaRPr lang="en-US"/>
          </a:p>
        </p:txBody>
      </p:sp>
      <p:sp>
        <p:nvSpPr>
          <p:cNvPr id="33843" name="Line 51"/>
          <p:cNvSpPr>
            <a:spLocks noChangeShapeType="1"/>
          </p:cNvSpPr>
          <p:nvPr/>
        </p:nvSpPr>
        <p:spPr bwMode="auto">
          <a:xfrm>
            <a:off x="5181600" y="5791200"/>
            <a:ext cx="152400" cy="0"/>
          </a:xfrm>
          <a:prstGeom prst="line">
            <a:avLst/>
          </a:prstGeom>
          <a:noFill/>
          <a:ln w="9525">
            <a:solidFill>
              <a:schemeClr val="tx1"/>
            </a:solidFill>
            <a:round/>
            <a:headEnd/>
            <a:tailEnd/>
          </a:ln>
          <a:effectLst/>
        </p:spPr>
        <p:txBody>
          <a:bodyPr/>
          <a:lstStyle/>
          <a:p>
            <a:endParaRPr lang="en-US"/>
          </a:p>
        </p:txBody>
      </p:sp>
      <p:sp>
        <p:nvSpPr>
          <p:cNvPr id="33844" name="Line 52"/>
          <p:cNvSpPr>
            <a:spLocks noChangeShapeType="1"/>
          </p:cNvSpPr>
          <p:nvPr/>
        </p:nvSpPr>
        <p:spPr bwMode="auto">
          <a:xfrm>
            <a:off x="5181600" y="5791200"/>
            <a:ext cx="76200" cy="76200"/>
          </a:xfrm>
          <a:prstGeom prst="line">
            <a:avLst/>
          </a:prstGeom>
          <a:noFill/>
          <a:ln w="9525">
            <a:solidFill>
              <a:schemeClr val="tx1"/>
            </a:solidFill>
            <a:round/>
            <a:headEnd/>
            <a:tailEnd/>
          </a:ln>
          <a:effectLst/>
        </p:spPr>
        <p:txBody>
          <a:bodyPr/>
          <a:lstStyle/>
          <a:p>
            <a:endParaRPr lang="en-US"/>
          </a:p>
        </p:txBody>
      </p:sp>
      <p:sp>
        <p:nvSpPr>
          <p:cNvPr id="33845" name="Line 53"/>
          <p:cNvSpPr>
            <a:spLocks noChangeShapeType="1"/>
          </p:cNvSpPr>
          <p:nvPr/>
        </p:nvSpPr>
        <p:spPr bwMode="auto">
          <a:xfrm flipH="1">
            <a:off x="5257800" y="5791200"/>
            <a:ext cx="76200" cy="76200"/>
          </a:xfrm>
          <a:prstGeom prst="line">
            <a:avLst/>
          </a:prstGeom>
          <a:noFill/>
          <a:ln w="9525">
            <a:solidFill>
              <a:schemeClr val="tx1"/>
            </a:solidFill>
            <a:round/>
            <a:headEnd/>
            <a:tailEnd/>
          </a:ln>
          <a:effectLst/>
        </p:spPr>
        <p:txBody>
          <a:bodyPr/>
          <a:lstStyle/>
          <a:p>
            <a:endParaRPr lang="en-US"/>
          </a:p>
        </p:txBody>
      </p:sp>
      <p:sp>
        <p:nvSpPr>
          <p:cNvPr id="33846" name="Text Box 54"/>
          <p:cNvSpPr txBox="1">
            <a:spLocks noChangeArrowheads="1"/>
          </p:cNvSpPr>
          <p:nvPr/>
        </p:nvSpPr>
        <p:spPr bwMode="auto">
          <a:xfrm>
            <a:off x="5257800" y="5715000"/>
            <a:ext cx="457200" cy="244475"/>
          </a:xfrm>
          <a:prstGeom prst="rect">
            <a:avLst/>
          </a:prstGeom>
          <a:noFill/>
          <a:ln w="9525">
            <a:noFill/>
            <a:miter lim="800000"/>
            <a:headEnd/>
            <a:tailEnd/>
          </a:ln>
          <a:effectLst/>
        </p:spPr>
        <p:txBody>
          <a:bodyPr>
            <a:spAutoFit/>
          </a:bodyPr>
          <a:lstStyle/>
          <a:p>
            <a:pPr>
              <a:spcBef>
                <a:spcPct val="50000"/>
              </a:spcBef>
            </a:pPr>
            <a:r>
              <a:rPr lang="en-US" sz="1000">
                <a:solidFill>
                  <a:schemeClr val="bg2"/>
                </a:solidFill>
                <a:latin typeface="Verdana" pitchFamily="34" charset="0"/>
              </a:rPr>
              <a:t>Gnd</a:t>
            </a:r>
          </a:p>
        </p:txBody>
      </p:sp>
      <p:sp>
        <p:nvSpPr>
          <p:cNvPr id="33847" name="Line 55"/>
          <p:cNvSpPr>
            <a:spLocks noChangeShapeType="1"/>
          </p:cNvSpPr>
          <p:nvPr/>
        </p:nvSpPr>
        <p:spPr bwMode="auto">
          <a:xfrm>
            <a:off x="5257800" y="4495800"/>
            <a:ext cx="990600" cy="0"/>
          </a:xfrm>
          <a:prstGeom prst="line">
            <a:avLst/>
          </a:prstGeom>
          <a:noFill/>
          <a:ln w="19050">
            <a:solidFill>
              <a:schemeClr val="tx1"/>
            </a:solidFill>
            <a:round/>
            <a:headEnd/>
            <a:tailEnd/>
          </a:ln>
          <a:effectLst/>
        </p:spPr>
        <p:txBody>
          <a:bodyPr/>
          <a:lstStyle/>
          <a:p>
            <a:endParaRPr lang="en-US"/>
          </a:p>
        </p:txBody>
      </p:sp>
      <p:sp>
        <p:nvSpPr>
          <p:cNvPr id="33848" name="Line 56"/>
          <p:cNvSpPr>
            <a:spLocks noChangeShapeType="1"/>
          </p:cNvSpPr>
          <p:nvPr/>
        </p:nvSpPr>
        <p:spPr bwMode="auto">
          <a:xfrm>
            <a:off x="6248400" y="4495800"/>
            <a:ext cx="0" cy="228600"/>
          </a:xfrm>
          <a:prstGeom prst="line">
            <a:avLst/>
          </a:prstGeom>
          <a:noFill/>
          <a:ln w="19050">
            <a:solidFill>
              <a:schemeClr val="tx1"/>
            </a:solidFill>
            <a:round/>
            <a:headEnd/>
            <a:tailEnd type="triangle" w="med" len="med"/>
          </a:ln>
          <a:effectLst/>
        </p:spPr>
        <p:txBody>
          <a:bodyPr/>
          <a:lstStyle/>
          <a:p>
            <a:endParaRPr lang="en-US"/>
          </a:p>
        </p:txBody>
      </p:sp>
      <p:sp>
        <p:nvSpPr>
          <p:cNvPr id="33849" name="Line 57"/>
          <p:cNvSpPr>
            <a:spLocks noChangeShapeType="1"/>
          </p:cNvSpPr>
          <p:nvPr/>
        </p:nvSpPr>
        <p:spPr bwMode="auto">
          <a:xfrm>
            <a:off x="6248400" y="5715000"/>
            <a:ext cx="0" cy="152400"/>
          </a:xfrm>
          <a:prstGeom prst="line">
            <a:avLst/>
          </a:prstGeom>
          <a:noFill/>
          <a:ln w="19050">
            <a:solidFill>
              <a:schemeClr val="tx1"/>
            </a:solidFill>
            <a:round/>
            <a:headEnd/>
            <a:tailEnd/>
          </a:ln>
          <a:effectLst/>
        </p:spPr>
        <p:txBody>
          <a:bodyPr/>
          <a:lstStyle/>
          <a:p>
            <a:endParaRPr lang="en-US"/>
          </a:p>
        </p:txBody>
      </p:sp>
      <p:sp>
        <p:nvSpPr>
          <p:cNvPr id="33850" name="Line 58"/>
          <p:cNvSpPr>
            <a:spLocks noChangeShapeType="1"/>
          </p:cNvSpPr>
          <p:nvPr/>
        </p:nvSpPr>
        <p:spPr bwMode="auto">
          <a:xfrm>
            <a:off x="6248400" y="5867400"/>
            <a:ext cx="533400" cy="0"/>
          </a:xfrm>
          <a:prstGeom prst="line">
            <a:avLst/>
          </a:prstGeom>
          <a:noFill/>
          <a:ln w="19050">
            <a:solidFill>
              <a:schemeClr val="tx1"/>
            </a:solidFill>
            <a:round/>
            <a:headEnd/>
            <a:tailEnd/>
          </a:ln>
          <a:effectLst/>
        </p:spPr>
        <p:txBody>
          <a:bodyPr/>
          <a:lstStyle/>
          <a:p>
            <a:endParaRPr lang="en-US"/>
          </a:p>
        </p:txBody>
      </p:sp>
      <p:sp>
        <p:nvSpPr>
          <p:cNvPr id="33851" name="Line 59"/>
          <p:cNvSpPr>
            <a:spLocks noChangeShapeType="1"/>
          </p:cNvSpPr>
          <p:nvPr/>
        </p:nvSpPr>
        <p:spPr bwMode="auto">
          <a:xfrm flipV="1">
            <a:off x="6781800" y="4495800"/>
            <a:ext cx="0" cy="1371600"/>
          </a:xfrm>
          <a:prstGeom prst="line">
            <a:avLst/>
          </a:prstGeom>
          <a:noFill/>
          <a:ln w="19050">
            <a:solidFill>
              <a:schemeClr val="tx1"/>
            </a:solidFill>
            <a:round/>
            <a:headEnd/>
            <a:tailEnd/>
          </a:ln>
          <a:effectLst/>
        </p:spPr>
        <p:txBody>
          <a:bodyPr/>
          <a:lstStyle/>
          <a:p>
            <a:endParaRPr lang="en-US"/>
          </a:p>
        </p:txBody>
      </p:sp>
      <p:sp>
        <p:nvSpPr>
          <p:cNvPr id="33852" name="Line 60"/>
          <p:cNvSpPr>
            <a:spLocks noChangeShapeType="1"/>
          </p:cNvSpPr>
          <p:nvPr/>
        </p:nvSpPr>
        <p:spPr bwMode="auto">
          <a:xfrm>
            <a:off x="6781800" y="4495800"/>
            <a:ext cx="457200" cy="0"/>
          </a:xfrm>
          <a:prstGeom prst="line">
            <a:avLst/>
          </a:prstGeom>
          <a:noFill/>
          <a:ln w="19050">
            <a:solidFill>
              <a:schemeClr val="tx1"/>
            </a:solidFill>
            <a:round/>
            <a:headEnd/>
            <a:tailEnd/>
          </a:ln>
          <a:effectLst/>
        </p:spPr>
        <p:txBody>
          <a:bodyPr/>
          <a:lstStyle/>
          <a:p>
            <a:endParaRPr lang="en-US"/>
          </a:p>
        </p:txBody>
      </p:sp>
      <p:sp>
        <p:nvSpPr>
          <p:cNvPr id="33853" name="Line 61"/>
          <p:cNvSpPr>
            <a:spLocks noChangeShapeType="1"/>
          </p:cNvSpPr>
          <p:nvPr/>
        </p:nvSpPr>
        <p:spPr bwMode="auto">
          <a:xfrm>
            <a:off x="7239000" y="4495800"/>
            <a:ext cx="0" cy="228600"/>
          </a:xfrm>
          <a:prstGeom prst="line">
            <a:avLst/>
          </a:prstGeom>
          <a:noFill/>
          <a:ln w="19050">
            <a:solidFill>
              <a:schemeClr val="tx1"/>
            </a:solidFill>
            <a:round/>
            <a:headEnd/>
            <a:tailEnd type="triangle" w="med" len="med"/>
          </a:ln>
          <a:effectLst/>
        </p:spPr>
        <p:txBody>
          <a:bodyPr/>
          <a:lstStyle/>
          <a:p>
            <a:endParaRPr lang="en-US"/>
          </a:p>
        </p:txBody>
      </p:sp>
      <p:grpSp>
        <p:nvGrpSpPr>
          <p:cNvPr id="33854" name="Group 62"/>
          <p:cNvGrpSpPr>
            <a:grpSpLocks/>
          </p:cNvGrpSpPr>
          <p:nvPr/>
        </p:nvGrpSpPr>
        <p:grpSpPr bwMode="auto">
          <a:xfrm>
            <a:off x="6858000" y="5334000"/>
            <a:ext cx="838200" cy="373063"/>
            <a:chOff x="4224" y="2640"/>
            <a:chExt cx="624" cy="288"/>
          </a:xfrm>
        </p:grpSpPr>
        <p:sp>
          <p:nvSpPr>
            <p:cNvPr id="33855" name="Rectangle 63"/>
            <p:cNvSpPr>
              <a:spLocks noChangeArrowheads="1"/>
            </p:cNvSpPr>
            <p:nvPr/>
          </p:nvSpPr>
          <p:spPr bwMode="auto">
            <a:xfrm>
              <a:off x="4224" y="2640"/>
              <a:ext cx="624" cy="288"/>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33856" name="Text Box 64"/>
            <p:cNvSpPr txBox="1">
              <a:spLocks noChangeArrowheads="1"/>
            </p:cNvSpPr>
            <p:nvPr/>
          </p:nvSpPr>
          <p:spPr bwMode="auto">
            <a:xfrm>
              <a:off x="4224" y="2640"/>
              <a:ext cx="624" cy="188"/>
            </a:xfrm>
            <a:prstGeom prst="rect">
              <a:avLst/>
            </a:prstGeom>
            <a:noFill/>
            <a:ln w="9525">
              <a:noFill/>
              <a:miter lim="800000"/>
              <a:headEnd/>
              <a:tailEnd/>
            </a:ln>
            <a:effectLst/>
          </p:spPr>
          <p:txBody>
            <a:bodyPr>
              <a:spAutoFit/>
            </a:bodyPr>
            <a:lstStyle/>
            <a:p>
              <a:pPr algn="ctr">
                <a:spcBef>
                  <a:spcPct val="50000"/>
                </a:spcBef>
              </a:pPr>
              <a:r>
                <a:rPr lang="en-US" sz="1000" b="1">
                  <a:latin typeface="Verdana" pitchFamily="34" charset="0"/>
                </a:rPr>
                <a:t>LabView</a:t>
              </a:r>
            </a:p>
          </p:txBody>
        </p:sp>
      </p:grpSp>
      <p:sp>
        <p:nvSpPr>
          <p:cNvPr id="33857" name="Line 65"/>
          <p:cNvSpPr>
            <a:spLocks noChangeShapeType="1"/>
          </p:cNvSpPr>
          <p:nvPr/>
        </p:nvSpPr>
        <p:spPr bwMode="auto">
          <a:xfrm>
            <a:off x="7239000" y="5105400"/>
            <a:ext cx="0" cy="228600"/>
          </a:xfrm>
          <a:prstGeom prst="line">
            <a:avLst/>
          </a:prstGeom>
          <a:noFill/>
          <a:ln w="19050">
            <a:solidFill>
              <a:schemeClr val="tx1"/>
            </a:solidFill>
            <a:round/>
            <a:headEnd/>
            <a:tailEnd type="triangle" w="med" len="med"/>
          </a:ln>
          <a:effec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endParaRPr lang="en-US"/>
          </a:p>
        </p:txBody>
      </p:sp>
      <p:sp>
        <p:nvSpPr>
          <p:cNvPr id="34819" name="Rectangle 3"/>
          <p:cNvSpPr>
            <a:spLocks noGrp="1" noRot="1" noChangeArrowheads="1"/>
          </p:cNvSpPr>
          <p:nvPr>
            <p:ph idx="1"/>
          </p:nvPr>
        </p:nvSpPr>
        <p:spPr/>
        <p:txBody>
          <a:bodyPr/>
          <a:lstStyle/>
          <a:p>
            <a:pPr>
              <a:buFont typeface="Wingdings" pitchFamily="2" charset="2"/>
              <a:buNone/>
            </a:pPr>
            <a:endParaRPr lang="en-US"/>
          </a:p>
        </p:txBody>
      </p:sp>
      <p:sp>
        <p:nvSpPr>
          <p:cNvPr id="3482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pic>
        <p:nvPicPr>
          <p:cNvPr id="34820" name="Picture 4"/>
          <p:cNvPicPr>
            <a:picLocks noChangeAspect="1" noChangeArrowheads="1"/>
          </p:cNvPicPr>
          <p:nvPr/>
        </p:nvPicPr>
        <p:blipFill>
          <a:blip r:embed="rId2" cstate="print"/>
          <a:srcRect/>
          <a:stretch>
            <a:fillRect/>
          </a:stretch>
        </p:blipFill>
        <p:spPr bwMode="auto">
          <a:xfrm>
            <a:off x="1981200" y="381000"/>
            <a:ext cx="4751388" cy="6172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en-US"/>
              <a:t>2008-2010</a:t>
            </a:r>
          </a:p>
        </p:txBody>
      </p:sp>
      <p:pic>
        <p:nvPicPr>
          <p:cNvPr id="35844" name="Picture 4"/>
          <p:cNvPicPr>
            <a:picLocks noGrp="1" noChangeAspect="1" noChangeArrowheads="1"/>
          </p:cNvPicPr>
          <p:nvPr>
            <p:ph idx="1"/>
          </p:nvPr>
        </p:nvPicPr>
        <p:blipFill>
          <a:blip r:embed="rId2" cstate="print"/>
          <a:stretch>
            <a:fillRect/>
          </a:stretch>
        </p:blipFill>
        <p:spPr>
          <a:xfrm>
            <a:off x="2750291" y="1554163"/>
            <a:ext cx="3795817" cy="4525962"/>
          </a:xfrm>
          <a:noFill/>
          <a:ln/>
        </p:spPr>
      </p:pic>
      <p:sp>
        <p:nvSpPr>
          <p:cNvPr id="35845" name="Rectangle 5"/>
          <p:cNvSpPr>
            <a:spLocks noChangeArrowheads="1"/>
          </p:cNvSpPr>
          <p:nvPr/>
        </p:nvSpPr>
        <p:spPr bwMode="auto">
          <a:xfrm>
            <a:off x="2286000" y="5562600"/>
            <a:ext cx="2838450" cy="366713"/>
          </a:xfrm>
          <a:prstGeom prst="rect">
            <a:avLst/>
          </a:prstGeom>
          <a:noFill/>
          <a:ln w="9525">
            <a:noFill/>
            <a:miter lim="800000"/>
            <a:headEnd/>
            <a:tailEnd/>
          </a:ln>
          <a:effectLst/>
        </p:spPr>
        <p:txBody>
          <a:bodyPr wrap="none" anchor="ctr">
            <a:spAutoFit/>
          </a:bodyPr>
          <a:lstStyle/>
          <a:p>
            <a:pPr eaLnBrk="1" hangingPunct="1"/>
            <a:r>
              <a:rPr lang="en-US">
                <a:solidFill>
                  <a:schemeClr val="bg2"/>
                </a:solidFill>
              </a:rPr>
              <a:t>Field PC detection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a:xfrm>
            <a:off x="301625" y="0"/>
            <a:ext cx="8510588" cy="762000"/>
          </a:xfrm>
        </p:spPr>
        <p:txBody>
          <a:bodyPr/>
          <a:lstStyle/>
          <a:p>
            <a:r>
              <a:rPr lang="en-US" sz="2800"/>
              <a:t>LABVIEW PEAK DETECTOR</a:t>
            </a:r>
          </a:p>
        </p:txBody>
      </p:sp>
      <p:pic>
        <p:nvPicPr>
          <p:cNvPr id="44036" name="Picture 1"/>
          <p:cNvPicPr>
            <a:picLocks noGrp="1" noChangeAspect="1" noChangeArrowheads="1"/>
          </p:cNvPicPr>
          <p:nvPr>
            <p:ph idx="1"/>
          </p:nvPr>
        </p:nvPicPr>
        <p:blipFill>
          <a:blip r:embed="rId2" cstate="print"/>
          <a:srcRect/>
          <a:stretch>
            <a:fillRect/>
          </a:stretch>
        </p:blipFill>
        <p:spPr>
          <a:xfrm>
            <a:off x="1295400" y="681038"/>
            <a:ext cx="6629400" cy="4525962"/>
          </a:xfrm>
          <a:noFill/>
          <a:ln/>
        </p:spPr>
      </p:pic>
      <p:sp>
        <p:nvSpPr>
          <p:cNvPr id="44037" name="Rectangle 5"/>
          <p:cNvSpPr>
            <a:spLocks noChangeArrowheads="1"/>
          </p:cNvSpPr>
          <p:nvPr/>
        </p:nvSpPr>
        <p:spPr bwMode="auto">
          <a:xfrm>
            <a:off x="228600" y="5334000"/>
            <a:ext cx="8915400" cy="1190625"/>
          </a:xfrm>
          <a:prstGeom prst="rect">
            <a:avLst/>
          </a:prstGeom>
          <a:noFill/>
          <a:ln w="9525">
            <a:noFill/>
            <a:miter lim="800000"/>
            <a:headEnd/>
            <a:tailEnd/>
          </a:ln>
          <a:effectLst/>
        </p:spPr>
        <p:txBody>
          <a:bodyPr anchor="ctr">
            <a:spAutoFit/>
          </a:bodyPr>
          <a:lstStyle/>
          <a:p>
            <a:pPr eaLnBrk="1" hangingPunct="1"/>
            <a:r>
              <a:rPr lang="en-US"/>
              <a:t>The LabView peak detector has a signal input from the preamplifier that flows through an external A/D converter and enters the program through a DAQ assistant as shown above. The program detects peaks and displays the number of peaks within a specified period of time by a counter as shown in the figure on the next slide.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endParaRPr lang="en-US"/>
          </a:p>
        </p:txBody>
      </p:sp>
      <p:pic>
        <p:nvPicPr>
          <p:cNvPr id="46084" name="Picture 1"/>
          <p:cNvPicPr>
            <a:picLocks noGrp="1" noChangeAspect="1" noChangeArrowheads="1"/>
          </p:cNvPicPr>
          <p:nvPr>
            <p:ph idx="1"/>
          </p:nvPr>
        </p:nvPicPr>
        <p:blipFill>
          <a:blip r:embed="rId2" cstate="print"/>
          <a:srcRect/>
          <a:stretch>
            <a:fillRect/>
          </a:stretch>
        </p:blipFill>
        <p:spPr>
          <a:xfrm>
            <a:off x="1371600" y="304800"/>
            <a:ext cx="5286375" cy="6248400"/>
          </a:xfrm>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301625" y="228600"/>
            <a:ext cx="8510588" cy="838200"/>
          </a:xfrm>
        </p:spPr>
        <p:txBody>
          <a:bodyPr/>
          <a:lstStyle/>
          <a:p>
            <a:r>
              <a:rPr lang="en-US" sz="2400"/>
              <a:t>RESEARCHER PUBLICATIONS</a:t>
            </a:r>
          </a:p>
        </p:txBody>
      </p:sp>
      <p:sp>
        <p:nvSpPr>
          <p:cNvPr id="47107" name="Rectangle 3"/>
          <p:cNvSpPr>
            <a:spLocks noGrp="1" noRot="1" noChangeArrowheads="1"/>
          </p:cNvSpPr>
          <p:nvPr>
            <p:ph idx="1"/>
          </p:nvPr>
        </p:nvSpPr>
        <p:spPr>
          <a:xfrm>
            <a:off x="0" y="1219200"/>
            <a:ext cx="8991600" cy="4879975"/>
          </a:xfrm>
        </p:spPr>
        <p:txBody>
          <a:bodyPr>
            <a:normAutofit lnSpcReduction="10000"/>
          </a:bodyPr>
          <a:lstStyle/>
          <a:p>
            <a:pPr>
              <a:lnSpc>
                <a:spcPct val="90000"/>
              </a:lnSpc>
            </a:pPr>
            <a:r>
              <a:rPr lang="en-US" sz="2400" dirty="0" err="1"/>
              <a:t>Warsame</a:t>
            </a:r>
            <a:r>
              <a:rPr lang="en-US" sz="2400" dirty="0"/>
              <a:t> H. Ali, Penrose </a:t>
            </a:r>
            <a:r>
              <a:rPr lang="en-US" sz="2400" dirty="0" err="1"/>
              <a:t>Cofie</a:t>
            </a:r>
            <a:r>
              <a:rPr lang="en-US" sz="2400" dirty="0"/>
              <a:t>, </a:t>
            </a:r>
            <a:r>
              <a:rPr lang="en-US" sz="2400" dirty="0" err="1"/>
              <a:t>Jian</a:t>
            </a:r>
            <a:r>
              <a:rPr lang="en-US" sz="2400" dirty="0"/>
              <a:t> Zhang, and </a:t>
            </a:r>
            <a:r>
              <a:rPr lang="en-US" sz="2400" dirty="0" err="1"/>
              <a:t>Vaman</a:t>
            </a:r>
            <a:r>
              <a:rPr lang="en-US" sz="2400" dirty="0"/>
              <a:t>, “Digital Cascaded Design for MIMI Analog Systems with Multiple I/O Delays” ASME 2010, Approval pending</a:t>
            </a:r>
          </a:p>
          <a:p>
            <a:pPr>
              <a:lnSpc>
                <a:spcPct val="90000"/>
              </a:lnSpc>
            </a:pPr>
            <a:r>
              <a:rPr lang="en-US" sz="2400" dirty="0" err="1"/>
              <a:t>Suxia</a:t>
            </a:r>
            <a:r>
              <a:rPr lang="en-US" sz="2400" dirty="0"/>
              <a:t> Cui, John Fuller, Pamela Holland-</a:t>
            </a:r>
            <a:r>
              <a:rPr lang="en-US" sz="2400" dirty="0" err="1"/>
              <a:t>Obiomon</a:t>
            </a:r>
            <a:r>
              <a:rPr lang="en-US" sz="2400" dirty="0"/>
              <a:t>, and </a:t>
            </a:r>
            <a:r>
              <a:rPr lang="en-US" sz="2400" dirty="0" err="1"/>
              <a:t>Warsame</a:t>
            </a:r>
            <a:r>
              <a:rPr lang="en-US" sz="2400" dirty="0"/>
              <a:t> H. Ali, “Educate New Generation on Nuclear Technology through Collaborating Engineering Project”, 2010 ASEE Northeast Section Conference, Wentworth Institute of Technology, Boston, MA, May 7, 2010 – May 8, </a:t>
            </a:r>
            <a:r>
              <a:rPr lang="en-US" sz="2400" dirty="0" smtClean="0"/>
              <a:t>2010.</a:t>
            </a:r>
          </a:p>
          <a:p>
            <a:pPr>
              <a:lnSpc>
                <a:spcPct val="90000"/>
              </a:lnSpc>
            </a:pPr>
            <a:r>
              <a:rPr lang="en-US" sz="2400" dirty="0" smtClean="0"/>
              <a:t>Northern, J., Fuller, John, ”Project Based Learning for a Digital Circuits Design Sequence at HBCU’s”, Northern, Fuller, ASEE Conference, Hawaii, Summer 2007.</a:t>
            </a:r>
          </a:p>
          <a:p>
            <a:pPr>
              <a:lnSpc>
                <a:spcPct val="90000"/>
              </a:lnSpc>
            </a:pPr>
            <a:r>
              <a:rPr lang="en-US" sz="2400" dirty="0" err="1" smtClean="0"/>
              <a:t>Obiomon</a:t>
            </a:r>
            <a:r>
              <a:rPr lang="en-US" sz="2400" dirty="0"/>
              <a:t>, P., Fuller, J., “Radiation Effects on Non-Volatile Memories,” NASA Office of Logic Design, 2006 MAPLD International Conference, Washington, D.C. 2006 September 26-28, 2006</a:t>
            </a:r>
          </a:p>
          <a:p>
            <a:pPr>
              <a:lnSpc>
                <a:spcPct val="90000"/>
              </a:lnSpc>
            </a:pP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en-US"/>
              <a:t>Student Publications</a:t>
            </a:r>
          </a:p>
        </p:txBody>
      </p:sp>
      <p:sp>
        <p:nvSpPr>
          <p:cNvPr id="37891" name="Rectangle 3"/>
          <p:cNvSpPr>
            <a:spLocks noGrp="1" noRot="1" noChangeArrowheads="1"/>
          </p:cNvSpPr>
          <p:nvPr>
            <p:ph idx="1"/>
          </p:nvPr>
        </p:nvSpPr>
        <p:spPr/>
        <p:txBody>
          <a:bodyPr/>
          <a:lstStyle/>
          <a:p>
            <a:pPr>
              <a:buFont typeface="Wingdings" pitchFamily="2" charset="2"/>
              <a:buNone/>
            </a:pPr>
            <a:r>
              <a:rPr lang="en-US"/>
              <a:t>   “Acquisition System for a Nuclear Radiation Detection System,” by Preston Perry and Leslie Beloney, April 2009</a:t>
            </a:r>
          </a:p>
          <a:p>
            <a:pPr>
              <a:buFont typeface="Wingdings" pitchFamily="2" charset="2"/>
              <a:buNone/>
            </a:pPr>
            <a:endParaRPr lang="en-US"/>
          </a:p>
          <a:p>
            <a:pPr>
              <a:buFont typeface="Wingdings" pitchFamily="2" charset="2"/>
              <a:buNone/>
            </a:pPr>
            <a:r>
              <a:rPr lang="en-US"/>
              <a:t>   “Hand-held Nuclear Detection Device”</a:t>
            </a:r>
          </a:p>
          <a:p>
            <a:pPr>
              <a:buFont typeface="Wingdings" pitchFamily="2" charset="2"/>
              <a:buNone/>
            </a:pPr>
            <a:r>
              <a:rPr lang="en-US"/>
              <a:t>   By Karim Diop, Magine Rideau, David Rougely and Morgan Warren, December 2009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endParaRPr lang="en-US"/>
          </a:p>
        </p:txBody>
      </p:sp>
      <p:sp>
        <p:nvSpPr>
          <p:cNvPr id="39939" name="Rectangle 3"/>
          <p:cNvSpPr>
            <a:spLocks noGrp="1" noRot="1" noChangeArrowheads="1"/>
          </p:cNvSpPr>
          <p:nvPr>
            <p:ph idx="1"/>
          </p:nvPr>
        </p:nvSpPr>
        <p:spPr>
          <a:xfrm>
            <a:off x="0" y="990600"/>
            <a:ext cx="9144000" cy="5108575"/>
          </a:xfrm>
        </p:spPr>
        <p:txBody>
          <a:bodyPr/>
          <a:lstStyle/>
          <a:p>
            <a:r>
              <a:rPr lang="en-US" sz="2800"/>
              <a:t>Prairie View A&amp;M University is the second oldest institution of higher education in the state of Texas. </a:t>
            </a:r>
          </a:p>
          <a:p>
            <a:r>
              <a:rPr lang="en-US" sz="2800"/>
              <a:t>It had its beginnings in 1876, the first year of the Texas Constitution, of the common free school system and at the dawn of public higher education in Texas. </a:t>
            </a:r>
          </a:p>
          <a:p>
            <a:r>
              <a:rPr lang="en-US" sz="2800"/>
              <a:t>The University is situated on a 1,440 acre campus in Waller County, 30 miles northwest of Houston, Texas. </a:t>
            </a:r>
          </a:p>
          <a:p>
            <a:r>
              <a:rPr lang="en-US" sz="2800"/>
              <a:t>Though the University’s service area has generally extended throughout Texas and the world, the University’s target service area includes the Texas Gulf Coast Region.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US" dirty="0" smtClean="0"/>
              <a:t>Related Research</a:t>
            </a:r>
            <a:endParaRPr lang="en-US" dirty="0"/>
          </a:p>
        </p:txBody>
      </p:sp>
      <p:sp>
        <p:nvSpPr>
          <p:cNvPr id="38915" name="Rectangle 3"/>
          <p:cNvSpPr>
            <a:spLocks noGrp="1" noRot="1" noChangeArrowheads="1"/>
          </p:cNvSpPr>
          <p:nvPr>
            <p:ph idx="1"/>
          </p:nvPr>
        </p:nvSpPr>
        <p:spPr/>
        <p:txBody>
          <a:bodyPr/>
          <a:lstStyle/>
          <a:p>
            <a:r>
              <a:rPr lang="en-US"/>
              <a:t>Air Force Office of Scientific  Research Development of Energy Laboratory in Electrical and Computer Engineering $81,200      Sept 30,2008 – Sept 29, 2009</a:t>
            </a:r>
          </a:p>
          <a:p>
            <a:pPr>
              <a:buFont typeface="Wingdings" pitchFamily="2" charset="2"/>
              <a:buNone/>
            </a:pPr>
            <a:endParaRPr lang="en-US"/>
          </a:p>
          <a:p>
            <a:r>
              <a:rPr lang="en-US"/>
              <a:t>Department of Education Title 3 program Development of Ph.D. program in Electrical Engineering   $250,000   2009- 2010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r>
              <a:rPr lang="en-US" sz="2800"/>
              <a:t>OUTREACH INITIATIVES</a:t>
            </a:r>
          </a:p>
        </p:txBody>
      </p:sp>
      <p:sp>
        <p:nvSpPr>
          <p:cNvPr id="48131" name="Rectangle 3"/>
          <p:cNvSpPr>
            <a:spLocks noGrp="1" noRot="1" noChangeArrowheads="1"/>
          </p:cNvSpPr>
          <p:nvPr>
            <p:ph idx="1"/>
          </p:nvPr>
        </p:nvSpPr>
        <p:spPr>
          <a:xfrm>
            <a:off x="301625" y="1219200"/>
            <a:ext cx="8540750" cy="4879975"/>
          </a:xfrm>
        </p:spPr>
        <p:txBody>
          <a:bodyPr/>
          <a:lstStyle/>
          <a:p>
            <a:r>
              <a:rPr lang="en-US"/>
              <a:t>Massie Professors continued to work with the secondary school students in summer workshops and were very active in teaching fundamental engineering concepts and mathematics. </a:t>
            </a:r>
          </a:p>
          <a:p>
            <a:r>
              <a:rPr lang="en-US"/>
              <a:t>Workshop for High School Math and Science Teachers. </a:t>
            </a:r>
          </a:p>
          <a:p>
            <a:r>
              <a:rPr lang="en-US"/>
              <a:t>Workshop for High school Counselors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endParaRPr lang="en-US" sz="2800"/>
          </a:p>
        </p:txBody>
      </p:sp>
      <p:sp>
        <p:nvSpPr>
          <p:cNvPr id="11267" name="Rectangle 3"/>
          <p:cNvSpPr>
            <a:spLocks noGrp="1" noRot="1" noChangeArrowheads="1"/>
          </p:cNvSpPr>
          <p:nvPr>
            <p:ph idx="1"/>
          </p:nvPr>
        </p:nvSpPr>
        <p:spPr>
          <a:xfrm>
            <a:off x="301625" y="1295400"/>
            <a:ext cx="8540750" cy="5334000"/>
          </a:xfrm>
        </p:spPr>
        <p:txBody>
          <a:bodyPr/>
          <a:lstStyle/>
          <a:p>
            <a:pPr>
              <a:buFont typeface="Wingdings" pitchFamily="2" charset="2"/>
              <a:buNone/>
            </a:pPr>
            <a:endParaRPr lang="en-US"/>
          </a:p>
          <a:p>
            <a:pPr>
              <a:buFont typeface="Wingdings" pitchFamily="2" charset="2"/>
              <a:buNone/>
            </a:pPr>
            <a:endParaRPr lang="en-US"/>
          </a:p>
          <a:p>
            <a:pPr>
              <a:buFont typeface="Wingdings" pitchFamily="2" charset="2"/>
              <a:buNone/>
            </a:pPr>
            <a:r>
              <a:rPr lang="en-US"/>
              <a:t>	</a:t>
            </a:r>
          </a:p>
        </p:txBody>
      </p:sp>
      <p:sp>
        <p:nvSpPr>
          <p:cNvPr id="11269" name="Rectangle 5"/>
          <p:cNvSpPr>
            <a:spLocks noChangeArrowheads="1"/>
          </p:cNvSpPr>
          <p:nvPr/>
        </p:nvSpPr>
        <p:spPr bwMode="auto">
          <a:xfrm>
            <a:off x="0" y="-228600"/>
            <a:ext cx="6337300" cy="855663"/>
          </a:xfrm>
          <a:prstGeom prst="rect">
            <a:avLst/>
          </a:prstGeom>
          <a:noFill/>
          <a:ln w="9525">
            <a:noFill/>
            <a:miter lim="800000"/>
            <a:headEnd/>
            <a:tailEnd/>
          </a:ln>
          <a:effectLst/>
        </p:spPr>
        <p:txBody>
          <a:bodyPr wrap="none" anchor="ctr">
            <a:spAutoFit/>
          </a:bodyPr>
          <a:lstStyle/>
          <a:p>
            <a:pPr eaLnBrk="1" hangingPunct="1"/>
            <a:r>
              <a:rPr lang="en-US" sz="1600" b="1">
                <a:cs typeface="Times New Roman" pitchFamily="18" charset="0"/>
              </a:rPr>
              <a:t>Summer Workshop for High School Math and Science Teachers</a:t>
            </a:r>
            <a:endParaRPr lang="en-US" sz="900"/>
          </a:p>
          <a:p>
            <a:r>
              <a:rPr lang="en-US" sz="1600" b="1">
                <a:cs typeface="Times New Roman" pitchFamily="18" charset="0"/>
              </a:rPr>
              <a:t>Second Session (July 26– July 30)</a:t>
            </a:r>
            <a:endParaRPr lang="en-US" sz="900"/>
          </a:p>
          <a:p>
            <a:endParaRPr lang="en-US"/>
          </a:p>
        </p:txBody>
      </p:sp>
      <p:graphicFrame>
        <p:nvGraphicFramePr>
          <p:cNvPr id="11611" name="Group 347"/>
          <p:cNvGraphicFramePr>
            <a:graphicFrameLocks noGrp="1"/>
          </p:cNvGraphicFramePr>
          <p:nvPr/>
        </p:nvGraphicFramePr>
        <p:xfrm>
          <a:off x="0" y="609600"/>
          <a:ext cx="9144000" cy="6046788"/>
        </p:xfrm>
        <a:graphic>
          <a:graphicData uri="http://schemas.openxmlformats.org/drawingml/2006/table">
            <a:tbl>
              <a:tblPr/>
              <a:tblGrid>
                <a:gridCol w="954088"/>
                <a:gridCol w="1657350"/>
                <a:gridCol w="1620837"/>
                <a:gridCol w="1633538"/>
                <a:gridCol w="1641475"/>
                <a:gridCol w="1636712"/>
              </a:tblGrid>
              <a:tr h="3206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Monday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July 26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Tuesday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June 27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Wednesday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June 28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Thursday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July 29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Friday</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 July 30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row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8:00-11:50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(8:00-9:00)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Registration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(8:00-8::20)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Preview of the Day’s Activities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Ali</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(8:00-8::20)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Preview of the Day’s Activities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Ali</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(8:00-8::20)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Preview of the Day’s Activities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Ali</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(8:00-8:10)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Preview of the Day’s Activities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Ali</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vMerge="1">
                  <a:txBody>
                    <a:bodyPr/>
                    <a:lstStyle/>
                    <a:p>
                      <a:endParaRPr 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(9:00-10:00)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Welcome, Introductions and Week Schedule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Drs. Attia, Obiomon. Ali, and Kirby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Registration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(8:30-9:20)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Basic Circuits I. Color Codes and Design Circuits (Simulation)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a:t>
                      </a:r>
                      <a:r>
                        <a:rPr kumimoji="0" lang="en-US" sz="900" b="0" i="1" u="none" strike="noStrike" cap="none" normalizeH="0" baseline="0" smtClean="0">
                          <a:ln>
                            <a:noFill/>
                          </a:ln>
                          <a:solidFill>
                            <a:schemeClr val="tx1"/>
                          </a:solidFill>
                          <a:effectLst/>
                          <a:latin typeface="Times New Roman" pitchFamily="18" charset="0"/>
                          <a:cs typeface="Times New Roman" pitchFamily="18" charset="0"/>
                        </a:rPr>
                        <a:t> Ali</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(8:30-9:20)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Engineering Education for</a:t>
                      </a:r>
                      <a:r>
                        <a:rPr kumimoji="0" lang="en-US" sz="900" b="0"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 the 21</a:t>
                      </a:r>
                      <a:r>
                        <a:rPr kumimoji="0" lang="en-US" sz="900" b="0" i="0" u="none" strike="noStrike" cap="none" normalizeH="0" baseline="30000" smtClean="0">
                          <a:ln>
                            <a:noFill/>
                          </a:ln>
                          <a:solidFill>
                            <a:schemeClr val="tx1"/>
                          </a:solidFill>
                          <a:effectLst/>
                          <a:latin typeface="Times New Roman" pitchFamily="18" charset="0"/>
                          <a:cs typeface="Times New Roman" pitchFamily="18" charset="0"/>
                        </a:rPr>
                        <a:t>st</a:t>
                      </a: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 Century</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smtClean="0">
                          <a:ln>
                            <a:noFill/>
                          </a:ln>
                          <a:solidFill>
                            <a:schemeClr val="tx1"/>
                          </a:solidFill>
                          <a:effectLst/>
                          <a:latin typeface="Times New Roman" pitchFamily="18" charset="0"/>
                          <a:cs typeface="Times New Roman" pitchFamily="18" charset="0"/>
                        </a:rPr>
                        <a:t>Dr. Attia</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(8:30-9:20)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Electronic circuits  using NI ELVIS</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Ali</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(8:15-9:00)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 Discussion on use of technology to Engage Students.  Group Discussion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Fuller/ Dr. Ali/Dr. Obiomon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(9:00-9:45)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Career Education for Placement</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Mrs. Glenda Jones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vMerge="1">
                  <a:txBody>
                    <a:bodyPr/>
                    <a:lstStyle/>
                    <a:p>
                      <a:endParaRPr 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(10:00-11:30)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Tour of Roy G. Perry-College of Engineering Labs.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smtClean="0">
                          <a:ln>
                            <a:noFill/>
                          </a:ln>
                          <a:solidFill>
                            <a:schemeClr val="tx1"/>
                          </a:solidFill>
                          <a:effectLst/>
                          <a:latin typeface="Times New Roman" pitchFamily="18" charset="0"/>
                          <a:cs typeface="Times New Roman" pitchFamily="18" charset="0"/>
                        </a:rPr>
                        <a:t>Dr. Attia</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(9:30-10:30)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Basic Circuits I. Color Codes and Design Circuits (Implementation)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a:t>
                      </a:r>
                      <a:r>
                        <a:rPr kumimoji="0" lang="en-US" sz="900" b="0" i="1" u="none" strike="noStrike" cap="none" normalizeH="0" baseline="0" smtClean="0">
                          <a:ln>
                            <a:noFill/>
                          </a:ln>
                          <a:solidFill>
                            <a:schemeClr val="tx1"/>
                          </a:solidFill>
                          <a:effectLst/>
                          <a:latin typeface="Times New Roman" pitchFamily="18" charset="0"/>
                          <a:cs typeface="Times New Roman" pitchFamily="18" charset="0"/>
                        </a:rPr>
                        <a:t> Ali</a:t>
                      </a: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(9:30-10:45)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Math Applications for Engineers</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Obiomon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(9:30-10:45)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Infinity Design Project.</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Obiomon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(9:50-10:20)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Survey</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smtClean="0">
                          <a:ln>
                            <a:noFill/>
                          </a:ln>
                          <a:solidFill>
                            <a:schemeClr val="tx1"/>
                          </a:solidFill>
                          <a:effectLst/>
                          <a:latin typeface="Times New Roman" pitchFamily="18" charset="0"/>
                          <a:cs typeface="Times New Roman" pitchFamily="18" charset="0"/>
                        </a:rPr>
                        <a:t>Dr. Ali</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8425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(10:30-11:45)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Computer Applications for Engineers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Fuller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(10:50-11:45)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Laboratory  experiments to obtain insights in applications of Algebra, Geometry, and Calculus on Engineering.             </a:t>
                      </a:r>
                      <a:r>
                        <a:rPr kumimoji="0" lang="en-US" sz="900" b="0" i="1" u="none" strike="noStrike" cap="none" normalizeH="0" baseline="0" smtClean="0">
                          <a:ln>
                            <a:noFill/>
                          </a:ln>
                          <a:solidFill>
                            <a:schemeClr val="tx1"/>
                          </a:solidFill>
                          <a:effectLst/>
                          <a:latin typeface="Times New Roman" pitchFamily="18" charset="0"/>
                          <a:cs typeface="Times New Roman" pitchFamily="18" charset="0"/>
                        </a:rPr>
                        <a:t>Dr. Fuller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(10:50-11:45)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Infinity Design Project.</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Obiomon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(10:30-11:45)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Discussion of the workshop benefits</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Group Discussion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Attia/Dr.  Ali/Dr. Obiomon</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0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11:45-12:50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BREAK</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BREAK</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BREAK</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BREAK</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Times New Roman" pitchFamily="18" charset="0"/>
                          <a:cs typeface="Times New Roman" pitchFamily="18" charset="0"/>
                        </a:rPr>
                        <a:t>BREAK</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8975">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1:00-4:50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(1:00-2:30)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Electromagnteic Interferences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David Momoh</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(1:00-2:50)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MATLAB software demonstrations with engineering applications</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Attia</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(1:00-2:50)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Project Design.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Olasupo/Faruk</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(1:00-2:50)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Lego Project.</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smtClean="0">
                          <a:ln>
                            <a:noFill/>
                          </a:ln>
                          <a:solidFill>
                            <a:schemeClr val="tx1"/>
                          </a:solidFill>
                          <a:effectLst/>
                          <a:latin typeface="Times New Roman" pitchFamily="18" charset="0"/>
                          <a:cs typeface="Times New Roman" pitchFamily="18" charset="0"/>
                        </a:rPr>
                        <a:t>Dr. Olasupo/Dr. Ali</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 Closing Ceremony.  Dean, &amp; Dr. Kirby</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(2:30-4:50)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 Mixed Signal Testing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Awad, Emad</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(3:00-4:50)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Electronic Circuits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Dr. Olasupo</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(3:00-4:50)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Project Design.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 Dr. Cofie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(3:00-4:50) </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Project Design.</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smtClean="0">
                          <a:ln>
                            <a:noFill/>
                          </a:ln>
                          <a:solidFill>
                            <a:schemeClr val="tx1"/>
                          </a:solidFill>
                          <a:effectLst/>
                          <a:latin typeface="Times New Roman" pitchFamily="18" charset="0"/>
                          <a:cs typeface="Times New Roman" pitchFamily="18" charset="0"/>
                        </a:rPr>
                        <a:t>Dr. Cofie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603" name="Rectangle 339"/>
          <p:cNvSpPr>
            <a:spLocks noChangeArrowheads="1"/>
          </p:cNvSpPr>
          <p:nvPr/>
        </p:nvSpPr>
        <p:spPr bwMode="auto">
          <a:xfrm>
            <a:off x="0" y="7454900"/>
            <a:ext cx="9144000" cy="0"/>
          </a:xfrm>
          <a:prstGeom prst="rect">
            <a:avLst/>
          </a:prstGeom>
          <a:noFill/>
          <a:ln w="9525">
            <a:noFill/>
            <a:miter lim="800000"/>
            <a:headEnd/>
            <a:tailEnd/>
          </a:ln>
          <a:effectLst/>
        </p:spPr>
        <p:txBody>
          <a:bodyPr wrap="none" anchor="ctr">
            <a:spAutoFit/>
          </a:bodyPr>
          <a:lstStyle/>
          <a:p>
            <a:pPr eaLnBrk="1" hangingPunct="1"/>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p:txBody>
          <a:bodyPr/>
          <a:lstStyle/>
          <a:p>
            <a:r>
              <a:rPr lang="en-US" dirty="0" smtClean="0"/>
              <a:t>Continue development of portable nuclear detection device</a:t>
            </a:r>
          </a:p>
          <a:p>
            <a:endParaRPr lang="en-US" dirty="0" smtClean="0"/>
          </a:p>
          <a:p>
            <a:r>
              <a:rPr lang="en-US" dirty="0" smtClean="0"/>
              <a:t>Design of a concentrator mechanism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normAutofit fontScale="90000"/>
          </a:bodyPr>
          <a:lstStyle/>
          <a:p>
            <a:pPr algn="l"/>
            <a:r>
              <a:rPr lang="en-US" sz="2800"/>
              <a:t>The following tasks were originally planned and have been completed or are ongoing from the first year of the research effort.</a:t>
            </a:r>
            <a:r>
              <a:rPr lang="en-US" sz="4000"/>
              <a:t/>
            </a:r>
            <a:br>
              <a:rPr lang="en-US" sz="4000"/>
            </a:br>
            <a:endParaRPr lang="en-US" sz="4000"/>
          </a:p>
        </p:txBody>
      </p:sp>
      <p:sp>
        <p:nvSpPr>
          <p:cNvPr id="14339" name="Rectangle 3"/>
          <p:cNvSpPr>
            <a:spLocks noGrp="1" noRot="1" noChangeArrowheads="1"/>
          </p:cNvSpPr>
          <p:nvPr>
            <p:ph idx="1"/>
          </p:nvPr>
        </p:nvSpPr>
        <p:spPr>
          <a:xfrm>
            <a:off x="301625" y="1676400"/>
            <a:ext cx="8540750" cy="5181600"/>
          </a:xfrm>
        </p:spPr>
        <p:txBody>
          <a:bodyPr/>
          <a:lstStyle/>
          <a:p>
            <a:pPr>
              <a:lnSpc>
                <a:spcPct val="80000"/>
              </a:lnSpc>
              <a:buFont typeface="Wingdings" pitchFamily="2" charset="2"/>
              <a:buNone/>
            </a:pPr>
            <a:r>
              <a:rPr lang="en-US" sz="1800"/>
              <a:t>    August 1, 2005 – July 31 2006 (October 2005-July 2006)</a:t>
            </a:r>
          </a:p>
          <a:p>
            <a:pPr>
              <a:lnSpc>
                <a:spcPct val="80000"/>
              </a:lnSpc>
              <a:buFont typeface="Wingdings" pitchFamily="2" charset="2"/>
              <a:buNone/>
            </a:pPr>
            <a:endParaRPr lang="en-US" sz="1800"/>
          </a:p>
          <a:p>
            <a:pPr>
              <a:lnSpc>
                <a:spcPct val="80000"/>
              </a:lnSpc>
            </a:pPr>
            <a:r>
              <a:rPr lang="en-US" sz="1800"/>
              <a:t>Identification of sensors that are applicable to nuclear detection and other existing sensors that could be applied to nuclear detection or other applications related to nuclear detection.</a:t>
            </a:r>
          </a:p>
          <a:p>
            <a:pPr>
              <a:lnSpc>
                <a:spcPct val="80000"/>
              </a:lnSpc>
              <a:buFont typeface="Wingdings" pitchFamily="2" charset="2"/>
              <a:buNone/>
            </a:pPr>
            <a:endParaRPr lang="en-US" sz="1800"/>
          </a:p>
          <a:p>
            <a:pPr>
              <a:lnSpc>
                <a:spcPct val="80000"/>
              </a:lnSpc>
            </a:pPr>
            <a:r>
              <a:rPr lang="en-US" sz="1800"/>
              <a:t>Develop a compilation of experts in the field of sensor development and companies with specific manufacturing capabilities of ongoing sensor development.</a:t>
            </a:r>
          </a:p>
          <a:p>
            <a:pPr>
              <a:lnSpc>
                <a:spcPct val="80000"/>
              </a:lnSpc>
              <a:buFont typeface="Wingdings" pitchFamily="2" charset="2"/>
              <a:buNone/>
            </a:pPr>
            <a:endParaRPr lang="en-US" sz="1800"/>
          </a:p>
          <a:p>
            <a:pPr>
              <a:lnSpc>
                <a:spcPct val="80000"/>
              </a:lnSpc>
            </a:pPr>
            <a:r>
              <a:rPr lang="en-US" sz="1800"/>
              <a:t>Secured laboratory testing facility within the PV Engineering Complex and structured the laboratory for sensor and detector experimentation.</a:t>
            </a:r>
          </a:p>
          <a:p>
            <a:pPr>
              <a:lnSpc>
                <a:spcPct val="80000"/>
              </a:lnSpc>
              <a:buFont typeface="Wingdings" pitchFamily="2" charset="2"/>
              <a:buNone/>
            </a:pPr>
            <a:endParaRPr lang="en-US" sz="1800"/>
          </a:p>
          <a:p>
            <a:pPr>
              <a:lnSpc>
                <a:spcPct val="80000"/>
              </a:lnSpc>
            </a:pPr>
            <a:r>
              <a:rPr lang="en-US" sz="1800"/>
              <a:t>Conducted preliminary laboratory evaluations of various sensors and detector systems.</a:t>
            </a:r>
          </a:p>
          <a:p>
            <a:pPr>
              <a:lnSpc>
                <a:spcPct val="80000"/>
              </a:lnSpc>
            </a:pPr>
            <a:endParaRPr lang="en-US" sz="1800"/>
          </a:p>
          <a:p>
            <a:pPr>
              <a:lnSpc>
                <a:spcPct val="80000"/>
              </a:lnSpc>
            </a:pPr>
            <a:r>
              <a:rPr lang="en-US" sz="1800"/>
              <a:t>The PV Team hosted the quarterly meeting of the Sam Massie Chairs at the Crowne Plaza Hotel in Houston, Texas on June 22-23. The group made a visit to the sensor detector lab at PV.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normAutofit fontScale="90000"/>
          </a:bodyPr>
          <a:lstStyle/>
          <a:p>
            <a:r>
              <a:rPr lang="en-US" sz="2800" b="1"/>
              <a:t/>
            </a:r>
            <a:br>
              <a:rPr lang="en-US" sz="2800" b="1"/>
            </a:br>
            <a:r>
              <a:rPr lang="en-US" sz="2800" b="1"/>
              <a:t>Detectors/Sensors Identified and Tested</a:t>
            </a:r>
          </a:p>
        </p:txBody>
      </p:sp>
      <p:sp>
        <p:nvSpPr>
          <p:cNvPr id="12291" name="Rectangle 3"/>
          <p:cNvSpPr>
            <a:spLocks noGrp="1" noRot="1" noChangeArrowheads="1"/>
          </p:cNvSpPr>
          <p:nvPr>
            <p:ph idx="1"/>
          </p:nvPr>
        </p:nvSpPr>
        <p:spPr>
          <a:xfrm>
            <a:off x="301625" y="1676400"/>
            <a:ext cx="8540750" cy="4800600"/>
          </a:xfrm>
        </p:spPr>
        <p:txBody>
          <a:bodyPr/>
          <a:lstStyle/>
          <a:p>
            <a:pPr>
              <a:buFont typeface="Wingdings" pitchFamily="2" charset="2"/>
              <a:buNone/>
            </a:pPr>
            <a:r>
              <a:rPr lang="en-US"/>
              <a:t>              Sodium Iodide Detector</a:t>
            </a:r>
          </a:p>
        </p:txBody>
      </p:sp>
      <p:pic>
        <p:nvPicPr>
          <p:cNvPr id="12292" name="Picture 4" descr="P0005178"/>
          <p:cNvPicPr>
            <a:picLocks noChangeAspect="1" noChangeArrowheads="1"/>
          </p:cNvPicPr>
          <p:nvPr/>
        </p:nvPicPr>
        <p:blipFill>
          <a:blip r:embed="rId2" cstate="print"/>
          <a:srcRect/>
          <a:stretch>
            <a:fillRect/>
          </a:stretch>
        </p:blipFill>
        <p:spPr bwMode="auto">
          <a:xfrm>
            <a:off x="1371600" y="2617788"/>
            <a:ext cx="5638800" cy="3776662"/>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en-US" sz="2800"/>
              <a:t>Sodium Iodide Detector</a:t>
            </a:r>
          </a:p>
        </p:txBody>
      </p:sp>
      <p:sp>
        <p:nvSpPr>
          <p:cNvPr id="13315" name="Rectangle 3"/>
          <p:cNvSpPr>
            <a:spLocks noGrp="1" noRot="1" noChangeArrowheads="1"/>
          </p:cNvSpPr>
          <p:nvPr>
            <p:ph idx="1"/>
          </p:nvPr>
        </p:nvSpPr>
        <p:spPr/>
        <p:txBody>
          <a:bodyPr/>
          <a:lstStyle/>
          <a:p>
            <a:pPr>
              <a:buFont typeface="Wingdings" pitchFamily="2" charset="2"/>
              <a:buNone/>
            </a:pPr>
            <a:r>
              <a:rPr lang="en-US"/>
              <a:t>    </a:t>
            </a:r>
          </a:p>
        </p:txBody>
      </p:sp>
      <p:pic>
        <p:nvPicPr>
          <p:cNvPr id="13317" name="Picture 5" descr="Na I Detector"/>
          <p:cNvPicPr>
            <a:picLocks noChangeAspect="1" noChangeArrowheads="1"/>
          </p:cNvPicPr>
          <p:nvPr/>
        </p:nvPicPr>
        <p:blipFill>
          <a:blip r:embed="rId2" cstate="print"/>
          <a:srcRect/>
          <a:stretch>
            <a:fillRect/>
          </a:stretch>
        </p:blipFill>
        <p:spPr bwMode="auto">
          <a:xfrm>
            <a:off x="774700" y="1879600"/>
            <a:ext cx="7594600" cy="30988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0" y="2286000"/>
            <a:ext cx="4117975" cy="685800"/>
          </a:xfrm>
        </p:spPr>
        <p:txBody>
          <a:bodyPr>
            <a:normAutofit fontScale="90000"/>
          </a:bodyPr>
          <a:lstStyle/>
          <a:p>
            <a:pPr algn="l"/>
            <a:r>
              <a:rPr lang="en-US" sz="2800"/>
              <a:t/>
            </a:r>
            <a:br>
              <a:rPr lang="en-US" sz="2800"/>
            </a:br>
            <a:r>
              <a:rPr lang="en-US" sz="2800"/>
              <a:t/>
            </a:r>
            <a:br>
              <a:rPr lang="en-US" sz="2800"/>
            </a:br>
            <a:r>
              <a:rPr lang="en-US" sz="2800"/>
              <a:t/>
            </a:r>
            <a:br>
              <a:rPr lang="en-US" sz="2800"/>
            </a:br>
            <a:r>
              <a:rPr lang="en-US" sz="2800"/>
              <a:t/>
            </a:r>
            <a:br>
              <a:rPr lang="en-US" sz="2800"/>
            </a:br>
            <a:r>
              <a:rPr lang="en-US" sz="2800"/>
              <a:t>Germanium Detector</a:t>
            </a:r>
            <a:br>
              <a:rPr lang="en-US" sz="2800"/>
            </a:br>
            <a:r>
              <a:rPr lang="en-US" sz="2800"/>
              <a:t/>
            </a:r>
            <a:br>
              <a:rPr lang="en-US" sz="2800"/>
            </a:br>
            <a:r>
              <a:rPr lang="en-US" sz="2000"/>
              <a:t>Installed and tested a High Purity Germanium (HPGe) gamma ray spectroscopy system. This is a high sensitivity, high resolution solid state detector system which is currently the industrial standard in the nuclear industry. One of the limitations of HPGe detectors are their need for a</a:t>
            </a:r>
            <a:r>
              <a:rPr lang="en-US"/>
              <a:t> </a:t>
            </a:r>
            <a:r>
              <a:rPr lang="en-US" sz="2000"/>
              <a:t>very low temperature (liquid nitrogen) for operation</a:t>
            </a:r>
            <a:r>
              <a:rPr lang="en-US"/>
              <a:t> </a:t>
            </a:r>
          </a:p>
        </p:txBody>
      </p:sp>
      <p:sp>
        <p:nvSpPr>
          <p:cNvPr id="15363" name="Rectangle 3"/>
          <p:cNvSpPr>
            <a:spLocks noGrp="1" noRot="1" noChangeArrowheads="1"/>
          </p:cNvSpPr>
          <p:nvPr>
            <p:ph idx="1"/>
          </p:nvPr>
        </p:nvSpPr>
        <p:spPr>
          <a:xfrm>
            <a:off x="304800" y="609600"/>
            <a:ext cx="8540750" cy="5260975"/>
          </a:xfrm>
        </p:spPr>
        <p:txBody>
          <a:bodyPr/>
          <a:lstStyle/>
          <a:p>
            <a:pPr>
              <a:buFont typeface="Wingdings" pitchFamily="2" charset="2"/>
              <a:buNone/>
            </a:pPr>
            <a:r>
              <a:rPr lang="en-US"/>
              <a:t>     </a:t>
            </a:r>
          </a:p>
        </p:txBody>
      </p:sp>
      <p:pic>
        <p:nvPicPr>
          <p:cNvPr id="15364" name="Picture 4" descr="P0005176"/>
          <p:cNvPicPr>
            <a:picLocks noChangeAspect="1" noChangeArrowheads="1"/>
          </p:cNvPicPr>
          <p:nvPr/>
        </p:nvPicPr>
        <p:blipFill>
          <a:blip r:embed="rId2" cstate="print"/>
          <a:srcRect/>
          <a:stretch>
            <a:fillRect/>
          </a:stretch>
        </p:blipFill>
        <p:spPr bwMode="auto">
          <a:xfrm>
            <a:off x="4113213" y="457200"/>
            <a:ext cx="4183062" cy="6248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endParaRPr lang="en-US"/>
          </a:p>
        </p:txBody>
      </p:sp>
      <p:sp>
        <p:nvSpPr>
          <p:cNvPr id="40963" name="Rectangle 3"/>
          <p:cNvSpPr>
            <a:spLocks noGrp="1" noRot="1" noChangeArrowheads="1"/>
          </p:cNvSpPr>
          <p:nvPr>
            <p:ph idx="1"/>
          </p:nvPr>
        </p:nvSpPr>
        <p:spPr>
          <a:xfrm>
            <a:off x="301625" y="1143000"/>
            <a:ext cx="8540750" cy="4956175"/>
          </a:xfrm>
        </p:spPr>
        <p:txBody>
          <a:bodyPr/>
          <a:lstStyle/>
          <a:p>
            <a:pPr>
              <a:buFont typeface="Wingdings" pitchFamily="2" charset="2"/>
              <a:buNone/>
            </a:pPr>
            <a:r>
              <a:rPr lang="en-US" dirty="0"/>
              <a:t>   The University's published enrollment for Fall 2009 </a:t>
            </a:r>
            <a:r>
              <a:rPr lang="en-US" dirty="0" smtClean="0"/>
              <a:t>was </a:t>
            </a:r>
            <a:r>
              <a:rPr lang="en-US" dirty="0"/>
              <a:t>8,608 students, which </a:t>
            </a:r>
            <a:r>
              <a:rPr lang="en-US" dirty="0" smtClean="0"/>
              <a:t>included </a:t>
            </a:r>
            <a:r>
              <a:rPr lang="en-US" dirty="0"/>
              <a:t>over 2,000 graduate students. </a:t>
            </a:r>
          </a:p>
          <a:p>
            <a:pPr>
              <a:buFont typeface="Wingdings" pitchFamily="2" charset="2"/>
              <a:buNone/>
            </a:pPr>
            <a:endParaRPr lang="en-US" dirty="0"/>
          </a:p>
          <a:p>
            <a:pPr>
              <a:buFont typeface="Wingdings" pitchFamily="2" charset="2"/>
              <a:buNone/>
            </a:pPr>
            <a:r>
              <a:rPr lang="en-US" dirty="0"/>
              <a:t>   Students enrolled at Prairie View come from throughout the United States as well as many foreign countries. </a:t>
            </a:r>
          </a:p>
          <a:p>
            <a:pPr>
              <a:buFont typeface="Wingdings" pitchFamily="2" charset="2"/>
              <a:buNone/>
            </a:pPr>
            <a:endParaRPr lang="en-US" dirty="0"/>
          </a:p>
          <a:p>
            <a:pPr>
              <a:buFont typeface="Wingdings" pitchFamily="2" charset="2"/>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1625" y="228600"/>
            <a:ext cx="8510588" cy="762000"/>
          </a:xfrm>
        </p:spPr>
        <p:txBody>
          <a:bodyPr/>
          <a:lstStyle/>
          <a:p>
            <a:r>
              <a:rPr lang="en-US" sz="2800"/>
              <a:t>CdZnTe Detector and Sensor</a:t>
            </a:r>
          </a:p>
        </p:txBody>
      </p:sp>
      <p:sp>
        <p:nvSpPr>
          <p:cNvPr id="16387" name="Rectangle 3"/>
          <p:cNvSpPr>
            <a:spLocks noGrp="1" noRot="1" noChangeArrowheads="1"/>
          </p:cNvSpPr>
          <p:nvPr>
            <p:ph idx="1"/>
          </p:nvPr>
        </p:nvSpPr>
        <p:spPr/>
        <p:txBody>
          <a:bodyPr/>
          <a:lstStyle/>
          <a:p>
            <a:pPr>
              <a:buFont typeface="Wingdings" pitchFamily="2" charset="2"/>
              <a:buNone/>
            </a:pPr>
            <a:r>
              <a:rPr lang="en-US"/>
              <a:t>   </a:t>
            </a:r>
          </a:p>
        </p:txBody>
      </p:sp>
      <p:pic>
        <p:nvPicPr>
          <p:cNvPr id="16389" name="Picture 5" descr="CZT Detector"/>
          <p:cNvPicPr>
            <a:picLocks noChangeAspect="1" noChangeArrowheads="1"/>
          </p:cNvPicPr>
          <p:nvPr/>
        </p:nvPicPr>
        <p:blipFill>
          <a:blip r:embed="rId2" cstate="print"/>
          <a:srcRect/>
          <a:stretch>
            <a:fillRect/>
          </a:stretch>
        </p:blipFill>
        <p:spPr bwMode="auto">
          <a:xfrm>
            <a:off x="0" y="990600"/>
            <a:ext cx="5257800" cy="2728913"/>
          </a:xfrm>
          <a:prstGeom prst="rect">
            <a:avLst/>
          </a:prstGeom>
          <a:noFill/>
        </p:spPr>
      </p:pic>
      <p:pic>
        <p:nvPicPr>
          <p:cNvPr id="16390" name="Picture 6" descr="CZT Detector1 copy"/>
          <p:cNvPicPr>
            <a:picLocks noChangeAspect="1" noChangeArrowheads="1"/>
          </p:cNvPicPr>
          <p:nvPr/>
        </p:nvPicPr>
        <p:blipFill>
          <a:blip r:embed="rId3" cstate="print"/>
          <a:srcRect/>
          <a:stretch>
            <a:fillRect/>
          </a:stretch>
        </p:blipFill>
        <p:spPr bwMode="auto">
          <a:xfrm>
            <a:off x="5346700" y="3048000"/>
            <a:ext cx="3797300" cy="3810000"/>
          </a:xfrm>
          <a:prstGeom prst="rect">
            <a:avLst/>
          </a:prstGeom>
          <a:noFill/>
        </p:spPr>
      </p:pic>
      <p:sp>
        <p:nvSpPr>
          <p:cNvPr id="16391" name="Rectangle 7"/>
          <p:cNvSpPr>
            <a:spLocks noChangeArrowheads="1"/>
          </p:cNvSpPr>
          <p:nvPr/>
        </p:nvSpPr>
        <p:spPr bwMode="auto">
          <a:xfrm>
            <a:off x="304800" y="3744913"/>
            <a:ext cx="4572000" cy="2563812"/>
          </a:xfrm>
          <a:prstGeom prst="rect">
            <a:avLst/>
          </a:prstGeom>
          <a:noFill/>
          <a:ln w="9525">
            <a:noFill/>
            <a:miter lim="800000"/>
            <a:headEnd/>
            <a:tailEnd/>
          </a:ln>
          <a:effectLst/>
        </p:spPr>
        <p:txBody>
          <a:bodyPr>
            <a:spAutoFit/>
          </a:bodyPr>
          <a:lstStyle/>
          <a:p>
            <a:r>
              <a:rPr lang="en-US"/>
              <a:t>A most promising of the room-temperature semiconductor detectors is Cadmium</a:t>
            </a:r>
          </a:p>
          <a:p>
            <a:r>
              <a:rPr lang="en-US"/>
              <a:t>Zinc Telluride (CZT). This material has a high average atomic number and high resistivity. These properties give this material good radiation absorption characteristics and low leakage currents</a:t>
            </a:r>
          </a:p>
          <a:p>
            <a:r>
              <a:rPr lang="en-US"/>
              <a:t>which are favorable for low noise/high energy resolution applications.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301625" y="0"/>
            <a:ext cx="8510588" cy="762000"/>
          </a:xfrm>
        </p:spPr>
        <p:txBody>
          <a:bodyPr/>
          <a:lstStyle/>
          <a:p>
            <a:r>
              <a:rPr lang="en-US" sz="2800"/>
              <a:t>PV Team in Detector/Sensor Laboratory</a:t>
            </a:r>
          </a:p>
        </p:txBody>
      </p:sp>
      <p:sp>
        <p:nvSpPr>
          <p:cNvPr id="17411" name="Rectangle 3"/>
          <p:cNvSpPr>
            <a:spLocks noGrp="1" noRot="1" noChangeArrowheads="1"/>
          </p:cNvSpPr>
          <p:nvPr>
            <p:ph idx="1"/>
          </p:nvPr>
        </p:nvSpPr>
        <p:spPr>
          <a:xfrm>
            <a:off x="301625" y="990600"/>
            <a:ext cx="8540750" cy="5108575"/>
          </a:xfrm>
        </p:spPr>
        <p:txBody>
          <a:bodyPr/>
          <a:lstStyle/>
          <a:p>
            <a:pPr>
              <a:buFont typeface="Wingdings" pitchFamily="2" charset="2"/>
              <a:buNone/>
            </a:pPr>
            <a:r>
              <a:rPr lang="en-US"/>
              <a:t>  </a:t>
            </a:r>
          </a:p>
        </p:txBody>
      </p:sp>
      <p:pic>
        <p:nvPicPr>
          <p:cNvPr id="17412" name="Picture 4" descr="102_0190"/>
          <p:cNvPicPr>
            <a:picLocks noChangeAspect="1" noChangeArrowheads="1"/>
          </p:cNvPicPr>
          <p:nvPr/>
        </p:nvPicPr>
        <p:blipFill>
          <a:blip r:embed="rId2" cstate="print"/>
          <a:srcRect/>
          <a:stretch>
            <a:fillRect/>
          </a:stretch>
        </p:blipFill>
        <p:spPr bwMode="auto">
          <a:xfrm>
            <a:off x="0" y="762000"/>
            <a:ext cx="3657600" cy="2743200"/>
          </a:xfrm>
          <a:prstGeom prst="rect">
            <a:avLst/>
          </a:prstGeom>
          <a:noFill/>
        </p:spPr>
      </p:pic>
      <p:pic>
        <p:nvPicPr>
          <p:cNvPr id="17413" name="Picture 5" descr="P0005186"/>
          <p:cNvPicPr>
            <a:picLocks noChangeAspect="1" noChangeArrowheads="1"/>
          </p:cNvPicPr>
          <p:nvPr/>
        </p:nvPicPr>
        <p:blipFill>
          <a:blip r:embed="rId3" cstate="print"/>
          <a:srcRect/>
          <a:stretch>
            <a:fillRect/>
          </a:stretch>
        </p:blipFill>
        <p:spPr bwMode="auto">
          <a:xfrm>
            <a:off x="3810000" y="3286125"/>
            <a:ext cx="5334000" cy="3571875"/>
          </a:xfrm>
          <a:prstGeom prst="rect">
            <a:avLst/>
          </a:prstGeom>
          <a:noFill/>
        </p:spPr>
      </p:pic>
      <p:sp>
        <p:nvSpPr>
          <p:cNvPr id="17414" name="Text Box 6"/>
          <p:cNvSpPr txBox="1">
            <a:spLocks noChangeArrowheads="1"/>
          </p:cNvSpPr>
          <p:nvPr/>
        </p:nvSpPr>
        <p:spPr bwMode="auto">
          <a:xfrm>
            <a:off x="4038600" y="1027113"/>
            <a:ext cx="4876800" cy="915987"/>
          </a:xfrm>
          <a:prstGeom prst="rect">
            <a:avLst/>
          </a:prstGeom>
          <a:noFill/>
          <a:ln w="9525">
            <a:noFill/>
            <a:miter lim="800000"/>
            <a:headEnd/>
            <a:tailEnd/>
          </a:ln>
          <a:effectLst/>
        </p:spPr>
        <p:txBody>
          <a:bodyPr>
            <a:spAutoFit/>
          </a:bodyPr>
          <a:lstStyle/>
          <a:p>
            <a:r>
              <a:rPr lang="en-US"/>
              <a:t>Installing new Germanium Detector System with guidance from Joe Lasseter of Ametek Systems. </a:t>
            </a:r>
          </a:p>
        </p:txBody>
      </p:sp>
      <p:sp>
        <p:nvSpPr>
          <p:cNvPr id="17415" name="Text Box 7"/>
          <p:cNvSpPr txBox="1">
            <a:spLocks noChangeArrowheads="1"/>
          </p:cNvSpPr>
          <p:nvPr/>
        </p:nvSpPr>
        <p:spPr bwMode="auto">
          <a:xfrm>
            <a:off x="228600" y="4532313"/>
            <a:ext cx="3505200" cy="1465262"/>
          </a:xfrm>
          <a:prstGeom prst="rect">
            <a:avLst/>
          </a:prstGeom>
          <a:noFill/>
          <a:ln w="9525">
            <a:noFill/>
            <a:miter lim="800000"/>
            <a:headEnd/>
            <a:tailEnd/>
          </a:ln>
          <a:effectLst/>
        </p:spPr>
        <p:txBody>
          <a:bodyPr>
            <a:spAutoFit/>
          </a:bodyPr>
          <a:lstStyle/>
          <a:p>
            <a:r>
              <a:rPr lang="en-US"/>
              <a:t>Mr. Ramesh Dwivedi with student Temitayo Femi-Fowode evaluating new Keithley 237 high voltage source and CZT detector.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normAutofit fontScale="90000"/>
          </a:bodyPr>
          <a:lstStyle/>
          <a:p>
            <a:r>
              <a:rPr lang="en-US" sz="2400"/>
              <a:t>The following tasks were originally planned and  are being carried out during this second year of the research effort.</a:t>
            </a:r>
            <a:br>
              <a:rPr lang="en-US" sz="2400"/>
            </a:br>
            <a:endParaRPr lang="en-US" sz="2400"/>
          </a:p>
        </p:txBody>
      </p:sp>
      <p:sp>
        <p:nvSpPr>
          <p:cNvPr id="20483" name="Rectangle 3"/>
          <p:cNvSpPr>
            <a:spLocks noGrp="1" noRot="1" noChangeArrowheads="1"/>
          </p:cNvSpPr>
          <p:nvPr>
            <p:ph idx="1"/>
          </p:nvPr>
        </p:nvSpPr>
        <p:spPr>
          <a:xfrm>
            <a:off x="301625" y="1143000"/>
            <a:ext cx="8540750" cy="5715000"/>
          </a:xfrm>
        </p:spPr>
        <p:txBody>
          <a:bodyPr/>
          <a:lstStyle/>
          <a:p>
            <a:pPr>
              <a:buFont typeface="Wingdings" pitchFamily="2" charset="2"/>
              <a:buNone/>
            </a:pPr>
            <a:r>
              <a:rPr lang="en-US" sz="2000"/>
              <a:t>            </a:t>
            </a:r>
            <a:r>
              <a:rPr lang="en-US" sz="2400"/>
              <a:t>August 1, 2006 – October 20, 2006 (present)</a:t>
            </a:r>
          </a:p>
          <a:p>
            <a:endParaRPr lang="en-US" sz="2400"/>
          </a:p>
          <a:p>
            <a:r>
              <a:rPr lang="en-US" sz="2000"/>
              <a:t>The PV Team is continuing the analysis and experimentation with Cadmium Zinc Telluride (CZT) crystals purchased from EV Products Incorporated in Saxonburg, Pennsylvania. The Team is analyzing the  electrical and radiation characteristics of the CZT detectors to improve signal extraction and spectral interpretation of the data. Conducted IV tests on the crystal.</a:t>
            </a:r>
          </a:p>
          <a:p>
            <a:endParaRPr lang="en-US" sz="2000"/>
          </a:p>
          <a:p>
            <a:r>
              <a:rPr lang="en-US" sz="2000"/>
              <a:t> Using the Labview software package in nuclear sensor/detector signal analysis. This system provides evaluation tools in a software package, instead of purchasing expensive hardware for signal analysis.</a:t>
            </a:r>
          </a:p>
          <a:p>
            <a:r>
              <a:rPr lang="en-US"/>
              <a:t> </a:t>
            </a:r>
            <a:r>
              <a:rPr lang="en-US" sz="2000"/>
              <a:t>Modeling HPGe and CZT detector in Monte Carlo radiation transport code MCNP. This effort is focused to study detector-source geometry, material sensitivity, and new material characterization. The effort is currently being performed by Dr. Aghara and a student.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29" name="Picture 25" descr="10-03-06_1544"/>
          <p:cNvPicPr>
            <a:picLocks noChangeAspect="1" noChangeArrowheads="1"/>
          </p:cNvPicPr>
          <p:nvPr/>
        </p:nvPicPr>
        <p:blipFill>
          <a:blip r:embed="rId2" cstate="print"/>
          <a:srcRect l="4500" t="22200" r="5287" b="31200"/>
          <a:stretch>
            <a:fillRect/>
          </a:stretch>
        </p:blipFill>
        <p:spPr bwMode="auto">
          <a:xfrm>
            <a:off x="990600" y="990600"/>
            <a:ext cx="7239000" cy="2803525"/>
          </a:xfrm>
          <a:prstGeom prst="rect">
            <a:avLst/>
          </a:prstGeom>
          <a:noFill/>
          <a:ln w="9525">
            <a:solidFill>
              <a:srgbClr val="000000"/>
            </a:solidFill>
            <a:miter lim="800000"/>
            <a:headEnd/>
            <a:tailEnd/>
          </a:ln>
        </p:spPr>
      </p:pic>
      <p:sp>
        <p:nvSpPr>
          <p:cNvPr id="21530" name="Rectangle 26"/>
          <p:cNvSpPr>
            <a:spLocks noChangeArrowheads="1"/>
          </p:cNvSpPr>
          <p:nvPr/>
        </p:nvSpPr>
        <p:spPr bwMode="auto">
          <a:xfrm>
            <a:off x="838200" y="3962400"/>
            <a:ext cx="7543800" cy="2438400"/>
          </a:xfrm>
          <a:prstGeom prst="rect">
            <a:avLst/>
          </a:prstGeom>
          <a:solidFill>
            <a:schemeClr val="accent1"/>
          </a:solidFill>
          <a:ln w="9525">
            <a:solidFill>
              <a:srgbClr val="000000"/>
            </a:solidFill>
            <a:miter lim="800000"/>
            <a:headEnd/>
            <a:tailEnd/>
          </a:ln>
          <a:effectLst/>
        </p:spPr>
        <p:txBody>
          <a:bodyPr wrap="none" anchor="ctr"/>
          <a:lstStyle/>
          <a:p>
            <a:pPr algn="ctr"/>
            <a:endParaRPr lang="en-US">
              <a:latin typeface="Verdana" pitchFamily="34" charset="0"/>
            </a:endParaRPr>
          </a:p>
        </p:txBody>
      </p:sp>
      <p:grpSp>
        <p:nvGrpSpPr>
          <p:cNvPr id="21531" name="Group 27"/>
          <p:cNvGrpSpPr>
            <a:grpSpLocks/>
          </p:cNvGrpSpPr>
          <p:nvPr/>
        </p:nvGrpSpPr>
        <p:grpSpPr bwMode="auto">
          <a:xfrm>
            <a:off x="1828800" y="5410200"/>
            <a:ext cx="914400" cy="381000"/>
            <a:chOff x="1248" y="3408"/>
            <a:chExt cx="576" cy="240"/>
          </a:xfrm>
        </p:grpSpPr>
        <p:sp>
          <p:nvSpPr>
            <p:cNvPr id="21532" name="Rectangle 28"/>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21533" name="Text Box 29"/>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HV VDC</a:t>
              </a:r>
            </a:p>
          </p:txBody>
        </p:sp>
      </p:grpSp>
      <p:grpSp>
        <p:nvGrpSpPr>
          <p:cNvPr id="21534" name="Group 30"/>
          <p:cNvGrpSpPr>
            <a:grpSpLocks/>
          </p:cNvGrpSpPr>
          <p:nvPr/>
        </p:nvGrpSpPr>
        <p:grpSpPr bwMode="auto">
          <a:xfrm>
            <a:off x="1828800" y="4724400"/>
            <a:ext cx="914400" cy="533400"/>
            <a:chOff x="1248" y="3024"/>
            <a:chExt cx="576" cy="336"/>
          </a:xfrm>
        </p:grpSpPr>
        <p:sp>
          <p:nvSpPr>
            <p:cNvPr id="21535" name="Rectangle 31"/>
            <p:cNvSpPr>
              <a:spLocks noChangeArrowheads="1"/>
            </p:cNvSpPr>
            <p:nvPr/>
          </p:nvSpPr>
          <p:spPr bwMode="auto">
            <a:xfrm>
              <a:off x="1248" y="3024"/>
              <a:ext cx="576" cy="336"/>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21536" name="Text Box 32"/>
            <p:cNvSpPr txBox="1">
              <a:spLocks noChangeArrowheads="1"/>
            </p:cNvSpPr>
            <p:nvPr/>
          </p:nvSpPr>
          <p:spPr bwMode="auto">
            <a:xfrm>
              <a:off x="1248" y="3072"/>
              <a:ext cx="576" cy="270"/>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CZT Detector</a:t>
              </a:r>
            </a:p>
          </p:txBody>
        </p:sp>
      </p:grpSp>
      <p:grpSp>
        <p:nvGrpSpPr>
          <p:cNvPr id="21537" name="Group 33"/>
          <p:cNvGrpSpPr>
            <a:grpSpLocks/>
          </p:cNvGrpSpPr>
          <p:nvPr/>
        </p:nvGrpSpPr>
        <p:grpSpPr bwMode="auto">
          <a:xfrm>
            <a:off x="2971800" y="4191000"/>
            <a:ext cx="914400" cy="381000"/>
            <a:chOff x="1248" y="3408"/>
            <a:chExt cx="576" cy="240"/>
          </a:xfrm>
        </p:grpSpPr>
        <p:sp>
          <p:nvSpPr>
            <p:cNvPr id="21538" name="Rectangle 34"/>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21539" name="Text Box 35"/>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Pre Amp</a:t>
              </a:r>
            </a:p>
          </p:txBody>
        </p:sp>
      </p:grpSp>
      <p:grpSp>
        <p:nvGrpSpPr>
          <p:cNvPr id="21540" name="Group 36"/>
          <p:cNvGrpSpPr>
            <a:grpSpLocks/>
          </p:cNvGrpSpPr>
          <p:nvPr/>
        </p:nvGrpSpPr>
        <p:grpSpPr bwMode="auto">
          <a:xfrm>
            <a:off x="2971800" y="4800600"/>
            <a:ext cx="914400" cy="381000"/>
            <a:chOff x="1248" y="3408"/>
            <a:chExt cx="576" cy="240"/>
          </a:xfrm>
        </p:grpSpPr>
        <p:sp>
          <p:nvSpPr>
            <p:cNvPr id="21541" name="Rectangle 37"/>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21542" name="Text Box 38"/>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 Amp</a:t>
              </a:r>
            </a:p>
          </p:txBody>
        </p:sp>
      </p:grpSp>
      <p:grpSp>
        <p:nvGrpSpPr>
          <p:cNvPr id="21543" name="Group 39"/>
          <p:cNvGrpSpPr>
            <a:grpSpLocks/>
          </p:cNvGrpSpPr>
          <p:nvPr/>
        </p:nvGrpSpPr>
        <p:grpSpPr bwMode="auto">
          <a:xfrm>
            <a:off x="2971800" y="5410200"/>
            <a:ext cx="1219200" cy="381000"/>
            <a:chOff x="1248" y="3408"/>
            <a:chExt cx="576" cy="240"/>
          </a:xfrm>
        </p:grpSpPr>
        <p:sp>
          <p:nvSpPr>
            <p:cNvPr id="21544" name="Rectangle 40"/>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21545" name="Text Box 41"/>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Oscilloscope</a:t>
              </a:r>
            </a:p>
          </p:txBody>
        </p:sp>
      </p:grpSp>
      <p:sp>
        <p:nvSpPr>
          <p:cNvPr id="21546" name="Line 42"/>
          <p:cNvSpPr>
            <a:spLocks noChangeShapeType="1"/>
          </p:cNvSpPr>
          <p:nvPr/>
        </p:nvSpPr>
        <p:spPr bwMode="auto">
          <a:xfrm flipV="1">
            <a:off x="2286000" y="5257800"/>
            <a:ext cx="0" cy="152400"/>
          </a:xfrm>
          <a:prstGeom prst="line">
            <a:avLst/>
          </a:prstGeom>
          <a:noFill/>
          <a:ln w="19050">
            <a:solidFill>
              <a:schemeClr val="tx1"/>
            </a:solidFill>
            <a:round/>
            <a:headEnd/>
            <a:tailEnd type="triangle" w="med" len="med"/>
          </a:ln>
          <a:effectLst/>
        </p:spPr>
        <p:txBody>
          <a:bodyPr/>
          <a:lstStyle/>
          <a:p>
            <a:endParaRPr lang="en-US"/>
          </a:p>
        </p:txBody>
      </p:sp>
      <p:sp>
        <p:nvSpPr>
          <p:cNvPr id="21547" name="Line 43"/>
          <p:cNvSpPr>
            <a:spLocks noChangeShapeType="1"/>
          </p:cNvSpPr>
          <p:nvPr/>
        </p:nvSpPr>
        <p:spPr bwMode="auto">
          <a:xfrm flipV="1">
            <a:off x="2286000" y="4419600"/>
            <a:ext cx="0" cy="304800"/>
          </a:xfrm>
          <a:prstGeom prst="line">
            <a:avLst/>
          </a:prstGeom>
          <a:noFill/>
          <a:ln w="19050">
            <a:solidFill>
              <a:schemeClr val="tx1"/>
            </a:solidFill>
            <a:round/>
            <a:headEnd/>
            <a:tailEnd/>
          </a:ln>
          <a:effectLst/>
        </p:spPr>
        <p:txBody>
          <a:bodyPr/>
          <a:lstStyle/>
          <a:p>
            <a:endParaRPr lang="en-US"/>
          </a:p>
        </p:txBody>
      </p:sp>
      <p:sp>
        <p:nvSpPr>
          <p:cNvPr id="21548" name="Line 44"/>
          <p:cNvSpPr>
            <a:spLocks noChangeShapeType="1"/>
          </p:cNvSpPr>
          <p:nvPr/>
        </p:nvSpPr>
        <p:spPr bwMode="auto">
          <a:xfrm>
            <a:off x="2286000" y="4419600"/>
            <a:ext cx="685800" cy="0"/>
          </a:xfrm>
          <a:prstGeom prst="line">
            <a:avLst/>
          </a:prstGeom>
          <a:noFill/>
          <a:ln w="19050">
            <a:solidFill>
              <a:schemeClr val="tx1"/>
            </a:solidFill>
            <a:round/>
            <a:headEnd/>
            <a:tailEnd type="triangle" w="med" len="med"/>
          </a:ln>
          <a:effectLst/>
        </p:spPr>
        <p:txBody>
          <a:bodyPr/>
          <a:lstStyle/>
          <a:p>
            <a:endParaRPr lang="en-US"/>
          </a:p>
        </p:txBody>
      </p:sp>
      <p:sp>
        <p:nvSpPr>
          <p:cNvPr id="21549" name="Line 45"/>
          <p:cNvSpPr>
            <a:spLocks noChangeShapeType="1"/>
          </p:cNvSpPr>
          <p:nvPr/>
        </p:nvSpPr>
        <p:spPr bwMode="auto">
          <a:xfrm>
            <a:off x="3429000" y="4572000"/>
            <a:ext cx="0" cy="228600"/>
          </a:xfrm>
          <a:prstGeom prst="line">
            <a:avLst/>
          </a:prstGeom>
          <a:noFill/>
          <a:ln w="19050">
            <a:solidFill>
              <a:schemeClr val="tx1"/>
            </a:solidFill>
            <a:round/>
            <a:headEnd/>
            <a:tailEnd type="triangle" w="med" len="med"/>
          </a:ln>
          <a:effectLst/>
        </p:spPr>
        <p:txBody>
          <a:bodyPr/>
          <a:lstStyle/>
          <a:p>
            <a:endParaRPr lang="en-US"/>
          </a:p>
        </p:txBody>
      </p:sp>
      <p:sp>
        <p:nvSpPr>
          <p:cNvPr id="21550" name="Line 46"/>
          <p:cNvSpPr>
            <a:spLocks noChangeShapeType="1"/>
          </p:cNvSpPr>
          <p:nvPr/>
        </p:nvSpPr>
        <p:spPr bwMode="auto">
          <a:xfrm>
            <a:off x="3429000" y="5181600"/>
            <a:ext cx="0" cy="228600"/>
          </a:xfrm>
          <a:prstGeom prst="line">
            <a:avLst/>
          </a:prstGeom>
          <a:noFill/>
          <a:ln w="19050">
            <a:solidFill>
              <a:schemeClr val="tx1"/>
            </a:solidFill>
            <a:round/>
            <a:headEnd/>
            <a:tailEnd type="triangle" w="med" len="med"/>
          </a:ln>
          <a:effectLst/>
        </p:spPr>
        <p:txBody>
          <a:bodyPr/>
          <a:lstStyle/>
          <a:p>
            <a:endParaRPr lang="en-US"/>
          </a:p>
        </p:txBody>
      </p:sp>
      <p:sp>
        <p:nvSpPr>
          <p:cNvPr id="21551" name="Line 47"/>
          <p:cNvSpPr>
            <a:spLocks noChangeShapeType="1"/>
          </p:cNvSpPr>
          <p:nvPr/>
        </p:nvSpPr>
        <p:spPr bwMode="auto">
          <a:xfrm>
            <a:off x="2286000" y="5791200"/>
            <a:ext cx="0" cy="76200"/>
          </a:xfrm>
          <a:prstGeom prst="line">
            <a:avLst/>
          </a:prstGeom>
          <a:noFill/>
          <a:ln w="9525">
            <a:solidFill>
              <a:schemeClr val="tx1"/>
            </a:solidFill>
            <a:round/>
            <a:headEnd/>
            <a:tailEnd/>
          </a:ln>
          <a:effectLst/>
        </p:spPr>
        <p:txBody>
          <a:bodyPr/>
          <a:lstStyle/>
          <a:p>
            <a:endParaRPr lang="en-US"/>
          </a:p>
        </p:txBody>
      </p:sp>
      <p:sp>
        <p:nvSpPr>
          <p:cNvPr id="21552" name="Line 48"/>
          <p:cNvSpPr>
            <a:spLocks noChangeShapeType="1"/>
          </p:cNvSpPr>
          <p:nvPr/>
        </p:nvSpPr>
        <p:spPr bwMode="auto">
          <a:xfrm>
            <a:off x="2209800" y="5867400"/>
            <a:ext cx="152400" cy="0"/>
          </a:xfrm>
          <a:prstGeom prst="line">
            <a:avLst/>
          </a:prstGeom>
          <a:noFill/>
          <a:ln w="9525">
            <a:solidFill>
              <a:schemeClr val="tx1"/>
            </a:solidFill>
            <a:round/>
            <a:headEnd/>
            <a:tailEnd/>
          </a:ln>
          <a:effectLst/>
        </p:spPr>
        <p:txBody>
          <a:bodyPr/>
          <a:lstStyle/>
          <a:p>
            <a:endParaRPr lang="en-US"/>
          </a:p>
        </p:txBody>
      </p:sp>
      <p:sp>
        <p:nvSpPr>
          <p:cNvPr id="21553" name="Line 49"/>
          <p:cNvSpPr>
            <a:spLocks noChangeShapeType="1"/>
          </p:cNvSpPr>
          <p:nvPr/>
        </p:nvSpPr>
        <p:spPr bwMode="auto">
          <a:xfrm>
            <a:off x="2209800" y="5867400"/>
            <a:ext cx="76200" cy="76200"/>
          </a:xfrm>
          <a:prstGeom prst="line">
            <a:avLst/>
          </a:prstGeom>
          <a:noFill/>
          <a:ln w="9525">
            <a:solidFill>
              <a:schemeClr val="tx1"/>
            </a:solidFill>
            <a:round/>
            <a:headEnd/>
            <a:tailEnd/>
          </a:ln>
          <a:effectLst/>
        </p:spPr>
        <p:txBody>
          <a:bodyPr/>
          <a:lstStyle/>
          <a:p>
            <a:endParaRPr lang="en-US"/>
          </a:p>
        </p:txBody>
      </p:sp>
      <p:sp>
        <p:nvSpPr>
          <p:cNvPr id="21554" name="Line 50"/>
          <p:cNvSpPr>
            <a:spLocks noChangeShapeType="1"/>
          </p:cNvSpPr>
          <p:nvPr/>
        </p:nvSpPr>
        <p:spPr bwMode="auto">
          <a:xfrm flipH="1">
            <a:off x="2286000" y="5867400"/>
            <a:ext cx="76200" cy="76200"/>
          </a:xfrm>
          <a:prstGeom prst="line">
            <a:avLst/>
          </a:prstGeom>
          <a:noFill/>
          <a:ln w="9525">
            <a:solidFill>
              <a:schemeClr val="tx1"/>
            </a:solidFill>
            <a:round/>
            <a:headEnd/>
            <a:tailEnd/>
          </a:ln>
          <a:effectLst/>
        </p:spPr>
        <p:txBody>
          <a:bodyPr/>
          <a:lstStyle/>
          <a:p>
            <a:endParaRPr lang="en-US"/>
          </a:p>
        </p:txBody>
      </p:sp>
      <p:sp>
        <p:nvSpPr>
          <p:cNvPr id="21555" name="Text Box 51"/>
          <p:cNvSpPr txBox="1">
            <a:spLocks noChangeArrowheads="1"/>
          </p:cNvSpPr>
          <p:nvPr/>
        </p:nvSpPr>
        <p:spPr bwMode="auto">
          <a:xfrm>
            <a:off x="2286000" y="5791200"/>
            <a:ext cx="457200" cy="244475"/>
          </a:xfrm>
          <a:prstGeom prst="rect">
            <a:avLst/>
          </a:prstGeom>
          <a:noFill/>
          <a:ln w="9525">
            <a:noFill/>
            <a:miter lim="800000"/>
            <a:headEnd/>
            <a:tailEnd/>
          </a:ln>
          <a:effectLst/>
        </p:spPr>
        <p:txBody>
          <a:bodyPr>
            <a:spAutoFit/>
          </a:bodyPr>
          <a:lstStyle/>
          <a:p>
            <a:pPr>
              <a:spcBef>
                <a:spcPct val="50000"/>
              </a:spcBef>
            </a:pPr>
            <a:r>
              <a:rPr lang="en-US" sz="1000">
                <a:solidFill>
                  <a:schemeClr val="bg2"/>
                </a:solidFill>
                <a:latin typeface="Verdana" pitchFamily="34" charset="0"/>
              </a:rPr>
              <a:t>Gnd</a:t>
            </a:r>
          </a:p>
        </p:txBody>
      </p:sp>
      <p:sp>
        <p:nvSpPr>
          <p:cNvPr id="21556" name="Line 52"/>
          <p:cNvSpPr>
            <a:spLocks noChangeShapeType="1"/>
          </p:cNvSpPr>
          <p:nvPr/>
        </p:nvSpPr>
        <p:spPr bwMode="auto">
          <a:xfrm>
            <a:off x="4648200" y="3962400"/>
            <a:ext cx="0" cy="2057400"/>
          </a:xfrm>
          <a:prstGeom prst="line">
            <a:avLst/>
          </a:prstGeom>
          <a:noFill/>
          <a:ln w="19050">
            <a:solidFill>
              <a:schemeClr val="tx1"/>
            </a:solidFill>
            <a:round/>
            <a:headEnd/>
            <a:tailEnd/>
          </a:ln>
          <a:effectLst/>
        </p:spPr>
        <p:txBody>
          <a:bodyPr/>
          <a:lstStyle/>
          <a:p>
            <a:endParaRPr lang="en-US"/>
          </a:p>
        </p:txBody>
      </p:sp>
      <p:grpSp>
        <p:nvGrpSpPr>
          <p:cNvPr id="21557" name="Group 53"/>
          <p:cNvGrpSpPr>
            <a:grpSpLocks/>
          </p:cNvGrpSpPr>
          <p:nvPr/>
        </p:nvGrpSpPr>
        <p:grpSpPr bwMode="auto">
          <a:xfrm>
            <a:off x="4800600" y="5334000"/>
            <a:ext cx="914400" cy="381000"/>
            <a:chOff x="1248" y="3408"/>
            <a:chExt cx="576" cy="240"/>
          </a:xfrm>
        </p:grpSpPr>
        <p:sp>
          <p:nvSpPr>
            <p:cNvPr id="21558" name="Rectangle 54"/>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21559" name="Text Box 55"/>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HV VDC</a:t>
              </a:r>
            </a:p>
          </p:txBody>
        </p:sp>
      </p:grpSp>
      <p:grpSp>
        <p:nvGrpSpPr>
          <p:cNvPr id="21560" name="Group 56"/>
          <p:cNvGrpSpPr>
            <a:grpSpLocks/>
          </p:cNvGrpSpPr>
          <p:nvPr/>
        </p:nvGrpSpPr>
        <p:grpSpPr bwMode="auto">
          <a:xfrm>
            <a:off x="4800600" y="4648200"/>
            <a:ext cx="914400" cy="533400"/>
            <a:chOff x="1248" y="3024"/>
            <a:chExt cx="576" cy="336"/>
          </a:xfrm>
        </p:grpSpPr>
        <p:sp>
          <p:nvSpPr>
            <p:cNvPr id="21561" name="Rectangle 57"/>
            <p:cNvSpPr>
              <a:spLocks noChangeArrowheads="1"/>
            </p:cNvSpPr>
            <p:nvPr/>
          </p:nvSpPr>
          <p:spPr bwMode="auto">
            <a:xfrm>
              <a:off x="1248" y="3024"/>
              <a:ext cx="576" cy="336"/>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21562" name="Text Box 58"/>
            <p:cNvSpPr txBox="1">
              <a:spLocks noChangeArrowheads="1"/>
            </p:cNvSpPr>
            <p:nvPr/>
          </p:nvSpPr>
          <p:spPr bwMode="auto">
            <a:xfrm>
              <a:off x="1248" y="3072"/>
              <a:ext cx="576" cy="270"/>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CZT Detector</a:t>
              </a:r>
            </a:p>
          </p:txBody>
        </p:sp>
      </p:grpSp>
      <p:grpSp>
        <p:nvGrpSpPr>
          <p:cNvPr id="21563" name="Group 59"/>
          <p:cNvGrpSpPr>
            <a:grpSpLocks/>
          </p:cNvGrpSpPr>
          <p:nvPr/>
        </p:nvGrpSpPr>
        <p:grpSpPr bwMode="auto">
          <a:xfrm>
            <a:off x="5791200" y="4724400"/>
            <a:ext cx="914400" cy="381000"/>
            <a:chOff x="1248" y="3408"/>
            <a:chExt cx="576" cy="240"/>
          </a:xfrm>
        </p:grpSpPr>
        <p:sp>
          <p:nvSpPr>
            <p:cNvPr id="21564" name="Rectangle 60"/>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21565" name="Text Box 61"/>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Pre Amp</a:t>
              </a:r>
            </a:p>
          </p:txBody>
        </p:sp>
      </p:grpSp>
      <p:grpSp>
        <p:nvGrpSpPr>
          <p:cNvPr id="21566" name="Group 62"/>
          <p:cNvGrpSpPr>
            <a:grpSpLocks/>
          </p:cNvGrpSpPr>
          <p:nvPr/>
        </p:nvGrpSpPr>
        <p:grpSpPr bwMode="auto">
          <a:xfrm>
            <a:off x="5791200" y="5334000"/>
            <a:ext cx="914400" cy="381000"/>
            <a:chOff x="1248" y="3408"/>
            <a:chExt cx="576" cy="240"/>
          </a:xfrm>
        </p:grpSpPr>
        <p:sp>
          <p:nvSpPr>
            <p:cNvPr id="21567" name="Rectangle 63"/>
            <p:cNvSpPr>
              <a:spLocks noChangeArrowheads="1"/>
            </p:cNvSpPr>
            <p:nvPr/>
          </p:nvSpPr>
          <p:spPr bwMode="auto">
            <a:xfrm>
              <a:off x="1248" y="3408"/>
              <a:ext cx="576" cy="240"/>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21568" name="Text Box 64"/>
            <p:cNvSpPr txBox="1">
              <a:spLocks noChangeArrowheads="1"/>
            </p:cNvSpPr>
            <p:nvPr/>
          </p:nvSpPr>
          <p:spPr bwMode="auto">
            <a:xfrm>
              <a:off x="1248" y="3456"/>
              <a:ext cx="576" cy="164"/>
            </a:xfrm>
            <a:prstGeom prst="rect">
              <a:avLst/>
            </a:prstGeom>
            <a:noFill/>
            <a:ln w="9525">
              <a:noFill/>
              <a:miter lim="800000"/>
              <a:headEnd/>
              <a:tailEnd/>
            </a:ln>
            <a:effectLst/>
          </p:spPr>
          <p:txBody>
            <a:bodyPr>
              <a:spAutoFit/>
            </a:bodyPr>
            <a:lstStyle/>
            <a:p>
              <a:pPr algn="ctr">
                <a:spcBef>
                  <a:spcPct val="50000"/>
                </a:spcBef>
              </a:pPr>
              <a:r>
                <a:rPr lang="en-US" sz="1100" b="1">
                  <a:latin typeface="Verdana" pitchFamily="34" charset="0"/>
                </a:rPr>
                <a:t> Amp</a:t>
              </a:r>
            </a:p>
          </p:txBody>
        </p:sp>
      </p:grpSp>
      <p:grpSp>
        <p:nvGrpSpPr>
          <p:cNvPr id="21569" name="Group 65"/>
          <p:cNvGrpSpPr>
            <a:grpSpLocks/>
          </p:cNvGrpSpPr>
          <p:nvPr/>
        </p:nvGrpSpPr>
        <p:grpSpPr bwMode="auto">
          <a:xfrm>
            <a:off x="6858000" y="4724400"/>
            <a:ext cx="762000" cy="396875"/>
            <a:chOff x="4224" y="2640"/>
            <a:chExt cx="624" cy="306"/>
          </a:xfrm>
        </p:grpSpPr>
        <p:sp>
          <p:nvSpPr>
            <p:cNvPr id="21570" name="Rectangle 66"/>
            <p:cNvSpPr>
              <a:spLocks noChangeArrowheads="1"/>
            </p:cNvSpPr>
            <p:nvPr/>
          </p:nvSpPr>
          <p:spPr bwMode="auto">
            <a:xfrm>
              <a:off x="4224" y="2640"/>
              <a:ext cx="624" cy="288"/>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21571" name="Text Box 67"/>
            <p:cNvSpPr txBox="1">
              <a:spLocks noChangeArrowheads="1"/>
            </p:cNvSpPr>
            <p:nvPr/>
          </p:nvSpPr>
          <p:spPr bwMode="auto">
            <a:xfrm>
              <a:off x="4224" y="2640"/>
              <a:ext cx="624" cy="306"/>
            </a:xfrm>
            <a:prstGeom prst="rect">
              <a:avLst/>
            </a:prstGeom>
            <a:noFill/>
            <a:ln w="9525">
              <a:noFill/>
              <a:miter lim="800000"/>
              <a:headEnd/>
              <a:tailEnd/>
            </a:ln>
            <a:effectLst/>
          </p:spPr>
          <p:txBody>
            <a:bodyPr>
              <a:spAutoFit/>
            </a:bodyPr>
            <a:lstStyle/>
            <a:p>
              <a:pPr algn="ctr">
                <a:spcBef>
                  <a:spcPct val="50000"/>
                </a:spcBef>
              </a:pPr>
              <a:r>
                <a:rPr lang="en-US" sz="1000" b="1">
                  <a:latin typeface="Verdana" pitchFamily="34" charset="0"/>
                </a:rPr>
                <a:t>Analog I/O</a:t>
              </a:r>
            </a:p>
          </p:txBody>
        </p:sp>
      </p:grpSp>
      <p:sp>
        <p:nvSpPr>
          <p:cNvPr id="21572" name="Line 68"/>
          <p:cNvSpPr>
            <a:spLocks noChangeShapeType="1"/>
          </p:cNvSpPr>
          <p:nvPr/>
        </p:nvSpPr>
        <p:spPr bwMode="auto">
          <a:xfrm flipV="1">
            <a:off x="5257800" y="5181600"/>
            <a:ext cx="0" cy="152400"/>
          </a:xfrm>
          <a:prstGeom prst="line">
            <a:avLst/>
          </a:prstGeom>
          <a:noFill/>
          <a:ln w="19050">
            <a:solidFill>
              <a:schemeClr val="tx1"/>
            </a:solidFill>
            <a:round/>
            <a:headEnd/>
            <a:tailEnd type="triangle" w="med" len="med"/>
          </a:ln>
          <a:effectLst/>
        </p:spPr>
        <p:txBody>
          <a:bodyPr/>
          <a:lstStyle/>
          <a:p>
            <a:endParaRPr lang="en-US"/>
          </a:p>
        </p:txBody>
      </p:sp>
      <p:sp>
        <p:nvSpPr>
          <p:cNvPr id="21573" name="Line 69"/>
          <p:cNvSpPr>
            <a:spLocks noChangeShapeType="1"/>
          </p:cNvSpPr>
          <p:nvPr/>
        </p:nvSpPr>
        <p:spPr bwMode="auto">
          <a:xfrm flipV="1">
            <a:off x="5257800" y="4495800"/>
            <a:ext cx="0" cy="152400"/>
          </a:xfrm>
          <a:prstGeom prst="line">
            <a:avLst/>
          </a:prstGeom>
          <a:noFill/>
          <a:ln w="19050">
            <a:solidFill>
              <a:schemeClr val="tx1"/>
            </a:solidFill>
            <a:round/>
            <a:headEnd/>
            <a:tailEnd/>
          </a:ln>
          <a:effectLst/>
        </p:spPr>
        <p:txBody>
          <a:bodyPr/>
          <a:lstStyle/>
          <a:p>
            <a:endParaRPr lang="en-US"/>
          </a:p>
        </p:txBody>
      </p:sp>
      <p:sp>
        <p:nvSpPr>
          <p:cNvPr id="21574" name="Line 70"/>
          <p:cNvSpPr>
            <a:spLocks noChangeShapeType="1"/>
          </p:cNvSpPr>
          <p:nvPr/>
        </p:nvSpPr>
        <p:spPr bwMode="auto">
          <a:xfrm>
            <a:off x="6248400" y="5105400"/>
            <a:ext cx="0" cy="228600"/>
          </a:xfrm>
          <a:prstGeom prst="line">
            <a:avLst/>
          </a:prstGeom>
          <a:noFill/>
          <a:ln w="19050">
            <a:solidFill>
              <a:schemeClr val="tx1"/>
            </a:solidFill>
            <a:round/>
            <a:headEnd/>
            <a:tailEnd type="triangle" w="med" len="med"/>
          </a:ln>
          <a:effectLst/>
        </p:spPr>
        <p:txBody>
          <a:bodyPr/>
          <a:lstStyle/>
          <a:p>
            <a:endParaRPr lang="en-US"/>
          </a:p>
        </p:txBody>
      </p:sp>
      <p:sp>
        <p:nvSpPr>
          <p:cNvPr id="21575" name="Line 71"/>
          <p:cNvSpPr>
            <a:spLocks noChangeShapeType="1"/>
          </p:cNvSpPr>
          <p:nvPr/>
        </p:nvSpPr>
        <p:spPr bwMode="auto">
          <a:xfrm>
            <a:off x="5257800" y="5715000"/>
            <a:ext cx="0" cy="76200"/>
          </a:xfrm>
          <a:prstGeom prst="line">
            <a:avLst/>
          </a:prstGeom>
          <a:noFill/>
          <a:ln w="9525">
            <a:solidFill>
              <a:schemeClr val="tx1"/>
            </a:solidFill>
            <a:round/>
            <a:headEnd/>
            <a:tailEnd/>
          </a:ln>
          <a:effectLst/>
        </p:spPr>
        <p:txBody>
          <a:bodyPr/>
          <a:lstStyle/>
          <a:p>
            <a:endParaRPr lang="en-US"/>
          </a:p>
        </p:txBody>
      </p:sp>
      <p:sp>
        <p:nvSpPr>
          <p:cNvPr id="21576" name="Line 72"/>
          <p:cNvSpPr>
            <a:spLocks noChangeShapeType="1"/>
          </p:cNvSpPr>
          <p:nvPr/>
        </p:nvSpPr>
        <p:spPr bwMode="auto">
          <a:xfrm>
            <a:off x="5181600" y="5791200"/>
            <a:ext cx="152400" cy="0"/>
          </a:xfrm>
          <a:prstGeom prst="line">
            <a:avLst/>
          </a:prstGeom>
          <a:noFill/>
          <a:ln w="9525">
            <a:solidFill>
              <a:schemeClr val="tx1"/>
            </a:solidFill>
            <a:round/>
            <a:headEnd/>
            <a:tailEnd/>
          </a:ln>
          <a:effectLst/>
        </p:spPr>
        <p:txBody>
          <a:bodyPr/>
          <a:lstStyle/>
          <a:p>
            <a:endParaRPr lang="en-US"/>
          </a:p>
        </p:txBody>
      </p:sp>
      <p:sp>
        <p:nvSpPr>
          <p:cNvPr id="21577" name="Line 73"/>
          <p:cNvSpPr>
            <a:spLocks noChangeShapeType="1"/>
          </p:cNvSpPr>
          <p:nvPr/>
        </p:nvSpPr>
        <p:spPr bwMode="auto">
          <a:xfrm>
            <a:off x="5181600" y="5791200"/>
            <a:ext cx="76200" cy="76200"/>
          </a:xfrm>
          <a:prstGeom prst="line">
            <a:avLst/>
          </a:prstGeom>
          <a:noFill/>
          <a:ln w="9525">
            <a:solidFill>
              <a:schemeClr val="tx1"/>
            </a:solidFill>
            <a:round/>
            <a:headEnd/>
            <a:tailEnd/>
          </a:ln>
          <a:effectLst/>
        </p:spPr>
        <p:txBody>
          <a:bodyPr/>
          <a:lstStyle/>
          <a:p>
            <a:endParaRPr lang="en-US"/>
          </a:p>
        </p:txBody>
      </p:sp>
      <p:sp>
        <p:nvSpPr>
          <p:cNvPr id="21578" name="Line 74"/>
          <p:cNvSpPr>
            <a:spLocks noChangeShapeType="1"/>
          </p:cNvSpPr>
          <p:nvPr/>
        </p:nvSpPr>
        <p:spPr bwMode="auto">
          <a:xfrm flipH="1">
            <a:off x="5257800" y="5791200"/>
            <a:ext cx="76200" cy="76200"/>
          </a:xfrm>
          <a:prstGeom prst="line">
            <a:avLst/>
          </a:prstGeom>
          <a:noFill/>
          <a:ln w="9525">
            <a:solidFill>
              <a:schemeClr val="tx1"/>
            </a:solidFill>
            <a:round/>
            <a:headEnd/>
            <a:tailEnd/>
          </a:ln>
          <a:effectLst/>
        </p:spPr>
        <p:txBody>
          <a:bodyPr/>
          <a:lstStyle/>
          <a:p>
            <a:endParaRPr lang="en-US"/>
          </a:p>
        </p:txBody>
      </p:sp>
      <p:sp>
        <p:nvSpPr>
          <p:cNvPr id="21579" name="Text Box 75"/>
          <p:cNvSpPr txBox="1">
            <a:spLocks noChangeArrowheads="1"/>
          </p:cNvSpPr>
          <p:nvPr/>
        </p:nvSpPr>
        <p:spPr bwMode="auto">
          <a:xfrm>
            <a:off x="5257800" y="5715000"/>
            <a:ext cx="457200" cy="244475"/>
          </a:xfrm>
          <a:prstGeom prst="rect">
            <a:avLst/>
          </a:prstGeom>
          <a:noFill/>
          <a:ln w="9525">
            <a:noFill/>
            <a:miter lim="800000"/>
            <a:headEnd/>
            <a:tailEnd/>
          </a:ln>
          <a:effectLst/>
        </p:spPr>
        <p:txBody>
          <a:bodyPr>
            <a:spAutoFit/>
          </a:bodyPr>
          <a:lstStyle/>
          <a:p>
            <a:pPr>
              <a:spcBef>
                <a:spcPct val="50000"/>
              </a:spcBef>
            </a:pPr>
            <a:r>
              <a:rPr lang="en-US" sz="1000">
                <a:solidFill>
                  <a:schemeClr val="bg2"/>
                </a:solidFill>
                <a:latin typeface="Verdana" pitchFamily="34" charset="0"/>
              </a:rPr>
              <a:t>Gnd</a:t>
            </a:r>
          </a:p>
        </p:txBody>
      </p:sp>
      <p:sp>
        <p:nvSpPr>
          <p:cNvPr id="21580" name="Line 76"/>
          <p:cNvSpPr>
            <a:spLocks noChangeShapeType="1"/>
          </p:cNvSpPr>
          <p:nvPr/>
        </p:nvSpPr>
        <p:spPr bwMode="auto">
          <a:xfrm>
            <a:off x="5257800" y="4495800"/>
            <a:ext cx="990600" cy="0"/>
          </a:xfrm>
          <a:prstGeom prst="line">
            <a:avLst/>
          </a:prstGeom>
          <a:noFill/>
          <a:ln w="19050">
            <a:solidFill>
              <a:schemeClr val="tx1"/>
            </a:solidFill>
            <a:round/>
            <a:headEnd/>
            <a:tailEnd/>
          </a:ln>
          <a:effectLst/>
        </p:spPr>
        <p:txBody>
          <a:bodyPr/>
          <a:lstStyle/>
          <a:p>
            <a:endParaRPr lang="en-US"/>
          </a:p>
        </p:txBody>
      </p:sp>
      <p:sp>
        <p:nvSpPr>
          <p:cNvPr id="21581" name="Line 77"/>
          <p:cNvSpPr>
            <a:spLocks noChangeShapeType="1"/>
          </p:cNvSpPr>
          <p:nvPr/>
        </p:nvSpPr>
        <p:spPr bwMode="auto">
          <a:xfrm>
            <a:off x="6248400" y="4495800"/>
            <a:ext cx="0" cy="228600"/>
          </a:xfrm>
          <a:prstGeom prst="line">
            <a:avLst/>
          </a:prstGeom>
          <a:noFill/>
          <a:ln w="19050">
            <a:solidFill>
              <a:schemeClr val="tx1"/>
            </a:solidFill>
            <a:round/>
            <a:headEnd/>
            <a:tailEnd type="triangle" w="med" len="med"/>
          </a:ln>
          <a:effectLst/>
        </p:spPr>
        <p:txBody>
          <a:bodyPr/>
          <a:lstStyle/>
          <a:p>
            <a:endParaRPr lang="en-US"/>
          </a:p>
        </p:txBody>
      </p:sp>
      <p:sp>
        <p:nvSpPr>
          <p:cNvPr id="21582" name="Line 78"/>
          <p:cNvSpPr>
            <a:spLocks noChangeShapeType="1"/>
          </p:cNvSpPr>
          <p:nvPr/>
        </p:nvSpPr>
        <p:spPr bwMode="auto">
          <a:xfrm>
            <a:off x="6248400" y="5715000"/>
            <a:ext cx="0" cy="152400"/>
          </a:xfrm>
          <a:prstGeom prst="line">
            <a:avLst/>
          </a:prstGeom>
          <a:noFill/>
          <a:ln w="19050">
            <a:solidFill>
              <a:schemeClr val="tx1"/>
            </a:solidFill>
            <a:round/>
            <a:headEnd/>
            <a:tailEnd/>
          </a:ln>
          <a:effectLst/>
        </p:spPr>
        <p:txBody>
          <a:bodyPr/>
          <a:lstStyle/>
          <a:p>
            <a:endParaRPr lang="en-US"/>
          </a:p>
        </p:txBody>
      </p:sp>
      <p:sp>
        <p:nvSpPr>
          <p:cNvPr id="21583" name="Line 79"/>
          <p:cNvSpPr>
            <a:spLocks noChangeShapeType="1"/>
          </p:cNvSpPr>
          <p:nvPr/>
        </p:nvSpPr>
        <p:spPr bwMode="auto">
          <a:xfrm>
            <a:off x="6248400" y="5867400"/>
            <a:ext cx="533400" cy="0"/>
          </a:xfrm>
          <a:prstGeom prst="line">
            <a:avLst/>
          </a:prstGeom>
          <a:noFill/>
          <a:ln w="19050">
            <a:solidFill>
              <a:schemeClr val="tx1"/>
            </a:solidFill>
            <a:round/>
            <a:headEnd/>
            <a:tailEnd/>
          </a:ln>
          <a:effectLst/>
        </p:spPr>
        <p:txBody>
          <a:bodyPr/>
          <a:lstStyle/>
          <a:p>
            <a:endParaRPr lang="en-US"/>
          </a:p>
        </p:txBody>
      </p:sp>
      <p:sp>
        <p:nvSpPr>
          <p:cNvPr id="21584" name="Line 80"/>
          <p:cNvSpPr>
            <a:spLocks noChangeShapeType="1"/>
          </p:cNvSpPr>
          <p:nvPr/>
        </p:nvSpPr>
        <p:spPr bwMode="auto">
          <a:xfrm flipV="1">
            <a:off x="6781800" y="4495800"/>
            <a:ext cx="0" cy="1371600"/>
          </a:xfrm>
          <a:prstGeom prst="line">
            <a:avLst/>
          </a:prstGeom>
          <a:noFill/>
          <a:ln w="19050">
            <a:solidFill>
              <a:schemeClr val="tx1"/>
            </a:solidFill>
            <a:round/>
            <a:headEnd/>
            <a:tailEnd/>
          </a:ln>
          <a:effectLst/>
        </p:spPr>
        <p:txBody>
          <a:bodyPr/>
          <a:lstStyle/>
          <a:p>
            <a:endParaRPr lang="en-US"/>
          </a:p>
        </p:txBody>
      </p:sp>
      <p:sp>
        <p:nvSpPr>
          <p:cNvPr id="21585" name="Line 81"/>
          <p:cNvSpPr>
            <a:spLocks noChangeShapeType="1"/>
          </p:cNvSpPr>
          <p:nvPr/>
        </p:nvSpPr>
        <p:spPr bwMode="auto">
          <a:xfrm>
            <a:off x="6781800" y="4495800"/>
            <a:ext cx="457200" cy="0"/>
          </a:xfrm>
          <a:prstGeom prst="line">
            <a:avLst/>
          </a:prstGeom>
          <a:noFill/>
          <a:ln w="19050">
            <a:solidFill>
              <a:schemeClr val="tx1"/>
            </a:solidFill>
            <a:round/>
            <a:headEnd/>
            <a:tailEnd/>
          </a:ln>
          <a:effectLst/>
        </p:spPr>
        <p:txBody>
          <a:bodyPr/>
          <a:lstStyle/>
          <a:p>
            <a:endParaRPr lang="en-US"/>
          </a:p>
        </p:txBody>
      </p:sp>
      <p:sp>
        <p:nvSpPr>
          <p:cNvPr id="21586" name="Line 82"/>
          <p:cNvSpPr>
            <a:spLocks noChangeShapeType="1"/>
          </p:cNvSpPr>
          <p:nvPr/>
        </p:nvSpPr>
        <p:spPr bwMode="auto">
          <a:xfrm>
            <a:off x="7239000" y="4495800"/>
            <a:ext cx="0" cy="228600"/>
          </a:xfrm>
          <a:prstGeom prst="line">
            <a:avLst/>
          </a:prstGeom>
          <a:noFill/>
          <a:ln w="19050">
            <a:solidFill>
              <a:schemeClr val="tx1"/>
            </a:solidFill>
            <a:round/>
            <a:headEnd/>
            <a:tailEnd type="triangle" w="med" len="med"/>
          </a:ln>
          <a:effectLst/>
        </p:spPr>
        <p:txBody>
          <a:bodyPr/>
          <a:lstStyle/>
          <a:p>
            <a:endParaRPr lang="en-US"/>
          </a:p>
        </p:txBody>
      </p:sp>
      <p:grpSp>
        <p:nvGrpSpPr>
          <p:cNvPr id="21587" name="Group 83"/>
          <p:cNvGrpSpPr>
            <a:grpSpLocks/>
          </p:cNvGrpSpPr>
          <p:nvPr/>
        </p:nvGrpSpPr>
        <p:grpSpPr bwMode="auto">
          <a:xfrm>
            <a:off x="6858000" y="5334000"/>
            <a:ext cx="838200" cy="373063"/>
            <a:chOff x="4224" y="2640"/>
            <a:chExt cx="624" cy="288"/>
          </a:xfrm>
        </p:grpSpPr>
        <p:sp>
          <p:nvSpPr>
            <p:cNvPr id="21588" name="Rectangle 84"/>
            <p:cNvSpPr>
              <a:spLocks noChangeArrowheads="1"/>
            </p:cNvSpPr>
            <p:nvPr/>
          </p:nvSpPr>
          <p:spPr bwMode="auto">
            <a:xfrm>
              <a:off x="4224" y="2640"/>
              <a:ext cx="624" cy="288"/>
            </a:xfrm>
            <a:prstGeom prst="rect">
              <a:avLst/>
            </a:prstGeom>
            <a:solidFill>
              <a:schemeClr val="accent2"/>
            </a:solidFill>
            <a:ln w="19050">
              <a:solidFill>
                <a:schemeClr val="tx1"/>
              </a:solidFill>
              <a:miter lim="800000"/>
              <a:headEnd/>
              <a:tailEnd/>
            </a:ln>
            <a:effectLst/>
          </p:spPr>
          <p:txBody>
            <a:bodyPr wrap="none" anchor="ctr"/>
            <a:lstStyle/>
            <a:p>
              <a:endParaRPr lang="en-US"/>
            </a:p>
          </p:txBody>
        </p:sp>
        <p:sp>
          <p:nvSpPr>
            <p:cNvPr id="21589" name="Text Box 85"/>
            <p:cNvSpPr txBox="1">
              <a:spLocks noChangeArrowheads="1"/>
            </p:cNvSpPr>
            <p:nvPr/>
          </p:nvSpPr>
          <p:spPr bwMode="auto">
            <a:xfrm>
              <a:off x="4224" y="2640"/>
              <a:ext cx="624" cy="188"/>
            </a:xfrm>
            <a:prstGeom prst="rect">
              <a:avLst/>
            </a:prstGeom>
            <a:noFill/>
            <a:ln w="9525">
              <a:noFill/>
              <a:miter lim="800000"/>
              <a:headEnd/>
              <a:tailEnd/>
            </a:ln>
            <a:effectLst/>
          </p:spPr>
          <p:txBody>
            <a:bodyPr>
              <a:spAutoFit/>
            </a:bodyPr>
            <a:lstStyle/>
            <a:p>
              <a:pPr algn="ctr">
                <a:spcBef>
                  <a:spcPct val="50000"/>
                </a:spcBef>
              </a:pPr>
              <a:r>
                <a:rPr lang="en-US" sz="1000" b="1">
                  <a:latin typeface="Verdana" pitchFamily="34" charset="0"/>
                </a:rPr>
                <a:t>LabView</a:t>
              </a:r>
            </a:p>
          </p:txBody>
        </p:sp>
      </p:grpSp>
      <p:sp>
        <p:nvSpPr>
          <p:cNvPr id="21590" name="Line 86"/>
          <p:cNvSpPr>
            <a:spLocks noChangeShapeType="1"/>
          </p:cNvSpPr>
          <p:nvPr/>
        </p:nvSpPr>
        <p:spPr bwMode="auto">
          <a:xfrm>
            <a:off x="7239000" y="5105400"/>
            <a:ext cx="0" cy="228600"/>
          </a:xfrm>
          <a:prstGeom prst="line">
            <a:avLst/>
          </a:prstGeom>
          <a:noFill/>
          <a:ln w="19050">
            <a:solidFill>
              <a:schemeClr val="tx1"/>
            </a:solidFill>
            <a:round/>
            <a:headEnd/>
            <a:tailEnd type="triangle" w="med" len="med"/>
          </a:ln>
          <a:effec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ChangeArrowheads="1"/>
          </p:cNvSpPr>
          <p:nvPr/>
        </p:nvSpPr>
        <p:spPr bwMode="auto">
          <a:xfrm>
            <a:off x="457200" y="277813"/>
            <a:ext cx="8229600" cy="1139825"/>
          </a:xfrm>
          <a:prstGeom prst="rect">
            <a:avLst/>
          </a:prstGeom>
          <a:noFill/>
          <a:ln w="9525">
            <a:noFill/>
            <a:miter lim="800000"/>
            <a:headEnd/>
            <a:tailEnd/>
          </a:ln>
          <a:effectLst/>
        </p:spPr>
        <p:txBody>
          <a:bodyPr anchor="ctr" anchorCtr="1"/>
          <a:lstStyle/>
          <a:p>
            <a:pPr algn="ctr" eaLnBrk="1" hangingPunct="1"/>
            <a:r>
              <a:rPr lang="en-US" sz="4400">
                <a:solidFill>
                  <a:schemeClr val="tx2"/>
                </a:solidFill>
                <a:effectLst>
                  <a:outerShdw blurRad="38100" dist="38100" dir="2700000" algn="tl">
                    <a:srgbClr val="000000"/>
                  </a:outerShdw>
                </a:effectLst>
              </a:rPr>
              <a:t>LabView Simulation</a:t>
            </a:r>
          </a:p>
        </p:txBody>
      </p:sp>
      <p:sp>
        <p:nvSpPr>
          <p:cNvPr id="25605" name="Rectangle 5"/>
          <p:cNvSpPr>
            <a:spLocks noChangeArrowheads="1"/>
          </p:cNvSpPr>
          <p:nvPr/>
        </p:nvSpPr>
        <p:spPr bwMode="auto">
          <a:xfrm>
            <a:off x="228600" y="1600200"/>
            <a:ext cx="2895600" cy="762000"/>
          </a:xfrm>
          <a:prstGeom prst="rect">
            <a:avLst/>
          </a:prstGeom>
          <a:noFill/>
          <a:ln w="9525">
            <a:solidFill>
              <a:schemeClr val="tx2"/>
            </a:solidFill>
            <a:prstDash val="lgDash"/>
            <a:miter lim="800000"/>
            <a:headEnd/>
            <a:tailEnd/>
          </a:ln>
          <a:effectLst/>
        </p:spPr>
        <p:txBody>
          <a:bodyPr/>
          <a:lstStyle/>
          <a:p>
            <a:pPr marL="342900" indent="-342900" eaLnBrk="1" hangingPunct="1">
              <a:lnSpc>
                <a:spcPct val="80000"/>
              </a:lnSpc>
              <a:spcBef>
                <a:spcPct val="20000"/>
              </a:spcBef>
              <a:buClr>
                <a:schemeClr val="hlink"/>
              </a:buClr>
              <a:buFont typeface="Wingdings" pitchFamily="2" charset="2"/>
              <a:buChar char="§"/>
            </a:pPr>
            <a:r>
              <a:rPr lang="en-US" sz="1200">
                <a:effectLst>
                  <a:outerShdw blurRad="38100" dist="38100" dir="2700000" algn="tl">
                    <a:srgbClr val="000000"/>
                  </a:outerShdw>
                </a:effectLst>
              </a:rPr>
              <a:t>Signal – The actual signal from the detector is detected at 20 MHz.  This signal is too fast for the input circuitry.</a:t>
            </a:r>
          </a:p>
        </p:txBody>
      </p:sp>
      <p:pic>
        <p:nvPicPr>
          <p:cNvPr id="25606" name="Picture 6" descr="untitled"/>
          <p:cNvPicPr>
            <a:picLocks noChangeAspect="1" noChangeArrowheads="1"/>
          </p:cNvPicPr>
          <p:nvPr/>
        </p:nvPicPr>
        <p:blipFill>
          <a:blip r:embed="rId2" cstate="print"/>
          <a:srcRect l="1410" t="5341" r="2737" b="9178"/>
          <a:stretch>
            <a:fillRect/>
          </a:stretch>
        </p:blipFill>
        <p:spPr bwMode="auto">
          <a:xfrm>
            <a:off x="3200400" y="1676400"/>
            <a:ext cx="5943600" cy="4265613"/>
          </a:xfrm>
          <a:prstGeom prst="rect">
            <a:avLst/>
          </a:prstGeom>
          <a:noFill/>
          <a:ln w="9525">
            <a:noFill/>
            <a:miter lim="800000"/>
            <a:headEnd/>
            <a:tailEnd/>
          </a:ln>
        </p:spPr>
      </p:pic>
      <p:sp>
        <p:nvSpPr>
          <p:cNvPr id="25607" name="Rectangle 7"/>
          <p:cNvSpPr>
            <a:spLocks noChangeArrowheads="1"/>
          </p:cNvSpPr>
          <p:nvPr/>
        </p:nvSpPr>
        <p:spPr bwMode="auto">
          <a:xfrm>
            <a:off x="228600" y="2590800"/>
            <a:ext cx="2895600" cy="1600200"/>
          </a:xfrm>
          <a:prstGeom prst="rect">
            <a:avLst/>
          </a:prstGeom>
          <a:noFill/>
          <a:ln w="9525">
            <a:solidFill>
              <a:schemeClr val="tx2"/>
            </a:solidFill>
            <a:prstDash val="lgDash"/>
            <a:miter lim="800000"/>
            <a:headEnd/>
            <a:tailEnd/>
          </a:ln>
          <a:effectLst/>
        </p:spPr>
        <p:txBody>
          <a:bodyPr/>
          <a:lstStyle/>
          <a:p>
            <a:pPr marL="342900" indent="-342900" eaLnBrk="1" hangingPunct="1">
              <a:spcBef>
                <a:spcPct val="20000"/>
              </a:spcBef>
              <a:buClr>
                <a:schemeClr val="hlink"/>
              </a:buClr>
              <a:buFont typeface="Wingdings" pitchFamily="2" charset="2"/>
              <a:buChar char="§"/>
            </a:pPr>
            <a:r>
              <a:rPr lang="en-US" sz="1200">
                <a:effectLst>
                  <a:outerShdw blurRad="38100" dist="38100" dir="2700000" algn="tl">
                    <a:srgbClr val="000000"/>
                  </a:outerShdw>
                </a:effectLst>
              </a:rPr>
              <a:t>Single Tone Results – The tone results will represent the magnitude and pulse count of the radiation source.  The magnitude will determine the radiation source and the pulse count will represent the radiation strength.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ChangeArrowheads="1"/>
          </p:cNvSpPr>
          <p:nvPr/>
        </p:nvSpPr>
        <p:spPr bwMode="auto">
          <a:xfrm>
            <a:off x="457200" y="381000"/>
            <a:ext cx="8229600" cy="914400"/>
          </a:xfrm>
          <a:prstGeom prst="rect">
            <a:avLst/>
          </a:prstGeom>
          <a:noFill/>
          <a:ln w="9525">
            <a:noFill/>
            <a:miter lim="800000"/>
            <a:headEnd/>
            <a:tailEnd/>
          </a:ln>
          <a:effectLst/>
        </p:spPr>
        <p:txBody>
          <a:bodyPr anchor="ctr" anchorCtr="1"/>
          <a:lstStyle/>
          <a:p>
            <a:pPr algn="ctr" eaLnBrk="1" hangingPunct="1"/>
            <a:r>
              <a:rPr lang="en-US" sz="4400">
                <a:solidFill>
                  <a:schemeClr val="tx2"/>
                </a:solidFill>
                <a:effectLst>
                  <a:outerShdw blurRad="38100" dist="38100" dir="2700000" algn="tl">
                    <a:srgbClr val="000000"/>
                  </a:outerShdw>
                </a:effectLst>
              </a:rPr>
              <a:t>LabView Simulation </a:t>
            </a:r>
            <a:endParaRPr lang="en-US" sz="2500">
              <a:solidFill>
                <a:schemeClr val="tx2"/>
              </a:solidFill>
              <a:effectLst>
                <a:outerShdw blurRad="38100" dist="38100" dir="2700000" algn="tl">
                  <a:srgbClr val="000000"/>
                </a:outerShdw>
              </a:effectLst>
            </a:endParaRPr>
          </a:p>
        </p:txBody>
      </p:sp>
      <p:pic>
        <p:nvPicPr>
          <p:cNvPr id="26630" name="Picture 6"/>
          <p:cNvPicPr>
            <a:picLocks noChangeAspect="1" noChangeArrowheads="1"/>
          </p:cNvPicPr>
          <p:nvPr/>
        </p:nvPicPr>
        <p:blipFill>
          <a:blip r:embed="rId2" cstate="print"/>
          <a:srcRect l="16275" t="7312" r="20175" b="4688"/>
          <a:stretch>
            <a:fillRect/>
          </a:stretch>
        </p:blipFill>
        <p:spPr bwMode="auto">
          <a:xfrm>
            <a:off x="1828800" y="1295400"/>
            <a:ext cx="5410200" cy="55626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descr="usb 600"/>
          <p:cNvPicPr>
            <a:picLocks noChangeAspect="1" noChangeArrowheads="1"/>
          </p:cNvPicPr>
          <p:nvPr/>
        </p:nvPicPr>
        <p:blipFill>
          <a:blip r:embed="rId2" cstate="print"/>
          <a:srcRect l="4768" r="4768"/>
          <a:stretch>
            <a:fillRect/>
          </a:stretch>
        </p:blipFill>
        <p:spPr bwMode="auto">
          <a:xfrm>
            <a:off x="0" y="0"/>
            <a:ext cx="4811713" cy="3900488"/>
          </a:xfrm>
          <a:prstGeom prst="rect">
            <a:avLst/>
          </a:prstGeom>
          <a:noFill/>
          <a:ln w="38100" cmpd="dbl">
            <a:solidFill>
              <a:schemeClr val="folHlink"/>
            </a:solidFill>
            <a:miter lim="800000"/>
            <a:headEnd/>
            <a:tailEnd/>
          </a:ln>
        </p:spPr>
      </p:pic>
      <p:sp>
        <p:nvSpPr>
          <p:cNvPr id="27653" name="Text Box 5"/>
          <p:cNvSpPr txBox="1">
            <a:spLocks noChangeArrowheads="1"/>
          </p:cNvSpPr>
          <p:nvPr/>
        </p:nvSpPr>
        <p:spPr bwMode="auto">
          <a:xfrm>
            <a:off x="0" y="4648200"/>
            <a:ext cx="3900488" cy="442913"/>
          </a:xfrm>
          <a:prstGeom prst="rect">
            <a:avLst/>
          </a:prstGeom>
          <a:noFill/>
          <a:ln w="76200" cmpd="tri">
            <a:solidFill>
              <a:schemeClr val="folHlink"/>
            </a:solidFill>
            <a:miter lim="800000"/>
            <a:headEnd/>
            <a:tailEnd/>
          </a:ln>
          <a:effectLst/>
        </p:spPr>
        <p:txBody>
          <a:bodyPr>
            <a:spAutoFit/>
          </a:bodyPr>
          <a:lstStyle/>
          <a:p>
            <a:pPr algn="ctr">
              <a:spcBef>
                <a:spcPct val="50000"/>
              </a:spcBef>
            </a:pPr>
            <a:r>
              <a:rPr lang="en-US">
                <a:latin typeface="Verdana" pitchFamily="34" charset="0"/>
              </a:rPr>
              <a:t>Analog I/O Card</a:t>
            </a:r>
          </a:p>
        </p:txBody>
      </p:sp>
      <p:sp>
        <p:nvSpPr>
          <p:cNvPr id="27654" name="Text Box 6"/>
          <p:cNvSpPr txBox="1">
            <a:spLocks noChangeArrowheads="1"/>
          </p:cNvSpPr>
          <p:nvPr/>
        </p:nvSpPr>
        <p:spPr bwMode="auto">
          <a:xfrm>
            <a:off x="4038600" y="6415088"/>
            <a:ext cx="5972175" cy="442912"/>
          </a:xfrm>
          <a:prstGeom prst="rect">
            <a:avLst/>
          </a:prstGeom>
          <a:noFill/>
          <a:ln w="76200" cmpd="tri">
            <a:solidFill>
              <a:schemeClr val="folHlink"/>
            </a:solidFill>
            <a:miter lim="800000"/>
            <a:headEnd/>
            <a:tailEnd/>
          </a:ln>
          <a:effectLst/>
        </p:spPr>
        <p:txBody>
          <a:bodyPr>
            <a:spAutoFit/>
          </a:bodyPr>
          <a:lstStyle/>
          <a:p>
            <a:pPr algn="ctr">
              <a:spcBef>
                <a:spcPct val="50000"/>
              </a:spcBef>
            </a:pPr>
            <a:r>
              <a:rPr lang="en-US">
                <a:latin typeface="Verdana" pitchFamily="34" charset="0"/>
              </a:rPr>
              <a:t>Arm-Stamp (Microprocessor)</a:t>
            </a:r>
          </a:p>
        </p:txBody>
      </p:sp>
      <p:pic>
        <p:nvPicPr>
          <p:cNvPr id="27655" name="Picture 7" descr="ET-ARM%20Stamp1"/>
          <p:cNvPicPr>
            <a:picLocks noChangeAspect="1" noChangeArrowheads="1"/>
          </p:cNvPicPr>
          <p:nvPr/>
        </p:nvPicPr>
        <p:blipFill>
          <a:blip r:embed="rId3" cstate="print"/>
          <a:srcRect/>
          <a:stretch>
            <a:fillRect/>
          </a:stretch>
        </p:blipFill>
        <p:spPr bwMode="auto">
          <a:xfrm>
            <a:off x="4244975" y="2819400"/>
            <a:ext cx="4899025" cy="3316288"/>
          </a:xfrm>
          <a:prstGeom prst="rect">
            <a:avLst/>
          </a:prstGeom>
          <a:noFill/>
          <a:ln w="38100" cmpd="dbl">
            <a:solidFill>
              <a:schemeClr val="folHlink"/>
            </a:solid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en-US" sz="2800"/>
              <a:t>Detector/Sensor Detecting</a:t>
            </a:r>
          </a:p>
        </p:txBody>
      </p:sp>
      <p:sp>
        <p:nvSpPr>
          <p:cNvPr id="18435" name="Rectangle 3"/>
          <p:cNvSpPr>
            <a:spLocks noGrp="1" noRot="1" noChangeArrowheads="1"/>
          </p:cNvSpPr>
          <p:nvPr>
            <p:ph idx="1"/>
          </p:nvPr>
        </p:nvSpPr>
        <p:spPr>
          <a:xfrm>
            <a:off x="301625" y="914400"/>
            <a:ext cx="8842375" cy="5184775"/>
          </a:xfrm>
        </p:spPr>
        <p:txBody>
          <a:bodyPr/>
          <a:lstStyle/>
          <a:p>
            <a:endParaRPr lang="en-US"/>
          </a:p>
          <a:p>
            <a:pPr>
              <a:buFont typeface="Wingdings" pitchFamily="2" charset="2"/>
              <a:buNone/>
            </a:pPr>
            <a:endParaRPr lang="en-US"/>
          </a:p>
        </p:txBody>
      </p:sp>
      <p:pic>
        <p:nvPicPr>
          <p:cNvPr id="18436" name="Picture 4" descr="Kev"/>
          <p:cNvPicPr>
            <a:picLocks noChangeAspect="1" noChangeArrowheads="1"/>
          </p:cNvPicPr>
          <p:nvPr/>
        </p:nvPicPr>
        <p:blipFill>
          <a:blip r:embed="rId2" cstate="print"/>
          <a:srcRect/>
          <a:stretch>
            <a:fillRect/>
          </a:stretch>
        </p:blipFill>
        <p:spPr bwMode="auto">
          <a:xfrm>
            <a:off x="381000" y="1200150"/>
            <a:ext cx="8153400" cy="3632200"/>
          </a:xfrm>
          <a:prstGeom prst="rect">
            <a:avLst/>
          </a:prstGeom>
          <a:noFill/>
        </p:spPr>
      </p:pic>
      <p:sp>
        <p:nvSpPr>
          <p:cNvPr id="18437" name="Text Box 5"/>
          <p:cNvSpPr txBox="1">
            <a:spLocks noChangeArrowheads="1"/>
          </p:cNvSpPr>
          <p:nvPr/>
        </p:nvSpPr>
        <p:spPr bwMode="auto">
          <a:xfrm>
            <a:off x="1295400" y="5446713"/>
            <a:ext cx="6019800" cy="641350"/>
          </a:xfrm>
          <a:prstGeom prst="rect">
            <a:avLst/>
          </a:prstGeom>
          <a:noFill/>
          <a:ln w="9525">
            <a:noFill/>
            <a:miter lim="800000"/>
            <a:headEnd/>
            <a:tailEnd/>
          </a:ln>
          <a:effectLst/>
        </p:spPr>
        <p:txBody>
          <a:bodyPr>
            <a:spAutoFit/>
          </a:bodyPr>
          <a:lstStyle/>
          <a:p>
            <a:r>
              <a:rPr lang="en-US"/>
              <a:t>All nuclear materials emit radiation. Specific nuclides can be identified by their KeV energies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p:cNvPicPr>
            <a:picLocks noChangeAspect="1" noChangeArrowheads="1"/>
          </p:cNvPicPr>
          <p:nvPr/>
        </p:nvPicPr>
        <p:blipFill>
          <a:blip r:embed="rId2" cstate="print"/>
          <a:srcRect/>
          <a:stretch>
            <a:fillRect/>
          </a:stretch>
        </p:blipFill>
        <p:spPr bwMode="auto">
          <a:xfrm>
            <a:off x="2133600" y="127000"/>
            <a:ext cx="5029200" cy="4089400"/>
          </a:xfrm>
          <a:prstGeom prst="rect">
            <a:avLst/>
          </a:prstGeom>
          <a:noFill/>
          <a:ln w="9525">
            <a:noFill/>
            <a:miter lim="800000"/>
            <a:headEnd/>
            <a:tailEnd/>
          </a:ln>
          <a:effectLst/>
        </p:spPr>
      </p:pic>
      <p:sp>
        <p:nvSpPr>
          <p:cNvPr id="29701" name="Rectangle 5"/>
          <p:cNvSpPr>
            <a:spLocks noChangeArrowheads="1"/>
          </p:cNvSpPr>
          <p:nvPr/>
        </p:nvSpPr>
        <p:spPr bwMode="auto">
          <a:xfrm>
            <a:off x="1295400" y="4437063"/>
            <a:ext cx="6629400" cy="2289175"/>
          </a:xfrm>
          <a:prstGeom prst="rect">
            <a:avLst/>
          </a:prstGeom>
          <a:noFill/>
          <a:ln w="9525">
            <a:noFill/>
            <a:miter lim="800000"/>
            <a:headEnd/>
            <a:tailEnd/>
          </a:ln>
          <a:effectLst/>
        </p:spPr>
        <p:txBody>
          <a:bodyPr anchor="ctr">
            <a:spAutoFit/>
          </a:bodyPr>
          <a:lstStyle/>
          <a:p>
            <a:pPr algn="ctr"/>
            <a:r>
              <a:rPr lang="en-US"/>
              <a:t>IEEE TRANSACTIONS ON NUCLEAR SCIENCE, VOL. 51, NO. 5, OCTOBER 2004 2443</a:t>
            </a:r>
          </a:p>
          <a:p>
            <a:pPr algn="ctr"/>
            <a:r>
              <a:rPr lang="en-US"/>
              <a:t>Characterization of the Charge Transport Uniformity</a:t>
            </a:r>
          </a:p>
          <a:p>
            <a:pPr algn="ctr"/>
            <a:r>
              <a:rPr lang="en-US"/>
              <a:t>of CdZnTe Crystals for Large-Volume</a:t>
            </a:r>
          </a:p>
          <a:p>
            <a:pPr algn="ctr"/>
            <a:r>
              <a:rPr lang="en-US"/>
              <a:t>Nuclear Detector Applications</a:t>
            </a:r>
          </a:p>
          <a:p>
            <a:pPr algn="ctr"/>
            <a:r>
              <a:rPr lang="en-US"/>
              <a:t>Stephen A. Soldner</a:t>
            </a:r>
            <a:r>
              <a:rPr lang="en-US" i="1"/>
              <a:t>, Member, IEEE</a:t>
            </a:r>
            <a:r>
              <a:rPr lang="en-US"/>
              <a:t>, Alex J. Narvett, David E. Covalt, and Csaba Szeles</a:t>
            </a:r>
          </a:p>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Rot="1" noChangeArrowheads="1"/>
          </p:cNvSpPr>
          <p:nvPr/>
        </p:nvSpPr>
        <p:spPr bwMode="auto">
          <a:xfrm>
            <a:off x="301625" y="228600"/>
            <a:ext cx="8510588" cy="1325563"/>
          </a:xfrm>
          <a:prstGeom prst="rect">
            <a:avLst/>
          </a:prstGeom>
          <a:noFill/>
          <a:ln w="9525">
            <a:noFill/>
            <a:miter lim="800000"/>
            <a:headEnd/>
            <a:tailEnd/>
          </a:ln>
          <a:effectLst/>
        </p:spPr>
        <p:txBody>
          <a:bodyPr anchor="ctr"/>
          <a:lstStyle/>
          <a:p>
            <a:pPr algn="ctr" eaLnBrk="1" hangingPunct="1"/>
            <a:r>
              <a:rPr lang="en-US" sz="2800">
                <a:solidFill>
                  <a:schemeClr val="tx2"/>
                </a:solidFill>
                <a:effectLst>
                  <a:outerShdw blurRad="38100" dist="38100" dir="2700000" algn="tl">
                    <a:srgbClr val="000000"/>
                  </a:outerShdw>
                </a:effectLst>
              </a:rPr>
              <a:t>Integration of Nuclear Science into the Engineering Curriculum</a:t>
            </a:r>
          </a:p>
        </p:txBody>
      </p:sp>
      <p:sp>
        <p:nvSpPr>
          <p:cNvPr id="30726" name="Rectangle 6"/>
          <p:cNvSpPr>
            <a:spLocks noRot="1" noChangeArrowheads="1"/>
          </p:cNvSpPr>
          <p:nvPr/>
        </p:nvSpPr>
        <p:spPr bwMode="auto">
          <a:xfrm>
            <a:off x="301625" y="1676400"/>
            <a:ext cx="8540750" cy="4422775"/>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Font typeface="Wingdings" pitchFamily="2" charset="2"/>
              <a:buChar char="§"/>
            </a:pPr>
            <a:r>
              <a:rPr lang="en-US" sz="2400">
                <a:effectLst>
                  <a:outerShdw blurRad="38100" dist="38100" dir="2700000" algn="tl">
                    <a:srgbClr val="000000"/>
                  </a:outerShdw>
                </a:effectLst>
              </a:rPr>
              <a:t>Courses previously taught</a:t>
            </a:r>
          </a:p>
          <a:p>
            <a:pPr marL="342900" indent="-342900" eaLnBrk="1" hangingPunct="1">
              <a:lnSpc>
                <a:spcPct val="80000"/>
              </a:lnSpc>
              <a:spcBef>
                <a:spcPct val="20000"/>
              </a:spcBef>
              <a:buClr>
                <a:schemeClr val="hlink"/>
              </a:buClr>
              <a:buFont typeface="Wingdings" pitchFamily="2" charset="2"/>
              <a:buNone/>
            </a:pPr>
            <a:r>
              <a:rPr lang="en-US" sz="2400">
                <a:effectLst>
                  <a:outerShdw blurRad="38100" dist="38100" dir="2700000" algn="tl">
                    <a:srgbClr val="000000"/>
                  </a:outerShdw>
                </a:effectLst>
              </a:rPr>
              <a:t>			Introduction to Nuclear Engineering</a:t>
            </a:r>
          </a:p>
          <a:p>
            <a:pPr marL="342900" indent="-342900" eaLnBrk="1" hangingPunct="1">
              <a:lnSpc>
                <a:spcPct val="80000"/>
              </a:lnSpc>
              <a:spcBef>
                <a:spcPct val="20000"/>
              </a:spcBef>
              <a:buClr>
                <a:schemeClr val="hlink"/>
              </a:buClr>
              <a:buFont typeface="Wingdings" pitchFamily="2" charset="2"/>
              <a:buNone/>
            </a:pPr>
            <a:r>
              <a:rPr lang="en-US" sz="2400">
                <a:effectLst>
                  <a:outerShdw blurRad="38100" dist="38100" dir="2700000" algn="tl">
                    <a:srgbClr val="000000"/>
                  </a:outerShdw>
                </a:effectLst>
              </a:rPr>
              <a:t>			Energy Systems</a:t>
            </a:r>
          </a:p>
          <a:p>
            <a:pPr marL="342900" indent="-342900" eaLnBrk="1" hangingPunct="1">
              <a:lnSpc>
                <a:spcPct val="80000"/>
              </a:lnSpc>
              <a:spcBef>
                <a:spcPct val="20000"/>
              </a:spcBef>
              <a:buClr>
                <a:schemeClr val="hlink"/>
              </a:buClr>
              <a:buFont typeface="Wingdings" pitchFamily="2" charset="2"/>
              <a:buNone/>
            </a:pPr>
            <a:r>
              <a:rPr lang="en-US" sz="2400">
                <a:effectLst>
                  <a:outerShdw blurRad="38100" dist="38100" dir="2700000" algn="tl">
                    <a:srgbClr val="000000"/>
                  </a:outerShdw>
                </a:effectLst>
              </a:rPr>
              <a:t>			Hazardous Waste Management</a:t>
            </a:r>
          </a:p>
          <a:p>
            <a:pPr marL="342900" indent="-342900" eaLnBrk="1" hangingPunct="1">
              <a:lnSpc>
                <a:spcPct val="80000"/>
              </a:lnSpc>
              <a:spcBef>
                <a:spcPct val="20000"/>
              </a:spcBef>
              <a:buClr>
                <a:schemeClr val="hlink"/>
              </a:buClr>
              <a:buFont typeface="Wingdings" pitchFamily="2" charset="2"/>
              <a:buChar char="§"/>
            </a:pPr>
            <a:r>
              <a:rPr lang="en-US" sz="2400">
                <a:effectLst>
                  <a:outerShdw blurRad="38100" dist="38100" dir="2700000" algn="tl">
                    <a:srgbClr val="000000"/>
                  </a:outerShdw>
                </a:effectLst>
              </a:rPr>
              <a:t>New course for Spring 2007</a:t>
            </a:r>
          </a:p>
          <a:p>
            <a:pPr marL="342900" indent="-342900" eaLnBrk="1" hangingPunct="1">
              <a:lnSpc>
                <a:spcPct val="80000"/>
              </a:lnSpc>
              <a:spcBef>
                <a:spcPct val="20000"/>
              </a:spcBef>
              <a:buClr>
                <a:schemeClr val="hlink"/>
              </a:buClr>
              <a:buFont typeface="Wingdings" pitchFamily="2" charset="2"/>
              <a:buNone/>
            </a:pPr>
            <a:r>
              <a:rPr lang="en-US" sz="2400">
                <a:effectLst>
                  <a:outerShdw blurRad="38100" dist="38100" dir="2700000" algn="tl">
                    <a:srgbClr val="000000"/>
                  </a:outerShdw>
                </a:effectLst>
              </a:rPr>
              <a:t>			Radiation Detection and </a:t>
            </a:r>
          </a:p>
          <a:p>
            <a:pPr marL="342900" indent="-342900" eaLnBrk="1" hangingPunct="1">
              <a:lnSpc>
                <a:spcPct val="80000"/>
              </a:lnSpc>
              <a:spcBef>
                <a:spcPct val="20000"/>
              </a:spcBef>
              <a:buClr>
                <a:schemeClr val="hlink"/>
              </a:buClr>
              <a:buFont typeface="Wingdings" pitchFamily="2" charset="2"/>
              <a:buNone/>
            </a:pPr>
            <a:r>
              <a:rPr lang="en-US" sz="2400">
                <a:effectLst>
                  <a:outerShdw blurRad="38100" dist="38100" dir="2700000" algn="tl">
                    <a:srgbClr val="000000"/>
                  </a:outerShdw>
                </a:effectLst>
              </a:rPr>
              <a:t>                        Instrumentation</a:t>
            </a:r>
          </a:p>
          <a:p>
            <a:pPr marL="342900" indent="-342900" eaLnBrk="1" hangingPunct="1">
              <a:lnSpc>
                <a:spcPct val="80000"/>
              </a:lnSpc>
              <a:spcBef>
                <a:spcPct val="20000"/>
              </a:spcBef>
              <a:buClr>
                <a:schemeClr val="hlink"/>
              </a:buClr>
              <a:buFont typeface="Wingdings" pitchFamily="2" charset="2"/>
              <a:buChar char="§"/>
            </a:pPr>
            <a:r>
              <a:rPr lang="en-US" sz="2400">
                <a:effectLst>
                  <a:outerShdw blurRad="38100" dist="38100" dir="2700000" algn="tl">
                    <a:srgbClr val="000000"/>
                  </a:outerShdw>
                </a:effectLst>
              </a:rPr>
              <a:t>Laboratory space is available for experimentation via means of the Sensor/Detector Laboratory, funded by NNSA research</a:t>
            </a:r>
          </a:p>
          <a:p>
            <a:pPr marL="342900" indent="-342900" eaLnBrk="1" hangingPunct="1">
              <a:lnSpc>
                <a:spcPct val="80000"/>
              </a:lnSpc>
              <a:spcBef>
                <a:spcPct val="20000"/>
              </a:spcBef>
              <a:buClr>
                <a:schemeClr val="hlink"/>
              </a:buClr>
              <a:buFont typeface="Wingdings" pitchFamily="2" charset="2"/>
              <a:buChar char="§"/>
            </a:pPr>
            <a:r>
              <a:rPr lang="en-US" sz="2400">
                <a:effectLst>
                  <a:outerShdw blurRad="38100" dist="38100" dir="2700000" algn="tl">
                    <a:srgbClr val="000000"/>
                  </a:outerShdw>
                </a:effectLst>
              </a:rPr>
              <a:t>Eventually develop a Nuclear Engineering Concentration for undergraduate and graduate students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endParaRPr lang="en-US" dirty="0"/>
          </a:p>
        </p:txBody>
      </p:sp>
      <p:sp>
        <p:nvSpPr>
          <p:cNvPr id="41987" name="Rectangle 3"/>
          <p:cNvSpPr>
            <a:spLocks noGrp="1" noRot="1" noChangeArrowheads="1"/>
          </p:cNvSpPr>
          <p:nvPr>
            <p:ph idx="1"/>
          </p:nvPr>
        </p:nvSpPr>
        <p:spPr>
          <a:xfrm>
            <a:off x="301625" y="533400"/>
            <a:ext cx="8540750" cy="6096000"/>
          </a:xfrm>
        </p:spPr>
        <p:txBody>
          <a:bodyPr>
            <a:normAutofit/>
          </a:bodyPr>
          <a:lstStyle/>
          <a:p>
            <a:pPr>
              <a:lnSpc>
                <a:spcPct val="80000"/>
              </a:lnSpc>
              <a:buFont typeface="Wingdings" pitchFamily="2" charset="2"/>
              <a:buNone/>
            </a:pPr>
            <a:r>
              <a:rPr lang="en-US" sz="2000" dirty="0"/>
              <a:t>The Roy G. Perry College of Engineering has seven programs accredited by ABET (Accreditation Board for Engineering and Technology): </a:t>
            </a:r>
          </a:p>
          <a:p>
            <a:pPr>
              <a:lnSpc>
                <a:spcPct val="80000"/>
              </a:lnSpc>
              <a:buFont typeface="Wingdings" pitchFamily="2" charset="2"/>
              <a:buNone/>
            </a:pPr>
            <a:endParaRPr lang="en-US" sz="2000" dirty="0" smtClean="0"/>
          </a:p>
          <a:p>
            <a:pPr>
              <a:lnSpc>
                <a:spcPct val="80000"/>
              </a:lnSpc>
              <a:buFont typeface="Wingdings" pitchFamily="2" charset="2"/>
              <a:buNone/>
            </a:pPr>
            <a:r>
              <a:rPr lang="en-US" sz="2000" dirty="0" smtClean="0"/>
              <a:t> </a:t>
            </a:r>
            <a:r>
              <a:rPr lang="en-US" sz="2000" dirty="0"/>
              <a:t>	Chemical Engineering </a:t>
            </a:r>
          </a:p>
          <a:p>
            <a:pPr>
              <a:lnSpc>
                <a:spcPct val="80000"/>
              </a:lnSpc>
              <a:buFont typeface="Wingdings" pitchFamily="2" charset="2"/>
              <a:buNone/>
            </a:pPr>
            <a:r>
              <a:rPr lang="en-US" sz="2000" dirty="0"/>
              <a:t>	Civil Engineering </a:t>
            </a:r>
          </a:p>
          <a:p>
            <a:pPr>
              <a:lnSpc>
                <a:spcPct val="80000"/>
              </a:lnSpc>
              <a:buFont typeface="Wingdings" pitchFamily="2" charset="2"/>
              <a:buNone/>
            </a:pPr>
            <a:r>
              <a:rPr lang="en-US" sz="2000" dirty="0"/>
              <a:t>	Computer Science </a:t>
            </a:r>
          </a:p>
          <a:p>
            <a:pPr>
              <a:lnSpc>
                <a:spcPct val="80000"/>
              </a:lnSpc>
              <a:buFont typeface="Wingdings" pitchFamily="2" charset="2"/>
              <a:buNone/>
            </a:pPr>
            <a:r>
              <a:rPr lang="en-US" sz="2000" dirty="0"/>
              <a:t>	Computer Engineering First Accreditation visit, Fall 2010)</a:t>
            </a:r>
          </a:p>
          <a:p>
            <a:pPr>
              <a:lnSpc>
                <a:spcPct val="80000"/>
              </a:lnSpc>
              <a:buFont typeface="Wingdings" pitchFamily="2" charset="2"/>
              <a:buNone/>
            </a:pPr>
            <a:r>
              <a:rPr lang="en-US" sz="2000" dirty="0"/>
              <a:t>	Computer Engineering Technology </a:t>
            </a:r>
          </a:p>
          <a:p>
            <a:pPr>
              <a:lnSpc>
                <a:spcPct val="80000"/>
              </a:lnSpc>
              <a:buFont typeface="Wingdings" pitchFamily="2" charset="2"/>
              <a:buNone/>
            </a:pPr>
            <a:r>
              <a:rPr lang="en-US" sz="2000" dirty="0"/>
              <a:t>	Electrical Engineering </a:t>
            </a:r>
          </a:p>
          <a:p>
            <a:pPr>
              <a:lnSpc>
                <a:spcPct val="80000"/>
              </a:lnSpc>
              <a:buFont typeface="Wingdings" pitchFamily="2" charset="2"/>
              <a:buNone/>
            </a:pPr>
            <a:r>
              <a:rPr lang="en-US" sz="2000" dirty="0"/>
              <a:t>	Mechanical Engineering </a:t>
            </a:r>
          </a:p>
          <a:p>
            <a:pPr>
              <a:lnSpc>
                <a:spcPct val="80000"/>
              </a:lnSpc>
              <a:buFont typeface="Wingdings" pitchFamily="2" charset="2"/>
              <a:buNone/>
            </a:pPr>
            <a:r>
              <a:rPr lang="en-US" sz="2000" dirty="0"/>
              <a:t>	Electrical Engineering Technology</a:t>
            </a:r>
          </a:p>
          <a:p>
            <a:pPr>
              <a:lnSpc>
                <a:spcPct val="80000"/>
              </a:lnSpc>
              <a:buFont typeface="Wingdings" pitchFamily="2" charset="2"/>
              <a:buNone/>
            </a:pPr>
            <a:endParaRPr lang="en-US" sz="2000" dirty="0"/>
          </a:p>
          <a:p>
            <a:pPr>
              <a:lnSpc>
                <a:spcPct val="80000"/>
              </a:lnSpc>
              <a:buFont typeface="Wingdings" pitchFamily="2" charset="2"/>
              <a:buNone/>
            </a:pPr>
            <a:endParaRPr lang="en-US" sz="2000" dirty="0"/>
          </a:p>
          <a:p>
            <a:pPr>
              <a:lnSpc>
                <a:spcPct val="80000"/>
              </a:lnSpc>
              <a:buFont typeface="Wingdings" pitchFamily="2" charset="2"/>
              <a:buNone/>
            </a:pPr>
            <a:r>
              <a:rPr lang="en-US" sz="2000" dirty="0"/>
              <a:t>In addition to the undergraduate degrees, the College of Engineering offers a </a:t>
            </a:r>
          </a:p>
          <a:p>
            <a:pPr>
              <a:lnSpc>
                <a:spcPct val="80000"/>
              </a:lnSpc>
              <a:buFont typeface="Wingdings" pitchFamily="2" charset="2"/>
              <a:buNone/>
            </a:pPr>
            <a:endParaRPr lang="en-US" sz="2000" dirty="0"/>
          </a:p>
          <a:p>
            <a:pPr>
              <a:lnSpc>
                <a:spcPct val="80000"/>
              </a:lnSpc>
              <a:buFont typeface="Wingdings" pitchFamily="2" charset="2"/>
              <a:buNone/>
            </a:pPr>
            <a:r>
              <a:rPr lang="en-US" sz="2000" dirty="0"/>
              <a:t>Masters of Engineering </a:t>
            </a:r>
          </a:p>
          <a:p>
            <a:pPr>
              <a:lnSpc>
                <a:spcPct val="80000"/>
              </a:lnSpc>
              <a:buFont typeface="Wingdings" pitchFamily="2" charset="2"/>
              <a:buNone/>
            </a:pPr>
            <a:r>
              <a:rPr lang="en-US" sz="2000" dirty="0"/>
              <a:t>Masters of Electrical Engineering </a:t>
            </a:r>
          </a:p>
          <a:p>
            <a:pPr>
              <a:lnSpc>
                <a:spcPct val="80000"/>
              </a:lnSpc>
              <a:buFont typeface="Wingdings" pitchFamily="2" charset="2"/>
              <a:buNone/>
            </a:pPr>
            <a:r>
              <a:rPr lang="en-US" sz="2000" dirty="0"/>
              <a:t>PhD degree in Electrical Engineering</a:t>
            </a:r>
          </a:p>
          <a:p>
            <a:pPr>
              <a:lnSpc>
                <a:spcPct val="80000"/>
              </a:lnSpc>
              <a:buFont typeface="Wingdings" pitchFamily="2" charset="2"/>
              <a:buNone/>
            </a:pPr>
            <a:endParaRPr lang="en-US" sz="2000" dirty="0"/>
          </a:p>
          <a:p>
            <a:pPr>
              <a:lnSpc>
                <a:spcPct val="80000"/>
              </a:lnSpc>
              <a:buFont typeface="Wingdings" pitchFamily="2" charset="2"/>
              <a:buNone/>
            </a:pP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en-US" sz="2800"/>
              <a:t>Testing for KeV Energies</a:t>
            </a:r>
          </a:p>
        </p:txBody>
      </p:sp>
      <p:sp>
        <p:nvSpPr>
          <p:cNvPr id="19459" name="Rectangle 3"/>
          <p:cNvSpPr>
            <a:spLocks noGrp="1" noRot="1" noChangeArrowheads="1"/>
          </p:cNvSpPr>
          <p:nvPr>
            <p:ph idx="1"/>
          </p:nvPr>
        </p:nvSpPr>
        <p:spPr/>
        <p:txBody>
          <a:bodyPr/>
          <a:lstStyle/>
          <a:p>
            <a:endParaRPr lang="en-US"/>
          </a:p>
        </p:txBody>
      </p:sp>
      <p:pic>
        <p:nvPicPr>
          <p:cNvPr id="19460" name="Picture 4" descr="ev products"/>
          <p:cNvPicPr>
            <a:picLocks noChangeAspect="1" noChangeArrowheads="1"/>
          </p:cNvPicPr>
          <p:nvPr/>
        </p:nvPicPr>
        <p:blipFill>
          <a:blip r:embed="rId2" cstate="print"/>
          <a:srcRect/>
          <a:stretch>
            <a:fillRect/>
          </a:stretch>
        </p:blipFill>
        <p:spPr bwMode="auto">
          <a:xfrm>
            <a:off x="762000" y="1219200"/>
            <a:ext cx="7643813" cy="523081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endParaRPr lang="en-US"/>
          </a:p>
        </p:txBody>
      </p:sp>
      <p:sp>
        <p:nvSpPr>
          <p:cNvPr id="43011" name="Rectangle 3"/>
          <p:cNvSpPr>
            <a:spLocks noGrp="1" noRot="1" noChangeArrowheads="1"/>
          </p:cNvSpPr>
          <p:nvPr>
            <p:ph idx="1"/>
          </p:nvPr>
        </p:nvSpPr>
        <p:spPr>
          <a:xfrm>
            <a:off x="0" y="914400"/>
            <a:ext cx="9144000" cy="5184775"/>
          </a:xfrm>
        </p:spPr>
        <p:txBody>
          <a:bodyPr/>
          <a:lstStyle/>
          <a:p>
            <a:pPr>
              <a:buFont typeface="Wingdings" pitchFamily="2" charset="2"/>
              <a:buNone/>
            </a:pPr>
            <a:r>
              <a:rPr lang="en-US" dirty="0"/>
              <a:t>  The </a:t>
            </a:r>
            <a:r>
              <a:rPr lang="en-US" dirty="0" smtClean="0"/>
              <a:t>seven </a:t>
            </a:r>
            <a:r>
              <a:rPr lang="en-US" dirty="0"/>
              <a:t>programs had and undergraduate enrollment of over </a:t>
            </a:r>
            <a:r>
              <a:rPr lang="en-US" dirty="0" smtClean="0"/>
              <a:t>1000 students </a:t>
            </a:r>
            <a:r>
              <a:rPr lang="en-US" dirty="0"/>
              <a:t>in the Fall semester of 2009 and a preliminary count increase for Fall 2010</a:t>
            </a:r>
            <a:r>
              <a:rPr lang="en-US" dirty="0" smtClean="0"/>
              <a:t>.</a:t>
            </a:r>
          </a:p>
          <a:p>
            <a:pPr>
              <a:buFont typeface="Wingdings" pitchFamily="2" charset="2"/>
              <a:buNone/>
            </a:pPr>
            <a:r>
              <a:rPr lang="en-US" dirty="0" smtClean="0"/>
              <a:t>Six of the engineering </a:t>
            </a:r>
            <a:r>
              <a:rPr lang="en-US" dirty="0" err="1" smtClean="0"/>
              <a:t>programsare</a:t>
            </a:r>
            <a:r>
              <a:rPr lang="en-US" dirty="0" smtClean="0"/>
              <a:t> ABET accredited with the computer engineering program being accredited in the Fall 2010</a:t>
            </a:r>
            <a:endParaRPr lang="en-US" dirty="0"/>
          </a:p>
          <a:p>
            <a:pPr>
              <a:buFont typeface="Wingdings" pitchFamily="2" charset="2"/>
              <a:buNone/>
            </a:pPr>
            <a:r>
              <a:rPr lang="en-US" dirty="0"/>
              <a:t>The Roy G. Perry College of Engineering awarded 114 Bachelor’s degrees in these programs for the 2008-2009 academic year.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endParaRPr lang="en-US"/>
          </a:p>
        </p:txBody>
      </p:sp>
      <p:sp>
        <p:nvSpPr>
          <p:cNvPr id="8195" name="Rectangle 3"/>
          <p:cNvSpPr>
            <a:spLocks noGrp="1" noRot="1" noChangeArrowheads="1"/>
          </p:cNvSpPr>
          <p:nvPr>
            <p:ph idx="1"/>
          </p:nvPr>
        </p:nvSpPr>
        <p:spPr>
          <a:xfrm>
            <a:off x="301625" y="304800"/>
            <a:ext cx="8540750" cy="5794375"/>
          </a:xfrm>
        </p:spPr>
        <p:txBody>
          <a:bodyPr/>
          <a:lstStyle/>
          <a:p>
            <a:pPr>
              <a:buFont typeface="Wingdings" pitchFamily="2" charset="2"/>
              <a:buNone/>
            </a:pPr>
            <a:endParaRPr lang="en-US" dirty="0"/>
          </a:p>
          <a:p>
            <a:pPr>
              <a:buFont typeface="Wingdings" pitchFamily="2" charset="2"/>
              <a:buNone/>
            </a:pPr>
            <a:r>
              <a:rPr lang="en-US" dirty="0"/>
              <a:t>   Research with DOE by </a:t>
            </a:r>
            <a:r>
              <a:rPr lang="en-US" dirty="0" smtClean="0"/>
              <a:t>the Sam Massie Chair of Excellence at Prairie </a:t>
            </a:r>
            <a:r>
              <a:rPr lang="en-US" dirty="0"/>
              <a:t>View A&amp;M University is in the area of nuclear detectors and sensors. </a:t>
            </a:r>
          </a:p>
          <a:p>
            <a:pPr>
              <a:buFont typeface="Wingdings" pitchFamily="2" charset="2"/>
              <a:buNone/>
            </a:pPr>
            <a:endParaRPr lang="en-US" dirty="0"/>
          </a:p>
          <a:p>
            <a:pPr>
              <a:buFont typeface="Wingdings" pitchFamily="2" charset="2"/>
              <a:buNone/>
            </a:pPr>
            <a:r>
              <a:rPr lang="en-US" dirty="0"/>
              <a:t>   These </a:t>
            </a:r>
            <a:r>
              <a:rPr lang="en-US" dirty="0" smtClean="0"/>
              <a:t>sensor/detection systems </a:t>
            </a:r>
            <a:r>
              <a:rPr lang="en-US" dirty="0"/>
              <a:t>are the critical tools for nuclear </a:t>
            </a:r>
            <a:r>
              <a:rPr lang="en-US" dirty="0" smtClean="0"/>
              <a:t>detection and National </a:t>
            </a:r>
            <a:r>
              <a:rPr lang="en-US" dirty="0"/>
              <a:t>safety and security </a:t>
            </a:r>
          </a:p>
          <a:p>
            <a:pP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algn="l"/>
            <a:r>
              <a:rPr lang="en-US" sz="2400"/>
              <a:t>Five Year Research Goal of Prairie View   2005-2010</a:t>
            </a:r>
          </a:p>
        </p:txBody>
      </p:sp>
      <p:sp>
        <p:nvSpPr>
          <p:cNvPr id="10243" name="Rectangle 3"/>
          <p:cNvSpPr>
            <a:spLocks noGrp="1" noRot="1" noChangeArrowheads="1"/>
          </p:cNvSpPr>
          <p:nvPr>
            <p:ph idx="1"/>
          </p:nvPr>
        </p:nvSpPr>
        <p:spPr>
          <a:xfrm>
            <a:off x="301625" y="914400"/>
            <a:ext cx="8540750" cy="5791200"/>
          </a:xfrm>
        </p:spPr>
        <p:txBody>
          <a:bodyPr/>
          <a:lstStyle/>
          <a:p>
            <a:pPr>
              <a:lnSpc>
                <a:spcPct val="80000"/>
              </a:lnSpc>
            </a:pPr>
            <a:endParaRPr lang="en-US" sz="2800" b="1"/>
          </a:p>
          <a:p>
            <a:pPr>
              <a:lnSpc>
                <a:spcPct val="80000"/>
              </a:lnSpc>
            </a:pPr>
            <a:r>
              <a:rPr lang="en-US" sz="2800"/>
              <a:t>Identification of sensors that are applicable to detection of nuclear material </a:t>
            </a:r>
          </a:p>
          <a:p>
            <a:pPr>
              <a:lnSpc>
                <a:spcPct val="80000"/>
              </a:lnSpc>
            </a:pPr>
            <a:r>
              <a:rPr lang="en-US" sz="2800"/>
              <a:t>Acquiring and testing existing sensors that are applicable to nuclear material detection and monitoring in any medium: air, water or soil. </a:t>
            </a:r>
          </a:p>
          <a:p>
            <a:pPr>
              <a:lnSpc>
                <a:spcPct val="80000"/>
              </a:lnSpc>
            </a:pPr>
            <a:r>
              <a:rPr lang="en-US" sz="2800"/>
              <a:t>Develop a compilation of experts in the field of sensor development and companies with specific manufacturing capabilities of ongoing sensor development.</a:t>
            </a:r>
          </a:p>
          <a:p>
            <a:pPr>
              <a:lnSpc>
                <a:spcPct val="80000"/>
              </a:lnSpc>
            </a:pPr>
            <a:r>
              <a:rPr lang="en-US" sz="2800"/>
              <a:t>Conduct preliminary laboratory evaluations and preliminary design</a:t>
            </a:r>
          </a:p>
          <a:p>
            <a:pPr>
              <a:lnSpc>
                <a:spcPct val="80000"/>
              </a:lnSpc>
            </a:pPr>
            <a:r>
              <a:rPr lang="en-US" sz="2800"/>
              <a:t>Design and development of sensor/detector system</a:t>
            </a:r>
          </a:p>
          <a:p>
            <a:pPr>
              <a:lnSpc>
                <a:spcPct val="80000"/>
              </a:lnSpc>
            </a:pPr>
            <a:r>
              <a:rPr lang="en-US" sz="2800"/>
              <a:t>Final Evaluation</a:t>
            </a:r>
          </a:p>
          <a:p>
            <a:pPr lvl="1">
              <a:lnSpc>
                <a:spcPct val="80000"/>
              </a:lnSpc>
              <a:buFontTx/>
              <a:buNone/>
            </a:pPr>
            <a:endParaRPr 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normAutofit fontScale="90000"/>
          </a:bodyPr>
          <a:lstStyle/>
          <a:p>
            <a:r>
              <a:rPr lang="en-US" sz="3200"/>
              <a:t>PRAIRIE VIEW A&amp;M UNIVERSITY SAM MASSIE RESEARCH TEAM</a:t>
            </a:r>
          </a:p>
        </p:txBody>
      </p:sp>
      <p:sp>
        <p:nvSpPr>
          <p:cNvPr id="9219" name="Rectangle 3"/>
          <p:cNvSpPr>
            <a:spLocks noGrp="1" noRot="1" noChangeArrowheads="1"/>
          </p:cNvSpPr>
          <p:nvPr>
            <p:ph idx="1"/>
          </p:nvPr>
        </p:nvSpPr>
        <p:spPr>
          <a:xfrm>
            <a:off x="301625" y="1828800"/>
            <a:ext cx="8540750" cy="4270375"/>
          </a:xfrm>
        </p:spPr>
        <p:txBody>
          <a:bodyPr/>
          <a:lstStyle/>
          <a:p>
            <a:pPr>
              <a:lnSpc>
                <a:spcPct val="80000"/>
              </a:lnSpc>
            </a:pPr>
            <a:r>
              <a:rPr lang="en-US" sz="2000"/>
              <a:t>Dr. Ing Chang – Sam Massie Chair and Associate Professor of Mechanical Engineering. Expertise – Thermal Science and Air Pollution.</a:t>
            </a:r>
          </a:p>
          <a:p>
            <a:pPr>
              <a:lnSpc>
                <a:spcPct val="80000"/>
              </a:lnSpc>
              <a:buFont typeface="Wingdings" pitchFamily="2" charset="2"/>
              <a:buNone/>
            </a:pPr>
            <a:endParaRPr lang="en-US" sz="2000"/>
          </a:p>
          <a:p>
            <a:pPr>
              <a:lnSpc>
                <a:spcPct val="80000"/>
              </a:lnSpc>
            </a:pPr>
            <a:r>
              <a:rPr lang="en-US" sz="2000"/>
              <a:t>Dr. John Fuller – Principle Investigator and Professor of Electrical Engineering. Expertise – Power Systems/Digital systems design. </a:t>
            </a:r>
          </a:p>
          <a:p>
            <a:pPr>
              <a:lnSpc>
                <a:spcPct val="80000"/>
              </a:lnSpc>
              <a:buFont typeface="Wingdings" pitchFamily="2" charset="2"/>
              <a:buNone/>
            </a:pPr>
            <a:endParaRPr lang="en-US" sz="2000"/>
          </a:p>
          <a:p>
            <a:pPr>
              <a:lnSpc>
                <a:spcPct val="80000"/>
              </a:lnSpc>
            </a:pPr>
            <a:r>
              <a:rPr lang="en-US" sz="2000"/>
              <a:t>Dr. Warsame Ali, Assistant Professor Electrical Engineering with an expertise in power/control systems and computer hardware and software systems. </a:t>
            </a:r>
          </a:p>
          <a:p>
            <a:pPr>
              <a:lnSpc>
                <a:spcPct val="80000"/>
              </a:lnSpc>
            </a:pPr>
            <a:endParaRPr lang="en-US" sz="2000"/>
          </a:p>
          <a:p>
            <a:pPr>
              <a:lnSpc>
                <a:spcPct val="80000"/>
              </a:lnSpc>
            </a:pPr>
            <a:r>
              <a:rPr lang="en-US" sz="2000"/>
              <a:t>Dr. Pamela Obiomon, Associate Professor of Electrical Engineering joined the Massie team in the summer of 2009. Dr. Obiomon has an expertise in solid state electronics and computers </a:t>
            </a:r>
          </a:p>
          <a:p>
            <a:pPr>
              <a:lnSpc>
                <a:spcPct val="80000"/>
              </a:lnSpc>
            </a:pPr>
            <a:endParaRPr lang="en-US" sz="2000"/>
          </a:p>
          <a:p>
            <a:pPr>
              <a:lnSpc>
                <a:spcPct val="80000"/>
              </a:lnSpc>
              <a:buFont typeface="Wingdings" pitchFamily="2" charset="2"/>
              <a:buNone/>
            </a:pPr>
            <a:endParaRPr lang="en-US" sz="2000"/>
          </a:p>
          <a:p>
            <a:pPr>
              <a:lnSpc>
                <a:spcPct val="80000"/>
              </a:lnSpc>
            </a:pP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en-US"/>
              <a:t>2005-2007</a:t>
            </a:r>
          </a:p>
        </p:txBody>
      </p:sp>
      <p:sp>
        <p:nvSpPr>
          <p:cNvPr id="31747" name="Rectangle 3"/>
          <p:cNvSpPr>
            <a:spLocks noGrp="1" noRot="1" noChangeArrowheads="1"/>
          </p:cNvSpPr>
          <p:nvPr>
            <p:ph idx="1"/>
          </p:nvPr>
        </p:nvSpPr>
        <p:spPr>
          <a:xfrm>
            <a:off x="152400" y="1219200"/>
            <a:ext cx="6096000" cy="4879975"/>
          </a:xfrm>
        </p:spPr>
        <p:txBody>
          <a:bodyPr/>
          <a:lstStyle/>
          <a:p>
            <a:pPr>
              <a:lnSpc>
                <a:spcPct val="80000"/>
              </a:lnSpc>
            </a:pPr>
            <a:r>
              <a:rPr lang="en-US" sz="2000" b="1"/>
              <a:t>During the first two years of the funded effort the PV team experimented with various sensors, and evaluated their integration and application into nuclear detectors. Along with integration applicability to detector systems the PV team designed experiments to test sensors for detection of specific radiation signatures of special nuclear materials. In addition to researching traditional methods of nuclear detection, the team also investigated the integration of new technology into sensor evaluation and detection.</a:t>
            </a:r>
            <a:r>
              <a:rPr lang="en-US" sz="2000"/>
              <a:t> </a:t>
            </a:r>
          </a:p>
        </p:txBody>
      </p:sp>
      <p:pic>
        <p:nvPicPr>
          <p:cNvPr id="31748" name="Picture 4" descr="P0005178"/>
          <p:cNvPicPr>
            <a:picLocks noChangeAspect="1" noChangeArrowheads="1"/>
          </p:cNvPicPr>
          <p:nvPr/>
        </p:nvPicPr>
        <p:blipFill>
          <a:blip r:embed="rId3" cstate="print"/>
          <a:srcRect/>
          <a:stretch>
            <a:fillRect/>
          </a:stretch>
        </p:blipFill>
        <p:spPr bwMode="auto">
          <a:xfrm>
            <a:off x="1447800" y="4191000"/>
            <a:ext cx="3048000" cy="2041525"/>
          </a:xfrm>
          <a:prstGeom prst="rect">
            <a:avLst/>
          </a:prstGeom>
          <a:noFill/>
        </p:spPr>
      </p:pic>
      <p:pic>
        <p:nvPicPr>
          <p:cNvPr id="31749" name="Picture 5" descr="P0005176"/>
          <p:cNvPicPr>
            <a:picLocks noChangeAspect="1" noChangeArrowheads="1"/>
          </p:cNvPicPr>
          <p:nvPr/>
        </p:nvPicPr>
        <p:blipFill>
          <a:blip r:embed="rId4" cstate="print"/>
          <a:srcRect/>
          <a:stretch>
            <a:fillRect/>
          </a:stretch>
        </p:blipFill>
        <p:spPr bwMode="auto">
          <a:xfrm>
            <a:off x="6248400" y="1371600"/>
            <a:ext cx="2754313" cy="4114800"/>
          </a:xfrm>
          <a:prstGeom prst="rect">
            <a:avLst/>
          </a:prstGeom>
          <a:noFill/>
        </p:spPr>
      </p:pic>
      <p:sp>
        <p:nvSpPr>
          <p:cNvPr id="31750" name="Rectangle 6"/>
          <p:cNvSpPr>
            <a:spLocks noChangeArrowheads="1"/>
          </p:cNvSpPr>
          <p:nvPr/>
        </p:nvSpPr>
        <p:spPr bwMode="auto">
          <a:xfrm>
            <a:off x="1752600" y="6324600"/>
            <a:ext cx="2571750" cy="366713"/>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rPr>
              <a:t>Sodium Iodide Detector</a:t>
            </a:r>
          </a:p>
        </p:txBody>
      </p:sp>
      <p:sp>
        <p:nvSpPr>
          <p:cNvPr id="31751" name="Rectangle 7"/>
          <p:cNvSpPr>
            <a:spLocks noChangeArrowheads="1"/>
          </p:cNvSpPr>
          <p:nvPr/>
        </p:nvSpPr>
        <p:spPr bwMode="auto">
          <a:xfrm>
            <a:off x="6324600" y="5867400"/>
            <a:ext cx="2305050" cy="366713"/>
          </a:xfrm>
          <a:prstGeom prst="rect">
            <a:avLst/>
          </a:prstGeom>
          <a:noFill/>
          <a:ln w="9525">
            <a:noFill/>
            <a:miter lim="800000"/>
            <a:headEnd/>
            <a:tailEnd/>
          </a:ln>
          <a:effectLst/>
        </p:spPr>
        <p:txBody>
          <a:bodyPr wrap="none">
            <a:spAutoFit/>
          </a:bodyPr>
          <a:lstStyle/>
          <a:p>
            <a:r>
              <a:rPr lang="en-US">
                <a:solidFill>
                  <a:schemeClr val="tx2"/>
                </a:solidFill>
                <a:effectLst>
                  <a:outerShdw blurRad="38100" dist="38100" dir="2700000" algn="tl">
                    <a:srgbClr val="000000"/>
                  </a:outerShdw>
                </a:effectLst>
              </a:rPr>
              <a:t>Germanium Detector</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947</TotalTime>
  <Words>2138</Words>
  <Application>Microsoft Office PowerPoint</Application>
  <PresentationFormat>On-screen Show (4:3)</PresentationFormat>
  <Paragraphs>297</Paragraphs>
  <Slides>40</Slides>
  <Notes>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Trek</vt:lpstr>
      <vt:lpstr>  SAM MASSIE CHAIR OF EXCELLENCE RESEARCH COLLEGE OF ENGINEERING</vt:lpstr>
      <vt:lpstr>Slide 2</vt:lpstr>
      <vt:lpstr>Slide 3</vt:lpstr>
      <vt:lpstr>Slide 4</vt:lpstr>
      <vt:lpstr>Slide 5</vt:lpstr>
      <vt:lpstr>Slide 6</vt:lpstr>
      <vt:lpstr>Five Year Research Goal of Prairie View   2005-2010</vt:lpstr>
      <vt:lpstr>PRAIRIE VIEW A&amp;M UNIVERSITY SAM MASSIE RESEARCH TEAM</vt:lpstr>
      <vt:lpstr>2005-2007</vt:lpstr>
      <vt:lpstr>2007-2008</vt:lpstr>
      <vt:lpstr>Slide 11</vt:lpstr>
      <vt:lpstr>Slide 12</vt:lpstr>
      <vt:lpstr>2008-2009</vt:lpstr>
      <vt:lpstr>Slide 14</vt:lpstr>
      <vt:lpstr>2008-2010</vt:lpstr>
      <vt:lpstr>LABVIEW PEAK DETECTOR</vt:lpstr>
      <vt:lpstr>Slide 17</vt:lpstr>
      <vt:lpstr>RESEARCHER PUBLICATIONS</vt:lpstr>
      <vt:lpstr>Student Publications</vt:lpstr>
      <vt:lpstr>Related Research</vt:lpstr>
      <vt:lpstr>OUTREACH INITIATIVES</vt:lpstr>
      <vt:lpstr>Slide 22</vt:lpstr>
      <vt:lpstr>Future Research</vt:lpstr>
      <vt:lpstr>Slide 24</vt:lpstr>
      <vt:lpstr>Slide 25</vt:lpstr>
      <vt:lpstr>The following tasks were originally planned and have been completed or are ongoing from the first year of the research effort. </vt:lpstr>
      <vt:lpstr> Detectors/Sensors Identified and Tested</vt:lpstr>
      <vt:lpstr>Sodium Iodide Detector</vt:lpstr>
      <vt:lpstr>    Germanium Detector  Installed and tested a High Purity Germanium (HPGe) gamma ray spectroscopy system. This is a high sensitivity, high resolution solid state detector system which is currently the industrial standard in the nuclear industry. One of the limitations of HPGe detectors are their need for a very low temperature (liquid nitrogen) for operation </vt:lpstr>
      <vt:lpstr>CdZnTe Detector and Sensor</vt:lpstr>
      <vt:lpstr>PV Team in Detector/Sensor Laboratory</vt:lpstr>
      <vt:lpstr>The following tasks were originally planned and  are being carried out during this second year of the research effort. </vt:lpstr>
      <vt:lpstr>Slide 33</vt:lpstr>
      <vt:lpstr>Slide 34</vt:lpstr>
      <vt:lpstr>Slide 35</vt:lpstr>
      <vt:lpstr>Slide 36</vt:lpstr>
      <vt:lpstr>Detector/Sensor Detecting</vt:lpstr>
      <vt:lpstr>Slide 38</vt:lpstr>
      <vt:lpstr>Slide 39</vt:lpstr>
      <vt:lpstr>Testing for KeV Energies</vt:lpstr>
    </vt:vector>
  </TitlesOfParts>
  <Company>pv</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PRAIRIE VIEW A&amp;M UNIVERSITY SAM MASSIE CHAIR OF EXCELLENCE RESEARCH COLLEGE OF ENGINEERING</dc:title>
  <dc:creator>jf</dc:creator>
  <cp:lastModifiedBy>tlfields</cp:lastModifiedBy>
  <cp:revision>35</cp:revision>
  <dcterms:created xsi:type="dcterms:W3CDTF">2005-11-21T20:17:37Z</dcterms:created>
  <dcterms:modified xsi:type="dcterms:W3CDTF">2011-01-28T01:46:46Z</dcterms:modified>
</cp:coreProperties>
</file>