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61" r:id="rId6"/>
    <p:sldId id="259" r:id="rId7"/>
    <p:sldId id="260" r:id="rId8"/>
    <p:sldId id="270" r:id="rId9"/>
    <p:sldId id="264" r:id="rId10"/>
    <p:sldId id="262" r:id="rId11"/>
    <p:sldId id="263" r:id="rId12"/>
    <p:sldId id="266" r:id="rId13"/>
    <p:sldId id="265" r:id="rId14"/>
    <p:sldId id="267" r:id="rId15"/>
    <p:sldId id="272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0D2A-2622-479D-8320-4F66FF3E017D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AAB1E-5C7B-4678-A9DE-7CCB8EF4D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D252-2C49-42F6-893A-896F0A61F727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1E5A70-A035-42AD-A945-E30F0C567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8D585-3413-4A05-AA45-51C93CDF19D9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2D738-3340-4FDE-AE28-452F7CBEB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D2125-0329-4B9A-8819-85AE99992B00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9B576-B7B2-4B72-89E5-34755C161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1192-037C-4963-9694-78D92D1EC383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6AC79-DF93-4330-BC7E-E51374E6F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9D0C7-CF89-4D03-B0C3-BCD304CBB27F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251A6-71F9-4D13-A4B6-6DEE95DCD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681AD-DFC3-40D5-AF9B-DEDC01C17522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6044E-7955-4B10-A619-993A02606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10BA364-5D66-486C-8164-CBE5FC47BECE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F06B6E3-F60C-493E-96B1-21FB07558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39A6E-4CE2-4A3D-B487-20D88A047014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04846-760D-4062-A57C-7B7C5059D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3CE86-4502-41F6-9044-3F05E45A17A3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3CBA-1910-423F-A202-6899F6182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733A2-29F7-49A1-9A8C-9EEC77426A3F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D88-D818-436C-8355-19FEF9BFA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37281-E4DC-46F1-A3CD-64B640326516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7E21-C20F-4F38-940D-31C9CFBE3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97BE9F-D16E-4883-B34C-C6BCF4284F83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9AC7B3-3065-4AAB-A074-0302759A7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5" r:id="rId2"/>
    <p:sldLayoutId id="2147483796" r:id="rId3"/>
    <p:sldLayoutId id="2147483797" r:id="rId4"/>
    <p:sldLayoutId id="2147483804" r:id="rId5"/>
    <p:sldLayoutId id="2147483805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upload.wikimedia.org/wikipedia/commons/9/96/Vhtr.g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2286001"/>
          </a:xfrm>
        </p:spPr>
        <p:txBody>
          <a:bodyPr/>
          <a:lstStyle/>
          <a:p>
            <a:pPr algn="ctr"/>
            <a:r>
              <a:rPr lang="en-US" sz="3200" dirty="0" smtClean="0"/>
              <a:t>DOE-NNSA  Massie Chair Program Activities </a:t>
            </a:r>
            <a:br>
              <a:rPr lang="en-US" sz="3200" dirty="0" smtClean="0"/>
            </a:br>
            <a:r>
              <a:rPr lang="en-US" dirty="0" smtClean="0"/>
              <a:t>at </a:t>
            </a:r>
            <a:br>
              <a:rPr lang="en-US" dirty="0" smtClean="0"/>
            </a:br>
            <a:r>
              <a:rPr lang="en-US" dirty="0" smtClean="0"/>
              <a:t>Tuskegee University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" y="3900488"/>
            <a:ext cx="6781800" cy="2576512"/>
          </a:xfrm>
        </p:spPr>
        <p:txBody>
          <a:bodyPr/>
          <a:lstStyle/>
          <a:p>
            <a:pPr marL="63500"/>
            <a:r>
              <a:rPr lang="en-US" sz="3600" dirty="0" err="1" smtClean="0">
                <a:solidFill>
                  <a:srgbClr val="7030A0"/>
                </a:solidFill>
              </a:rPr>
              <a:t>Nosa</a:t>
            </a:r>
            <a:r>
              <a:rPr lang="en-US" sz="3600" dirty="0" smtClean="0">
                <a:solidFill>
                  <a:srgbClr val="7030A0"/>
                </a:solidFill>
              </a:rPr>
              <a:t> O. </a:t>
            </a:r>
            <a:r>
              <a:rPr lang="en-US" sz="3600" dirty="0" err="1" smtClean="0">
                <a:solidFill>
                  <a:srgbClr val="7030A0"/>
                </a:solidFill>
              </a:rPr>
              <a:t>Egiebor</a:t>
            </a:r>
            <a:endParaRPr lang="en-US" sz="3600" dirty="0" smtClean="0">
              <a:solidFill>
                <a:srgbClr val="7030A0"/>
              </a:solidFill>
            </a:endParaRPr>
          </a:p>
          <a:p>
            <a:pPr marL="63500"/>
            <a:r>
              <a:rPr lang="en-US" dirty="0" smtClean="0">
                <a:solidFill>
                  <a:srgbClr val="7030A0"/>
                </a:solidFill>
              </a:rPr>
              <a:t>DOE/NNSA-Samuel P. Massie Chair </a:t>
            </a:r>
          </a:p>
          <a:p>
            <a:pPr marL="63500"/>
            <a:r>
              <a:rPr lang="en-US" dirty="0" smtClean="0">
                <a:solidFill>
                  <a:srgbClr val="7030A0"/>
                </a:solidFill>
              </a:rPr>
              <a:t>Chemical Engineering Department</a:t>
            </a:r>
          </a:p>
          <a:p>
            <a:pPr marL="63500"/>
            <a:r>
              <a:rPr lang="en-US" dirty="0" smtClean="0">
                <a:solidFill>
                  <a:srgbClr val="7030A0"/>
                </a:solidFill>
              </a:rPr>
              <a:t>Tuskegee University</a:t>
            </a:r>
          </a:p>
          <a:p>
            <a:pPr marL="63500"/>
            <a:r>
              <a:rPr lang="en-US" dirty="0" smtClean="0">
                <a:solidFill>
                  <a:srgbClr val="7030A0"/>
                </a:solidFill>
              </a:rPr>
              <a:t>Tuskegee, AL 36088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3276600" cy="457200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DOE/NNSA Technical Meeting, Nov 2010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Current Research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24"/>
            <a:ext cx="8763000" cy="4325112"/>
          </a:xfrm>
        </p:spPr>
        <p:txBody>
          <a:bodyPr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Produce the materials in our lab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>
                <a:sym typeface="Wingdings" pitchFamily="2" charset="2"/>
              </a:rPr>
              <a:t>Produce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Oxide Dispersion Strengthened </a:t>
            </a:r>
            <a:r>
              <a:rPr lang="en-US" dirty="0" smtClean="0"/>
              <a:t>(ODS) steel and Fe-Cr alloys by </a:t>
            </a:r>
            <a:r>
              <a:rPr lang="en-US" i="1" dirty="0" smtClean="0"/>
              <a:t>Mechanical Alloying </a:t>
            </a:r>
            <a:r>
              <a:rPr lang="en-US" dirty="0" smtClean="0"/>
              <a:t>(MA) </a:t>
            </a:r>
            <a:r>
              <a:rPr lang="en-US" dirty="0" smtClean="0"/>
              <a:t>from powders</a:t>
            </a:r>
            <a:r>
              <a:rPr lang="en-US" dirty="0" smtClean="0"/>
              <a:t>.</a:t>
            </a:r>
            <a:endParaRPr lang="en-US" dirty="0" smtClean="0"/>
          </a:p>
          <a:p>
            <a:pPr marL="1389698" lvl="4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Hot press the powdered alloys to sheets for evaluation</a:t>
            </a:r>
          </a:p>
          <a:p>
            <a:pPr lvl="6"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Evaluate </a:t>
            </a:r>
            <a:r>
              <a:rPr lang="en-US" dirty="0" smtClean="0"/>
              <a:t>and </a:t>
            </a:r>
            <a:r>
              <a:rPr lang="en-US" dirty="0" smtClean="0"/>
              <a:t>characterize the </a:t>
            </a:r>
            <a:r>
              <a:rPr lang="en-US" dirty="0" smtClean="0"/>
              <a:t>alloys in terms of microstructure, physical and </a:t>
            </a:r>
            <a:r>
              <a:rPr lang="en-US" dirty="0" smtClean="0"/>
              <a:t>mechanical </a:t>
            </a:r>
            <a:r>
              <a:rPr lang="en-US" dirty="0" smtClean="0"/>
              <a:t>properties.</a:t>
            </a:r>
          </a:p>
          <a:p>
            <a:pPr lvl="6"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Determination of corrosion and degradation resistance at </a:t>
            </a:r>
            <a:r>
              <a:rPr lang="en-US" dirty="0" smtClean="0">
                <a:solidFill>
                  <a:srgbClr val="00B050"/>
                </a:solidFill>
              </a:rPr>
              <a:t>elevated temperatures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B050"/>
                </a:solidFill>
              </a:rPr>
              <a:t>coolant hydrodynamics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Mechanical Alloying (MA)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 e.g. ODS Alloy Production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</a:rPr>
              <a:t>Step 1</a:t>
            </a:r>
            <a:r>
              <a:rPr lang="en-US" smtClean="0"/>
              <a:t>. Ball milling of pure powders of the constituents, e.g Fe, Ti, Al, &amp; Yttria (Y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  <a:r>
              <a:rPr lang="en-US" baseline="-25000" smtClean="0"/>
              <a:t>3</a:t>
            </a:r>
            <a:r>
              <a:rPr lang="en-US" smtClean="0"/>
              <a:t>) to form </a:t>
            </a:r>
            <a:r>
              <a:rPr lang="en-US" i="1" smtClean="0">
                <a:solidFill>
                  <a:srgbClr val="00B050"/>
                </a:solidFill>
              </a:rPr>
              <a:t>oxide dispersion strengthened </a:t>
            </a:r>
            <a:r>
              <a:rPr lang="en-US" smtClean="0"/>
              <a:t>(ODS) alloy</a:t>
            </a:r>
          </a:p>
          <a:p>
            <a:pPr lvl="3"/>
            <a:r>
              <a:rPr lang="en-US" smtClean="0"/>
              <a:t>Form sub-micron particles of alloys (nanomaterials)</a:t>
            </a:r>
          </a:p>
          <a:p>
            <a:pPr>
              <a:buFont typeface="Georgia" pitchFamily="18" charset="0"/>
              <a:buNone/>
            </a:pPr>
            <a:endParaRPr lang="en-US" smtClean="0"/>
          </a:p>
          <a:p>
            <a:pPr>
              <a:buFont typeface="Georgia" pitchFamily="18" charset="0"/>
              <a:buNone/>
            </a:pPr>
            <a:endParaRPr lang="en-US" smtClean="0"/>
          </a:p>
        </p:txBody>
      </p:sp>
      <p:pic>
        <p:nvPicPr>
          <p:cNvPr id="14340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4264025" cy="2573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Step 1.</a:t>
            </a:r>
            <a:r>
              <a:rPr lang="en-US" dirty="0" smtClean="0"/>
              <a:t> </a:t>
            </a:r>
            <a:r>
              <a:rPr lang="en-US" sz="2200" dirty="0" smtClean="0"/>
              <a:t>(Contd.)</a:t>
            </a:r>
            <a:r>
              <a:rPr lang="en-US" dirty="0" smtClean="0"/>
              <a:t> Ball Mill Operating Principles</a:t>
            </a:r>
            <a:endParaRPr lang="en-US" dirty="0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0" y="53340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Georgia" pitchFamily="18" charset="0"/>
              </a:rPr>
              <a:t>Feed material:   &lt; 4 mm powders Final fineness*: &lt; 1 µm, for colloidal grinding &lt; 0.1 µm</a:t>
            </a:r>
          </a:p>
          <a:p>
            <a:endParaRPr lang="en-US">
              <a:solidFill>
                <a:srgbClr val="0070C0"/>
              </a:solidFill>
              <a:latin typeface="Georgia" pitchFamily="18" charset="0"/>
            </a:endParaRPr>
          </a:p>
          <a:p>
            <a:r>
              <a:rPr lang="en-US" sz="2400">
                <a:solidFill>
                  <a:srgbClr val="00B050"/>
                </a:solidFill>
                <a:latin typeface="Georgia" pitchFamily="18" charset="0"/>
              </a:rPr>
              <a:t>1.</a:t>
            </a:r>
            <a:r>
              <a:rPr lang="en-US" sz="2400">
                <a:solidFill>
                  <a:srgbClr val="C00000"/>
                </a:solidFill>
                <a:latin typeface="Georgia" pitchFamily="18" charset="0"/>
              </a:rPr>
              <a:t> Milling/grinding, </a:t>
            </a:r>
            <a:r>
              <a:rPr lang="en-US" sz="2400">
                <a:solidFill>
                  <a:srgbClr val="00B050"/>
                </a:solidFill>
                <a:latin typeface="Georgia" pitchFamily="18" charset="0"/>
              </a:rPr>
              <a:t>2.</a:t>
            </a:r>
            <a:r>
              <a:rPr lang="en-US" sz="2400">
                <a:solidFill>
                  <a:srgbClr val="C00000"/>
                </a:solidFill>
                <a:latin typeface="Georgia" pitchFamily="18" charset="0"/>
              </a:rPr>
              <a:t> mechanical alloying,  </a:t>
            </a:r>
            <a:r>
              <a:rPr lang="en-US" sz="2400">
                <a:solidFill>
                  <a:srgbClr val="00B050"/>
                </a:solidFill>
                <a:latin typeface="Georgia" pitchFamily="18" charset="0"/>
              </a:rPr>
              <a:t>3.</a:t>
            </a:r>
            <a:r>
              <a:rPr lang="en-US" sz="2400">
                <a:solidFill>
                  <a:srgbClr val="C00000"/>
                </a:solidFill>
                <a:latin typeface="Georgia" pitchFamily="18" charset="0"/>
              </a:rPr>
              <a:t> nano-structure development, </a:t>
            </a:r>
            <a:r>
              <a:rPr lang="en-US" sz="2400">
                <a:solidFill>
                  <a:srgbClr val="00B050"/>
                </a:solidFill>
                <a:latin typeface="Georgia" pitchFamily="18" charset="0"/>
              </a:rPr>
              <a:t>4.</a:t>
            </a:r>
            <a:r>
              <a:rPr lang="en-US" sz="2400">
                <a:solidFill>
                  <a:srgbClr val="C00000"/>
                </a:solidFill>
                <a:latin typeface="Georgia" pitchFamily="18" charset="0"/>
              </a:rPr>
              <a:t> reactive bonding</a:t>
            </a:r>
          </a:p>
        </p:txBody>
      </p:sp>
      <p:pic>
        <p:nvPicPr>
          <p:cNvPr id="15364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 rot="5400000">
            <a:off x="2843213" y="1852612"/>
            <a:ext cx="2895600" cy="3762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Step 2 (MA) </a:t>
            </a:r>
            <a:r>
              <a:rPr lang="en-US" dirty="0" smtClean="0">
                <a:sym typeface="Wingdings" pitchFamily="2" charset="2"/>
              </a:rPr>
              <a:t> High Temperature Press to Form Flat Alloy Sheets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smtClean="0">
                <a:sym typeface="Wingdings" pitchFamily="2" charset="2"/>
              </a:rPr>
              <a:t>45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tons)</a:t>
            </a:r>
            <a:endParaRPr lang="en-US" dirty="0"/>
          </a:p>
        </p:txBody>
      </p:sp>
      <p:pic>
        <p:nvPicPr>
          <p:cNvPr id="16387" name="Picture 1" descr="Laboratory Hot Press Model 4560 Phot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2286000"/>
            <a:ext cx="51816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Step 3:</a:t>
            </a:r>
            <a:r>
              <a:rPr lang="en-US" dirty="0" smtClean="0">
                <a:solidFill>
                  <a:schemeClr val="tx1"/>
                </a:solidFill>
              </a:rPr>
              <a:t> Study of Corrosion Resistance &amp; Physical Stability at High Temps </a:t>
            </a:r>
            <a:endParaRPr lang="en-US" dirty="0"/>
          </a:p>
        </p:txBody>
      </p:sp>
      <p:pic>
        <p:nvPicPr>
          <p:cNvPr id="17411" name="Picture 4" descr="P1010128 (2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20908"/>
          <a:stretch>
            <a:fillRect/>
          </a:stretch>
        </p:blipFill>
        <p:spPr>
          <a:xfrm>
            <a:off x="1371600" y="2438400"/>
            <a:ext cx="6781800" cy="3581400"/>
          </a:xfrm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609600" y="6248400"/>
            <a:ext cx="838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3-Electrode Potentiostat for Electrochemical Impedance Spectroscopy (EIS)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1066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Outreach &amp; New </a:t>
            </a:r>
            <a:r>
              <a:rPr lang="en-US" dirty="0" smtClean="0">
                <a:solidFill>
                  <a:srgbClr val="C00000"/>
                </a:solidFill>
              </a:rPr>
              <a:t>Partnership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 Africa-US Higher Education STEM Initiative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49488"/>
            <a:ext cx="8686800" cy="4324350"/>
          </a:xfrm>
        </p:spPr>
        <p:txBody>
          <a:bodyPr/>
          <a:lstStyle/>
          <a:p>
            <a:r>
              <a:rPr lang="en-US" dirty="0" smtClean="0"/>
              <a:t>Tuskegee University – Massie Chair program partnering with:</a:t>
            </a:r>
          </a:p>
          <a:p>
            <a:pPr lvl="1"/>
            <a:r>
              <a:rPr lang="en-US" dirty="0" smtClean="0"/>
              <a:t>International Institute for Water &amp; Environmental Engineering (2iE) in Burkina Faso</a:t>
            </a:r>
          </a:p>
          <a:p>
            <a:pPr lvl="1"/>
            <a:r>
              <a:rPr lang="en-US" dirty="0" smtClean="0"/>
              <a:t>University of Mines &amp; Technology (</a:t>
            </a:r>
            <a:r>
              <a:rPr lang="en-US" dirty="0" err="1" smtClean="0"/>
              <a:t>UMaT</a:t>
            </a:r>
            <a:r>
              <a:rPr lang="en-US" dirty="0" smtClean="0"/>
              <a:t>) in Ghana</a:t>
            </a:r>
          </a:p>
          <a:p>
            <a:pPr lvl="1"/>
            <a:r>
              <a:rPr lang="en-US" dirty="0" smtClean="0"/>
              <a:t>University of Benin, Benin City, Nigeria</a:t>
            </a:r>
          </a:p>
          <a:p>
            <a:pPr lvl="1"/>
            <a:r>
              <a:rPr lang="en-US" dirty="0" smtClean="0"/>
              <a:t>USAID/Higher Education for Development (HED)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Awarded $1.1 million for 2010 – 2012 as initial implementation </a:t>
            </a:r>
            <a:r>
              <a:rPr lang="en-US" smtClean="0">
                <a:solidFill>
                  <a:srgbClr val="FF0000"/>
                </a:solidFill>
              </a:rPr>
              <a:t>grant from USAID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Minority STEM Capacity Development Impact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88"/>
            <a:ext cx="8763000" cy="4456112"/>
          </a:xfrm>
        </p:spPr>
        <p:txBody>
          <a:bodyPr/>
          <a:lstStyle/>
          <a:p>
            <a:r>
              <a:rPr lang="en-US" dirty="0" smtClean="0"/>
              <a:t>Annual Impacts:</a:t>
            </a:r>
          </a:p>
          <a:p>
            <a:pPr lvl="1"/>
            <a:r>
              <a:rPr lang="en-US" dirty="0" smtClean="0"/>
              <a:t>20 – 30 undergraduate students receive tutorship annually </a:t>
            </a:r>
          </a:p>
          <a:p>
            <a:pPr lvl="1"/>
            <a:r>
              <a:rPr lang="en-US" dirty="0" smtClean="0"/>
              <a:t>5 – 8 undergraduate students are engaged each year for direct laboratory research training.</a:t>
            </a:r>
          </a:p>
          <a:p>
            <a:pPr lvl="1"/>
            <a:r>
              <a:rPr lang="en-US" dirty="0" smtClean="0"/>
              <a:t>5 High school students are involved in summer training per year</a:t>
            </a:r>
          </a:p>
          <a:p>
            <a:pPr lvl="1"/>
            <a:r>
              <a:rPr lang="en-US" dirty="0" smtClean="0"/>
              <a:t>3 MS &amp; PhD graduate students per year</a:t>
            </a:r>
          </a:p>
          <a:p>
            <a:pPr lvl="1"/>
            <a:r>
              <a:rPr lang="en-US" dirty="0" smtClean="0"/>
              <a:t>1 Postdoctoral Research Fellow</a:t>
            </a:r>
          </a:p>
          <a:p>
            <a:pPr lvl="1"/>
            <a:r>
              <a:rPr lang="en-US" dirty="0" smtClean="0"/>
              <a:t>3 Junior faculty members are mentored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smtClean="0">
                <a:solidFill>
                  <a:srgbClr val="C00000"/>
                </a:solidFill>
              </a:rPr>
              <a:t>THANK YOU!!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QUESTIONS Please?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Current Massie Chair Team at Tuskegee University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88"/>
            <a:ext cx="8839200" cy="4456112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Research Faculty: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Dr. </a:t>
            </a:r>
            <a:r>
              <a:rPr lang="en-US" dirty="0" err="1" smtClean="0"/>
              <a:t>Tarig</a:t>
            </a:r>
            <a:r>
              <a:rPr lang="en-US" dirty="0" smtClean="0"/>
              <a:t> Hassan – Research Asst. Professor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Students: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Freddie </a:t>
            </a:r>
            <a:r>
              <a:rPr lang="en-US" dirty="0" err="1" smtClean="0"/>
              <a:t>Eskridge</a:t>
            </a:r>
            <a:r>
              <a:rPr lang="en-US" dirty="0" smtClean="0"/>
              <a:t>	-	Undergrad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Timothy Powel		-	Undergrad 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Valerie Gordon		-	Undergrad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Derrick </a:t>
            </a:r>
            <a:r>
              <a:rPr lang="en-US" dirty="0" err="1" smtClean="0"/>
              <a:t>Pattaway</a:t>
            </a:r>
            <a:r>
              <a:rPr lang="en-US" dirty="0" smtClean="0"/>
              <a:t>	-	</a:t>
            </a:r>
            <a:r>
              <a:rPr lang="en-US" dirty="0" smtClean="0"/>
              <a:t>Undergrad</a:t>
            </a:r>
            <a:endParaRPr lang="en-US" sz="1900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Samuel </a:t>
            </a:r>
            <a:r>
              <a:rPr lang="en-US" dirty="0" err="1" smtClean="0"/>
              <a:t>Gana</a:t>
            </a:r>
            <a:r>
              <a:rPr lang="en-US" dirty="0" smtClean="0"/>
              <a:t>		-	Graduate (PhD</a:t>
            </a:r>
            <a:r>
              <a:rPr lang="en-US" dirty="0" smtClean="0"/>
              <a:t>)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err="1" smtClean="0"/>
              <a:t>Mishu</a:t>
            </a:r>
            <a:r>
              <a:rPr lang="en-US" dirty="0" smtClean="0"/>
              <a:t> Khan		-	Graduate (MS)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Faculty Collaborators: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Dr. Jonathan </a:t>
            </a:r>
            <a:r>
              <a:rPr lang="en-US" dirty="0" err="1" smtClean="0"/>
              <a:t>Mbah</a:t>
            </a:r>
            <a:r>
              <a:rPr lang="en-US" dirty="0" smtClean="0"/>
              <a:t> – Chemical Engineering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Dr. </a:t>
            </a:r>
            <a:r>
              <a:rPr lang="en-US" dirty="0" err="1" smtClean="0"/>
              <a:t>Shamim</a:t>
            </a:r>
            <a:r>
              <a:rPr lang="en-US" dirty="0" smtClean="0"/>
              <a:t> Begum – Chemical Engineering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Dr. </a:t>
            </a:r>
            <a:r>
              <a:rPr lang="en-US" dirty="0" err="1" smtClean="0"/>
              <a:t>Sesha</a:t>
            </a:r>
            <a:r>
              <a:rPr lang="en-US" dirty="0" smtClean="0"/>
              <a:t> </a:t>
            </a:r>
            <a:r>
              <a:rPr lang="en-US" dirty="0" err="1" smtClean="0"/>
              <a:t>Srinivasan</a:t>
            </a:r>
            <a:r>
              <a:rPr lang="en-US" dirty="0" smtClean="0"/>
              <a:t> – Physics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371600"/>
          </a:xfrm>
        </p:spPr>
        <p:txBody>
          <a:bodyPr/>
          <a:lstStyle/>
          <a:p>
            <a:r>
              <a:rPr lang="en-US" dirty="0" smtClean="0"/>
              <a:t>Massie Chair Program Activities at Tuskegee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88"/>
            <a:ext cx="8839200" cy="445611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Research	</a:t>
            </a:r>
            <a:r>
              <a:rPr lang="en-US" dirty="0" smtClean="0"/>
              <a:t> </a:t>
            </a:r>
          </a:p>
          <a:p>
            <a:pPr lvl="1"/>
            <a:r>
              <a:rPr lang="en-US" sz="1800" dirty="0" smtClean="0"/>
              <a:t>Development of corrosion &amp; degradation resistant materials (metallic alloys) for Generation IV nuclear reactors.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Education 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Graduate students’ education and research training</a:t>
            </a:r>
          </a:p>
          <a:p>
            <a:pPr lvl="1"/>
            <a:r>
              <a:rPr lang="en-US" sz="1800" dirty="0" smtClean="0"/>
              <a:t>Undergraduate </a:t>
            </a:r>
            <a:r>
              <a:rPr lang="en-US" sz="1800" dirty="0" smtClean="0"/>
              <a:t>education,</a:t>
            </a:r>
            <a:r>
              <a:rPr lang="en-US" sz="1800" dirty="0" smtClean="0"/>
              <a:t> </a:t>
            </a:r>
            <a:r>
              <a:rPr lang="en-US" sz="1800" dirty="0" smtClean="0"/>
              <a:t>and the integration of research into undergraduate training.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Outreach &amp; Partnership</a:t>
            </a:r>
            <a:r>
              <a:rPr lang="en-US" dirty="0" smtClean="0"/>
              <a:t>  </a:t>
            </a:r>
          </a:p>
          <a:p>
            <a:pPr lvl="1"/>
            <a:r>
              <a:rPr lang="en-US" sz="1800" dirty="0" smtClean="0"/>
              <a:t>High school science teacher mentorship &amp; Summer training for Grades 10 &amp; 11 high school students</a:t>
            </a:r>
          </a:p>
          <a:p>
            <a:pPr lvl="1"/>
            <a:r>
              <a:rPr lang="en-US" sz="1800" dirty="0" smtClean="0"/>
              <a:t>Summer internship for undergraduate students</a:t>
            </a:r>
          </a:p>
          <a:p>
            <a:pPr lvl="1"/>
            <a:r>
              <a:rPr lang="en-US" sz="1800" dirty="0" smtClean="0"/>
              <a:t>National &amp; international partnerships for STEM research &amp;  education</a:t>
            </a:r>
            <a:endParaRPr lang="en-US" dirty="0" smtClean="0"/>
          </a:p>
          <a:p>
            <a:pPr lvl="2"/>
            <a:r>
              <a:rPr lang="en-US" dirty="0" smtClean="0"/>
              <a:t>Africa-US Higher Education Initiative in </a:t>
            </a:r>
            <a:r>
              <a:rPr lang="en-US" dirty="0" smtClean="0"/>
              <a:t>STEM (USAID)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Research </a:t>
            </a: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en-US" sz="2800" dirty="0" smtClean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2249488"/>
            <a:ext cx="8763000" cy="4456112"/>
          </a:xfrm>
        </p:spPr>
        <p:txBody>
          <a:bodyPr/>
          <a:lstStyle/>
          <a:p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</a:rPr>
              <a:t>New DOE-NNSA Nuclear Energy Initiative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 Development of </a:t>
            </a:r>
            <a:r>
              <a:rPr lang="en-US" dirty="0" smtClean="0">
                <a:latin typeface="Times New Roman" pitchFamily="18" charset="0"/>
              </a:rPr>
              <a:t>Generation IV Nuclear Energy </a:t>
            </a:r>
            <a:r>
              <a:rPr lang="en-US" dirty="0" smtClean="0">
                <a:latin typeface="Times New Roman" pitchFamily="18" charset="0"/>
              </a:rPr>
              <a:t>Systems</a:t>
            </a:r>
          </a:p>
          <a:p>
            <a:pPr lvl="8"/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These </a:t>
            </a:r>
            <a:r>
              <a:rPr lang="en-US" dirty="0" smtClean="0">
                <a:latin typeface="Times New Roman" pitchFamily="18" charset="0"/>
              </a:rPr>
              <a:t>next generation nuclear </a:t>
            </a:r>
            <a:r>
              <a:rPr lang="en-US" dirty="0" smtClean="0">
                <a:latin typeface="Times New Roman" pitchFamily="18" charset="0"/>
              </a:rPr>
              <a:t>plants (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based 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on the Energy Policy Act of 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2005), 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include:</a:t>
            </a:r>
            <a:endParaRPr lang="en-US" dirty="0" smtClean="0">
              <a:latin typeface="Times New Roman" pitchFamily="18" charset="0"/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Very High Temperature Reactor (VHTR)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</a:rPr>
              <a:t>.</a:t>
            </a:r>
          </a:p>
          <a:p>
            <a:pPr lvl="3"/>
            <a:r>
              <a:rPr lang="en-US" sz="1800" dirty="0" smtClean="0">
                <a:latin typeface="Times New Roman" pitchFamily="18" charset="0"/>
              </a:rPr>
              <a:t>Up to 950</a:t>
            </a:r>
            <a:r>
              <a:rPr lang="en-US" sz="1800" baseline="30000" dirty="0" smtClean="0">
                <a:latin typeface="Times New Roman" pitchFamily="18" charset="0"/>
              </a:rPr>
              <a:t>o</a:t>
            </a:r>
            <a:r>
              <a:rPr lang="en-US" sz="1800" dirty="0" smtClean="0">
                <a:latin typeface="Times New Roman" pitchFamily="18" charset="0"/>
              </a:rPr>
              <a:t>C </a:t>
            </a:r>
            <a:r>
              <a:rPr lang="en-US" sz="1800" dirty="0" smtClean="0">
                <a:latin typeface="Times New Roman" pitchFamily="18" charset="0"/>
              </a:rPr>
              <a:t>output </a:t>
            </a:r>
            <a:r>
              <a:rPr lang="en-US" sz="1800" dirty="0" smtClean="0">
                <a:latin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</a:rPr>
              <a:t>emperatures</a:t>
            </a:r>
            <a:endParaRPr lang="en-US" sz="1800" dirty="0" smtClean="0">
              <a:latin typeface="Times New Roman" pitchFamily="18" charset="0"/>
            </a:endParaRPr>
          </a:p>
          <a:p>
            <a:pPr lvl="3"/>
            <a:r>
              <a:rPr lang="en-US" sz="1800" dirty="0" smtClean="0">
                <a:latin typeface="Times New Roman" pitchFamily="18" charset="0"/>
              </a:rPr>
              <a:t>Gas </a:t>
            </a:r>
            <a:r>
              <a:rPr lang="en-US" sz="1800" dirty="0" smtClean="0">
                <a:latin typeface="Times New Roman" pitchFamily="18" charset="0"/>
              </a:rPr>
              <a:t>cooled </a:t>
            </a:r>
            <a:r>
              <a:rPr lang="en-US" sz="1800" dirty="0" smtClean="0">
                <a:latin typeface="Times New Roman" pitchFamily="18" charset="0"/>
              </a:rPr>
              <a:t>(Helium, CO</a:t>
            </a:r>
            <a:r>
              <a:rPr lang="en-US" sz="1800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, etc.)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Sodium Fast Reactor (SFR).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</a:p>
          <a:p>
            <a:pPr lvl="3"/>
            <a:r>
              <a:rPr lang="en-US" sz="1800" dirty="0" smtClean="0">
                <a:latin typeface="Times New Roman" pitchFamily="18" charset="0"/>
              </a:rPr>
              <a:t>500 – 550</a:t>
            </a:r>
            <a:r>
              <a:rPr lang="en-US" sz="1800" baseline="30000" dirty="0" smtClean="0">
                <a:latin typeface="Times New Roman" pitchFamily="18" charset="0"/>
              </a:rPr>
              <a:t>o</a:t>
            </a:r>
            <a:r>
              <a:rPr lang="en-US" sz="1800" dirty="0" smtClean="0">
                <a:latin typeface="Times New Roman" pitchFamily="18" charset="0"/>
              </a:rPr>
              <a:t>C</a:t>
            </a:r>
          </a:p>
          <a:p>
            <a:pPr lvl="3"/>
            <a:r>
              <a:rPr lang="en-US" sz="1800" dirty="0" smtClean="0">
                <a:latin typeface="Times New Roman" pitchFamily="18" charset="0"/>
              </a:rPr>
              <a:t>Liquid </a:t>
            </a:r>
            <a:r>
              <a:rPr lang="en-US" sz="1800" dirty="0" smtClean="0">
                <a:latin typeface="Times New Roman" pitchFamily="18" charset="0"/>
              </a:rPr>
              <a:t>sodium </a:t>
            </a:r>
            <a:r>
              <a:rPr lang="en-US" sz="1800" dirty="0" smtClean="0">
                <a:latin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</a:rPr>
              <a:t>ooled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r>
              <a:rPr lang="en-US" dirty="0" smtClean="0"/>
              <a:t>Schematics of VHTR Gen. IV Reactor</a:t>
            </a:r>
          </a:p>
        </p:txBody>
      </p:sp>
      <p:pic>
        <p:nvPicPr>
          <p:cNvPr id="8195" name="Content Placeholder 3" descr="Image:Vhtr.gif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2362200"/>
            <a:ext cx="7620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  <a:r>
              <a:rPr lang="en-US" sz="2400" smtClean="0"/>
              <a:t>(contd.)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4456112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</a:rPr>
              <a:t>Advantages of the Generation IV Nuclear Reactors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Improved safety and reliability.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Sustainability &amp; Cost effectiveness.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</a:rPr>
              <a:t>Significant proliferation resistance.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Hydrogen production through high temperature electrolysis of water.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</a:rPr>
              <a:t>Deep-Burn capability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</a:rPr>
              <a:t>Significantly reduced high-level waste generation.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Implementation in 2011-2021 time frame.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839200" cy="1447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Research Needs of Gen. IV Reactor Development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Critical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R &amp; D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Needs: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</a:rPr>
              <a:t>Development and evaluation of materials for use in Generation IV nuclear reactors under high temperatures and pressure</a:t>
            </a:r>
          </a:p>
          <a:p>
            <a:pPr lvl="1"/>
            <a:r>
              <a:rPr lang="en-US" sz="2400" dirty="0" smtClean="0">
                <a:latin typeface="Times New Roman" pitchFamily="18" charset="0"/>
              </a:rPr>
              <a:t>Behavior of high-temperature gas reactor fuels</a:t>
            </a:r>
          </a:p>
          <a:p>
            <a:pPr lvl="1"/>
            <a:r>
              <a:rPr lang="en-US" sz="2400" dirty="0" smtClean="0">
                <a:latin typeface="Times New Roman" pitchFamily="18" charset="0"/>
              </a:rPr>
              <a:t>Design methods development &amp; validation</a:t>
            </a:r>
          </a:p>
          <a:p>
            <a:pPr lvl="1"/>
            <a:r>
              <a:rPr lang="en-US" sz="2400" dirty="0" smtClean="0">
                <a:latin typeface="Times New Roman" pitchFamily="18" charset="0"/>
              </a:rPr>
              <a:t>Hydrogen production technologies</a:t>
            </a:r>
          </a:p>
          <a:p>
            <a:pPr lvl="1"/>
            <a:r>
              <a:rPr lang="en-US" sz="2400" dirty="0" smtClean="0">
                <a:latin typeface="Times New Roman" pitchFamily="18" charset="0"/>
              </a:rPr>
              <a:t>Energy conversion processes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Tuskegee 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24"/>
            <a:ext cx="8763000" cy="4456176"/>
          </a:xfrm>
        </p:spPr>
        <p:txBody>
          <a:bodyPr>
            <a:normAutofit fontScale="625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3200" dirty="0" smtClean="0"/>
              <a:t>Study the effect of high service temperatures (500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– 1000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C) on the </a:t>
            </a:r>
            <a:r>
              <a:rPr lang="en-US" sz="3200" dirty="0" smtClean="0">
                <a:solidFill>
                  <a:srgbClr val="00B050"/>
                </a:solidFill>
              </a:rPr>
              <a:t>nanostructure and phase transformation </a:t>
            </a:r>
            <a:r>
              <a:rPr lang="en-US" sz="3200" dirty="0" smtClean="0"/>
              <a:t>behaviors of predetermined compositions of </a:t>
            </a:r>
            <a:r>
              <a:rPr lang="en-US" sz="3200" i="1" dirty="0" err="1" smtClean="0"/>
              <a:t>ferritic</a:t>
            </a:r>
            <a:r>
              <a:rPr lang="en-US" sz="3200" i="1" dirty="0" smtClean="0"/>
              <a:t> steel, oxide dispersion strengthened steel (ODS), and nickel-based alloys </a:t>
            </a:r>
            <a:r>
              <a:rPr lang="en-US" sz="3200" dirty="0" smtClean="0"/>
              <a:t>as candidate materials for Generation IV reactor systems.</a:t>
            </a:r>
          </a:p>
          <a:p>
            <a:pPr lvl="6">
              <a:defRPr/>
            </a:pPr>
            <a:endParaRPr lang="en-US" sz="20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3200" dirty="0" smtClean="0"/>
              <a:t>Investigate how </a:t>
            </a:r>
            <a:r>
              <a:rPr lang="en-US" sz="3200" dirty="0" smtClean="0">
                <a:solidFill>
                  <a:srgbClr val="00B050"/>
                </a:solidFill>
              </a:rPr>
              <a:t>alloy compositions affect surface corrosion </a:t>
            </a:r>
            <a:r>
              <a:rPr lang="en-US" sz="3200" dirty="0" smtClean="0"/>
              <a:t>behavior, particularly the initiation of stress corrosion cracking (SCC).</a:t>
            </a:r>
          </a:p>
          <a:p>
            <a:pPr lvl="7">
              <a:defRPr/>
            </a:pPr>
            <a:endParaRPr lang="en-US" sz="19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3200" dirty="0" smtClean="0"/>
              <a:t>Evaluate the effect of elevated temperatures and pressures, and </a:t>
            </a:r>
            <a:r>
              <a:rPr lang="en-US" sz="3200" dirty="0" smtClean="0">
                <a:solidFill>
                  <a:srgbClr val="00B050"/>
                </a:solidFill>
              </a:rPr>
              <a:t>helium-coolant hydrodynamics</a:t>
            </a:r>
            <a:r>
              <a:rPr lang="en-US" sz="3200" dirty="0" smtClean="0"/>
              <a:t> on the corrosion behavior of </a:t>
            </a:r>
            <a:r>
              <a:rPr lang="en-US" sz="3200" dirty="0" err="1" smtClean="0"/>
              <a:t>ferritic</a:t>
            </a:r>
            <a:r>
              <a:rPr lang="en-US" sz="3200" dirty="0" smtClean="0"/>
              <a:t> steel, nickel steel, and ODS candidate steel samples.</a:t>
            </a:r>
          </a:p>
          <a:p>
            <a:pPr lvl="7">
              <a:defRPr/>
            </a:pPr>
            <a:endParaRPr lang="en-US" sz="19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3200" dirty="0" smtClean="0"/>
              <a:t>Investigate </a:t>
            </a:r>
            <a:r>
              <a:rPr lang="en-US" sz="3200" dirty="0" smtClean="0">
                <a:solidFill>
                  <a:srgbClr val="00B050"/>
                </a:solidFill>
              </a:rPr>
              <a:t>the effect of aging and extended reaction times </a:t>
            </a:r>
            <a:r>
              <a:rPr lang="en-US" sz="3200" dirty="0" smtClean="0"/>
              <a:t>(6 – 24 </a:t>
            </a:r>
            <a:r>
              <a:rPr lang="en-US" sz="2200" dirty="0" smtClean="0"/>
              <a:t>months</a:t>
            </a:r>
            <a:r>
              <a:rPr lang="en-US" sz="3200" dirty="0" smtClean="0"/>
              <a:t>) under high temperatures on the corrosion response of </a:t>
            </a:r>
            <a:r>
              <a:rPr lang="en-US" sz="3200" dirty="0" err="1" smtClean="0"/>
              <a:t>Ferritic</a:t>
            </a:r>
            <a:r>
              <a:rPr lang="en-US" sz="3200" dirty="0" smtClean="0"/>
              <a:t>, ODS, and nickel-based alloy samples.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Our Previous Research Approach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(Grant Period 2005-2010)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88"/>
            <a:ext cx="8763000" cy="4456112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Obtain candidate metallic alloys of various compositions from commercial suppliers.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Subject the samples to severe service conditions of high temperatures &amp; pressure.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Study the impact of severe conditions on micro-structural evolution such as Cr surface segregation. 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Evaluate the corrosion resistance and physical stability of the  treated samples using </a:t>
            </a:r>
            <a:r>
              <a:rPr lang="en-US" dirty="0" smtClean="0">
                <a:solidFill>
                  <a:srgbClr val="0070C0"/>
                </a:solidFill>
              </a:rPr>
              <a:t>electrochemical impedance spectroscopy (EIS)</a:t>
            </a:r>
            <a:r>
              <a:rPr lang="en-US" dirty="0" smtClean="0"/>
              <a:t>.</a:t>
            </a:r>
          </a:p>
          <a:p>
            <a:pPr marL="1179576" lvl="3" indent="-201168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>
                <a:solidFill>
                  <a:srgbClr val="7030A0"/>
                </a:solidFill>
              </a:rPr>
              <a:t>Problem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 We had difficulties finding suppliers for the needed compositions of  the candidate alloys needed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622</TotalTime>
  <Words>782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DOE-NNSA  Massie Chair Program Activities  at  Tuskegee University</vt:lpstr>
      <vt:lpstr>Current Massie Chair Team at Tuskegee University</vt:lpstr>
      <vt:lpstr>Massie Chair Program Activities at Tuskegee University</vt:lpstr>
      <vt:lpstr>Research - Introduction</vt:lpstr>
      <vt:lpstr>Schematics of VHTR Gen. IV Reactor</vt:lpstr>
      <vt:lpstr>Introduction (contd.)</vt:lpstr>
      <vt:lpstr>Research Needs of Gen. IV Reactor Development</vt:lpstr>
      <vt:lpstr> Tuskegee Research Objectives</vt:lpstr>
      <vt:lpstr>Our Previous Research Approach  (Grant Period 2005-2010)</vt:lpstr>
      <vt:lpstr>Current Research Approach</vt:lpstr>
      <vt:lpstr>Mechanical Alloying (MA) e.g. ODS Alloy Production </vt:lpstr>
      <vt:lpstr>Step 1. (Contd.) Ball Mill Operating Principles</vt:lpstr>
      <vt:lpstr>Step 2 (MA)  High Temperature Press to Form Flat Alloy Sheets (45 tons)</vt:lpstr>
      <vt:lpstr>Step 3: Study of Corrosion Resistance &amp; Physical Stability at High Temps </vt:lpstr>
      <vt:lpstr>Outreach &amp; New Partnership  Africa-US Higher Education STEM Initiative</vt:lpstr>
      <vt:lpstr>Minority STEM Capacity Development Impact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admin</cp:lastModifiedBy>
  <cp:revision>80</cp:revision>
  <dcterms:created xsi:type="dcterms:W3CDTF">2010-11-03T17:01:52Z</dcterms:created>
  <dcterms:modified xsi:type="dcterms:W3CDTF">2010-11-10T10:27:09Z</dcterms:modified>
</cp:coreProperties>
</file>