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57" r:id="rId2"/>
    <p:sldId id="264" r:id="rId3"/>
    <p:sldId id="275" r:id="rId4"/>
    <p:sldId id="279" r:id="rId5"/>
    <p:sldId id="267" r:id="rId6"/>
    <p:sldId id="270" r:id="rId7"/>
    <p:sldId id="284" r:id="rId8"/>
    <p:sldId id="282" r:id="rId9"/>
    <p:sldId id="280" r:id="rId10"/>
    <p:sldId id="283" r:id="rId11"/>
    <p:sldId id="269" r:id="rId12"/>
    <p:sldId id="260" r:id="rId13"/>
    <p:sldId id="263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7565"/>
    <a:srgbClr val="003366"/>
  </p:clrMru>
  <p:extLst>
    <p:ext uri="{E76CE94A-603C-4142-B9EB-6D1370010A27}">
      <p14:discardImageEditData xmlns:mc="http://schemas.openxmlformats.org/markup-compatibility/2006" xmlns:mv="urn:schemas-microsoft-com:mac:vml" xmlns="" xmlns:p14="http://schemas.microsoft.com/office/powerpoint/2010/main" val="0"/>
    </p:ext>
    <p:ext uri="{D31A062A-798A-4329-ABDD-BBA856620510}">
      <p14:defaultImageDpi xmlns:mc="http://schemas.openxmlformats.org/markup-compatibility/2006" xmlns:mv="urn:schemas-microsoft-com:mac:vml"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87"/>
    <p:restoredTop sz="90929"/>
  </p:normalViewPr>
  <p:slideViewPr>
    <p:cSldViewPr>
      <p:cViewPr varScale="1">
        <p:scale>
          <a:sx n="88" d="100"/>
          <a:sy n="88" d="100"/>
        </p:scale>
        <p:origin x="-21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79321-26C7-4FEA-9DDF-8B7997387242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B8830-927E-4CF4-8B0E-8A97007D01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9264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D3B3D-8B95-48E1-ADFA-EFA23E1D8A75}" type="slidenum">
              <a:rPr lang="en-US"/>
              <a:pPr/>
              <a:t>3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575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2286000"/>
            <a:ext cx="6248400" cy="1143000"/>
          </a:xfrm>
          <a:noFill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557565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657600"/>
            <a:ext cx="58674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905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962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A629926-3583-4E77-8163-AC64CD2EEDC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1280" name="Picture 16" descr="ppt side bar.pdf                                               00193266Macintosh HD                   BE74C11D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mc="http://schemas.openxmlformats.org/markup-compatibility/2006" xmlns:mv="urn:schemas-microsoft-com:mac:vml"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685800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39380-C4B5-40B0-BEEF-A7AAEAF154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69950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9FD59-0680-45A6-A3A9-8E5E4EE311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11587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A748F-6022-4527-9E37-D84DE6259C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30503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690BA-3673-4033-B54A-0576190083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63098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701E8-DE1F-47EA-AC0C-E02DE76BF5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21719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C3AA-AADC-480A-9280-E9842C5FFC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40981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6C4AD-C646-4E65-B37B-CA7DBF54E2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65587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0625A-9773-47A0-99EA-08674DD21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72879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A8EF1-4F57-4CEA-AB95-A8DD0C87C4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57043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58398-8AEA-498B-8FB5-6D7FFE3F4C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3694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557565"/>
          </a:solidFill>
          <a:ln>
            <a:noFill/>
          </a:ln>
          <a:effectLst/>
          <a:extLs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8DCF3-785D-4761-938E-458A32F9B6D3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914400"/>
            <a:ext cx="6248400" cy="2514600"/>
          </a:xfrm>
        </p:spPr>
        <p:txBody>
          <a:bodyPr/>
          <a:lstStyle/>
          <a:p>
            <a:r>
              <a:rPr lang="en-US" dirty="0" smtClean="0"/>
              <a:t>Integrating Two Worlds: A Pathway for Native American STEM Students</a:t>
            </a:r>
            <a:endParaRPr lang="en-US" dirty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4038600"/>
            <a:ext cx="6934200" cy="2362200"/>
          </a:xfrm>
        </p:spPr>
        <p:txBody>
          <a:bodyPr/>
          <a:lstStyle/>
          <a:p>
            <a:r>
              <a:rPr lang="en-US" dirty="0" smtClean="0"/>
              <a:t>Alexis Baca-Spry, M.A.T.</a:t>
            </a:r>
          </a:p>
          <a:p>
            <a:r>
              <a:rPr lang="en-US" sz="2400" dirty="0" smtClean="0"/>
              <a:t>Coordinator, Multicultural Engineering Program</a:t>
            </a:r>
          </a:p>
          <a:p>
            <a:r>
              <a:rPr lang="en-US" dirty="0" smtClean="0"/>
              <a:t>Northern Arizona University</a:t>
            </a:r>
          </a:p>
          <a:p>
            <a:r>
              <a:rPr lang="en-US" sz="2400" dirty="0" smtClean="0"/>
              <a:t>Flagstaff, AZ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of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5029200"/>
          </a:xfrm>
        </p:spPr>
        <p:txBody>
          <a:bodyPr/>
          <a:lstStyle/>
          <a:p>
            <a:r>
              <a:rPr lang="en-US" dirty="0" smtClean="0"/>
              <a:t>Internships at LLNL</a:t>
            </a:r>
          </a:p>
          <a:p>
            <a:pPr lvl="1"/>
            <a:r>
              <a:rPr lang="en-US" dirty="0" smtClean="0"/>
              <a:t>Student retention in STEM major</a:t>
            </a:r>
          </a:p>
          <a:p>
            <a:pPr lvl="1"/>
            <a:r>
              <a:rPr lang="en-US" dirty="0" smtClean="0"/>
              <a:t>Performance of interns at LLNL</a:t>
            </a:r>
          </a:p>
          <a:p>
            <a:r>
              <a:rPr lang="en-US" dirty="0" err="1" smtClean="0"/>
              <a:t>Nizhoni</a:t>
            </a:r>
            <a:r>
              <a:rPr lang="en-US" dirty="0" smtClean="0"/>
              <a:t> Academy</a:t>
            </a:r>
          </a:p>
          <a:p>
            <a:pPr lvl="1"/>
            <a:r>
              <a:rPr lang="en-US" dirty="0" smtClean="0"/>
              <a:t>Interest in STEM majors, intended major, projection of college attendance</a:t>
            </a:r>
          </a:p>
          <a:p>
            <a:pPr lvl="1"/>
            <a:r>
              <a:rPr lang="en-US" dirty="0" smtClean="0"/>
              <a:t>Tracked for admission</a:t>
            </a:r>
          </a:p>
          <a:p>
            <a:pPr lvl="1"/>
            <a:r>
              <a:rPr lang="en-US" dirty="0" smtClean="0"/>
              <a:t>NNSA Youth Symposium feedback</a:t>
            </a:r>
          </a:p>
          <a:p>
            <a:pPr lvl="2"/>
            <a:r>
              <a:rPr lang="en-US" dirty="0" smtClean="0"/>
              <a:t>Impact on attendees knowledge of STEM careers, NNSA, professional development attitudes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Nizhoni</a:t>
            </a:r>
            <a:r>
              <a:rPr lang="en-US" dirty="0" smtClean="0"/>
              <a:t> Academy with NNSA Youth Symposium</a:t>
            </a:r>
          </a:p>
          <a:p>
            <a:r>
              <a:rPr lang="en-US" dirty="0" smtClean="0"/>
              <a:t>MEP-LLNL Internship</a:t>
            </a:r>
          </a:p>
          <a:p>
            <a:r>
              <a:rPr lang="en-US" dirty="0" smtClean="0"/>
              <a:t>Cultural Support</a:t>
            </a:r>
          </a:p>
          <a:p>
            <a:pPr lvl="1"/>
            <a:r>
              <a:rPr lang="en-US" dirty="0" smtClean="0"/>
              <a:t>Traditional and modern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28056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ab3\AppData\Local\Temp\Stephanie Whi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080" y="0"/>
            <a:ext cx="4559840" cy="685800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1000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C:\Users\aab3\AppData\Local\Temp\nau 14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6858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7925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1534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Goal: more Native American professionals at NNSA</a:t>
            </a:r>
          </a:p>
          <a:p>
            <a:pPr marL="0" indent="0">
              <a:buNone/>
            </a:pPr>
            <a:r>
              <a:rPr lang="en-US" dirty="0" smtClean="0"/>
              <a:t>Build on existing NAU programs effectively serving Native American students</a:t>
            </a:r>
          </a:p>
          <a:p>
            <a:pPr marL="0" indent="0">
              <a:buNone/>
            </a:pPr>
            <a:r>
              <a:rPr lang="en-US" dirty="0" smtClean="0"/>
              <a:t>Two summer programs</a:t>
            </a:r>
          </a:p>
          <a:p>
            <a:pPr marL="400050" lvl="1" indent="0">
              <a:buNone/>
            </a:pPr>
            <a:r>
              <a:rPr lang="en-US" dirty="0" smtClean="0"/>
              <a:t>Targets Native American high school and college students</a:t>
            </a:r>
          </a:p>
          <a:p>
            <a:pPr marL="400050" lvl="1" indent="0">
              <a:buNone/>
            </a:pPr>
            <a:r>
              <a:rPr lang="en-US" dirty="0" smtClean="0"/>
              <a:t>Cultural support</a:t>
            </a:r>
          </a:p>
          <a:p>
            <a:pPr marL="400050" lvl="1" indent="0">
              <a:buNone/>
            </a:pPr>
            <a:r>
              <a:rPr lang="en-US" dirty="0" smtClean="0"/>
              <a:t>Jan 2011 - Dec 2013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2989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0" name="Picture 4" descr="campus view3"/>
          <p:cNvPicPr>
            <a:picLocks noChangeAspect="1" noChangeArrowheads="1"/>
          </p:cNvPicPr>
          <p:nvPr/>
        </p:nvPicPr>
        <p:blipFill>
          <a:blip r:embed="rId3" cstate="print">
            <a:lum contrast="-56000"/>
            <a:extLst>
              <a:ext uri="{28A0092B-C50C-407E-A947-70E740481C1C}">
                <a14:useLocalDpi xmlns:mc="http://schemas.openxmlformats.org/markup-compatibility/2006" xmlns:mv="urn:schemas-microsoft-com:mac:vml"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3038"/>
            <a:ext cx="8305800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Northern Arizona University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Located in Flagstaff- </a:t>
            </a:r>
            <a:r>
              <a:rPr lang="en-US" sz="2400" dirty="0" smtClean="0"/>
              <a:t>2 hrs north </a:t>
            </a:r>
            <a:r>
              <a:rPr lang="en-US" sz="2400" dirty="0"/>
              <a:t>of Phoenix</a:t>
            </a:r>
          </a:p>
          <a:p>
            <a:r>
              <a:rPr lang="en-US" sz="2400" dirty="0"/>
              <a:t>State institution: 20,500 students </a:t>
            </a:r>
          </a:p>
          <a:p>
            <a:r>
              <a:rPr lang="en-US" sz="2400" dirty="0"/>
              <a:t>Main campus: </a:t>
            </a:r>
            <a:r>
              <a:rPr lang="en-US" sz="2400" dirty="0" smtClean="0"/>
              <a:t>18,000 </a:t>
            </a:r>
            <a:r>
              <a:rPr lang="en-US" sz="2400" dirty="0"/>
              <a:t>students</a:t>
            </a:r>
          </a:p>
          <a:p>
            <a:r>
              <a:rPr lang="en-US" sz="2400" dirty="0"/>
              <a:t>White 72%, Hispanic 12%, N. Am 6%, A. Am 2%, Asian Am 2%, Intl. 2%, not spec.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2200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6" name="Picture 4" descr="fedlands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60375"/>
            <a:ext cx="7772400" cy="593725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2906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NAU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4724400"/>
          </a:xfrm>
        </p:spPr>
        <p:txBody>
          <a:bodyPr/>
          <a:lstStyle/>
          <a:p>
            <a:r>
              <a:rPr lang="en-US" dirty="0" smtClean="0"/>
              <a:t>Multicultural Engineering Program (MEP)</a:t>
            </a:r>
          </a:p>
          <a:p>
            <a:pPr lvl="1"/>
            <a:r>
              <a:rPr lang="en-US" dirty="0" smtClean="0"/>
              <a:t>Established in 1994</a:t>
            </a:r>
          </a:p>
          <a:p>
            <a:pPr lvl="1"/>
            <a:r>
              <a:rPr lang="en-US" dirty="0" smtClean="0"/>
              <a:t>Support for underrepresented populations</a:t>
            </a:r>
          </a:p>
          <a:p>
            <a:pPr lvl="1"/>
            <a:r>
              <a:rPr lang="en-US" dirty="0" smtClean="0"/>
              <a:t>Advising, tutoring, mentoring, networking</a:t>
            </a:r>
          </a:p>
          <a:p>
            <a:r>
              <a:rPr lang="en-US" dirty="0" smtClean="0"/>
              <a:t>Native American Student Services (NASS)</a:t>
            </a:r>
          </a:p>
          <a:p>
            <a:pPr lvl="1"/>
            <a:r>
              <a:rPr lang="en-US" dirty="0" smtClean="0"/>
              <a:t>Academic and cultural support</a:t>
            </a:r>
          </a:p>
          <a:p>
            <a:r>
              <a:rPr lang="en-US" dirty="0" err="1" smtClean="0"/>
              <a:t>Nizhoni</a:t>
            </a:r>
            <a:r>
              <a:rPr lang="en-US" dirty="0" smtClean="0"/>
              <a:t> Academy</a:t>
            </a:r>
          </a:p>
          <a:p>
            <a:pPr lvl="1"/>
            <a:r>
              <a:rPr lang="en-US" dirty="0" smtClean="0"/>
              <a:t>Started in 1984</a:t>
            </a:r>
          </a:p>
          <a:p>
            <a:pPr lvl="1"/>
            <a:r>
              <a:rPr lang="en-US" dirty="0" smtClean="0"/>
              <a:t>Bridge program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763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UP</a:t>
            </a:r>
          </a:p>
          <a:p>
            <a:r>
              <a:rPr lang="en-US" dirty="0" smtClean="0"/>
              <a:t>TECH UP</a:t>
            </a:r>
          </a:p>
          <a:p>
            <a:r>
              <a:rPr lang="en-US" dirty="0" smtClean="0"/>
              <a:t>Upward Bound/</a:t>
            </a:r>
            <a:r>
              <a:rPr lang="en-US" dirty="0" err="1" smtClean="0"/>
              <a:t>Nizhoni</a:t>
            </a:r>
            <a:endParaRPr lang="en-US" dirty="0" smtClean="0"/>
          </a:p>
          <a:p>
            <a:r>
              <a:rPr lang="en-US" dirty="0" smtClean="0"/>
              <a:t>NASS Summer Bridge</a:t>
            </a:r>
          </a:p>
          <a:p>
            <a:r>
              <a:rPr lang="en-US" dirty="0" smtClean="0"/>
              <a:t>STAR Program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1940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MEP and NASS already have strong connections</a:t>
            </a:r>
          </a:p>
          <a:p>
            <a:r>
              <a:rPr lang="en-US" dirty="0" smtClean="0"/>
              <a:t>Utilize multiple communication modes with eligible students</a:t>
            </a:r>
          </a:p>
          <a:p>
            <a:pPr lvl="1"/>
            <a:r>
              <a:rPr lang="en-US" dirty="0" smtClean="0"/>
              <a:t>Student meetings, conferences, career fairs, advising sessions, emails, workshops, teachers, guidance counselors.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School Summer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077200" cy="4648200"/>
          </a:xfrm>
        </p:spPr>
        <p:txBody>
          <a:bodyPr/>
          <a:lstStyle/>
          <a:p>
            <a:r>
              <a:rPr lang="en-US" dirty="0" err="1" smtClean="0"/>
              <a:t>Nizhoni</a:t>
            </a:r>
            <a:r>
              <a:rPr lang="en-US" dirty="0" smtClean="0"/>
              <a:t> Academy</a:t>
            </a:r>
          </a:p>
          <a:p>
            <a:pPr lvl="1"/>
            <a:r>
              <a:rPr lang="en-US" dirty="0" smtClean="0"/>
              <a:t>5 week residential experience on NAU campus</a:t>
            </a:r>
          </a:p>
          <a:p>
            <a:pPr lvl="1"/>
            <a:r>
              <a:rPr lang="en-US" dirty="0" smtClean="0"/>
              <a:t>Academic focus for college preparation</a:t>
            </a:r>
          </a:p>
          <a:p>
            <a:pPr lvl="1"/>
            <a:r>
              <a:rPr lang="en-US" dirty="0" smtClean="0"/>
              <a:t>Science and engineering faculty participate</a:t>
            </a:r>
          </a:p>
          <a:p>
            <a:pPr lvl="2"/>
            <a:r>
              <a:rPr lang="en-US" dirty="0" smtClean="0"/>
              <a:t>Academic majors and career options</a:t>
            </a:r>
          </a:p>
          <a:p>
            <a:pPr lvl="1"/>
            <a:r>
              <a:rPr lang="en-US" dirty="0" smtClean="0"/>
              <a:t>NNSA Youth Symposium</a:t>
            </a:r>
          </a:p>
          <a:p>
            <a:pPr lvl="2"/>
            <a:r>
              <a:rPr lang="en-US" dirty="0" smtClean="0"/>
              <a:t>Culmination event, 1 day</a:t>
            </a:r>
          </a:p>
          <a:p>
            <a:r>
              <a:rPr lang="en-US" dirty="0" smtClean="0"/>
              <a:t>NASS recruits students</a:t>
            </a:r>
          </a:p>
          <a:p>
            <a:pPr lvl="1"/>
            <a:r>
              <a:rPr lang="en-US" dirty="0" smtClean="0"/>
              <a:t>Increase attendance from 20 to 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Undergraduate Summer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4724400"/>
          </a:xfrm>
        </p:spPr>
        <p:txBody>
          <a:bodyPr/>
          <a:lstStyle/>
          <a:p>
            <a:r>
              <a:rPr lang="en-US" dirty="0" smtClean="0"/>
              <a:t>10 week internship at LLNL</a:t>
            </a:r>
          </a:p>
          <a:p>
            <a:r>
              <a:rPr lang="en-US" dirty="0" smtClean="0"/>
              <a:t>Stipend and travel</a:t>
            </a:r>
          </a:p>
          <a:p>
            <a:r>
              <a:rPr lang="en-US" dirty="0" smtClean="0"/>
              <a:t>Students</a:t>
            </a:r>
          </a:p>
          <a:p>
            <a:pPr lvl="1"/>
            <a:r>
              <a:rPr lang="en-US" dirty="0" smtClean="0"/>
              <a:t>Up to 7 undergraduate students</a:t>
            </a:r>
          </a:p>
          <a:p>
            <a:pPr lvl="1"/>
            <a:r>
              <a:rPr lang="en-US" dirty="0" smtClean="0"/>
              <a:t>Up to 2 graduate students</a:t>
            </a:r>
          </a:p>
          <a:p>
            <a:r>
              <a:rPr lang="en-US" dirty="0" smtClean="0"/>
              <a:t>Projects supplied by LLNL/NNSA</a:t>
            </a:r>
          </a:p>
          <a:p>
            <a:r>
              <a:rPr lang="en-US" dirty="0" smtClean="0"/>
              <a:t>NAU MEP program recruits students</a:t>
            </a:r>
          </a:p>
          <a:p>
            <a:pPr lvl="1"/>
            <a:r>
              <a:rPr lang="en-US" dirty="0" smtClean="0"/>
              <a:t>Primarily from NAU population</a:t>
            </a:r>
          </a:p>
          <a:p>
            <a:pPr lvl="1"/>
            <a:r>
              <a:rPr lang="en-US" dirty="0" smtClean="0"/>
              <a:t>Possibly from ASU and UA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5839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age">
  <a:themeElements>
    <a:clrScheme name="">
      <a:dk1>
        <a:srgbClr val="000000"/>
      </a:dk1>
      <a:lt1>
        <a:srgbClr val="FFFFFF"/>
      </a:lt1>
      <a:dk2>
        <a:srgbClr val="002954"/>
      </a:dk2>
      <a:lt2>
        <a:srgbClr val="FFFFFF"/>
      </a:lt2>
      <a:accent1>
        <a:srgbClr val="557565"/>
      </a:accent1>
      <a:accent2>
        <a:srgbClr val="FFCC00"/>
      </a:accent2>
      <a:accent3>
        <a:srgbClr val="AAACB3"/>
      </a:accent3>
      <a:accent4>
        <a:srgbClr val="DADADA"/>
      </a:accent4>
      <a:accent5>
        <a:srgbClr val="B4BDB8"/>
      </a:accent5>
      <a:accent6>
        <a:srgbClr val="E7B900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2954"/>
    </a:dk2>
    <a:lt2>
      <a:srgbClr val="808080"/>
    </a:lt2>
    <a:accent1>
      <a:srgbClr val="557565"/>
    </a:accent1>
    <a:accent2>
      <a:srgbClr val="FFCC00"/>
    </a:accent2>
    <a:accent3>
      <a:srgbClr val="FFFFFF"/>
    </a:accent3>
    <a:accent4>
      <a:srgbClr val="000000"/>
    </a:accent4>
    <a:accent5>
      <a:srgbClr val="B4BDB8"/>
    </a:accent5>
    <a:accent6>
      <a:srgbClr val="E7B900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bluepage</Template>
  <TotalTime>1707</TotalTime>
  <Words>355</Words>
  <Application>Microsoft Office PowerPoint</Application>
  <PresentationFormat>On-screen Show (4:3)</PresentationFormat>
  <Paragraphs>75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bluepage</vt:lpstr>
      <vt:lpstr>Integrating Two Worlds: A Pathway for Native American STEM Students</vt:lpstr>
      <vt:lpstr>Overview</vt:lpstr>
      <vt:lpstr>Northern Arizona University</vt:lpstr>
      <vt:lpstr>Slide 4</vt:lpstr>
      <vt:lpstr>NAU Programs</vt:lpstr>
      <vt:lpstr>Past Successes</vt:lpstr>
      <vt:lpstr>Recruitment</vt:lpstr>
      <vt:lpstr>High School Summer Program</vt:lpstr>
      <vt:lpstr>Undergraduate Summer Program</vt:lpstr>
      <vt:lpstr>Assessment of Programs</vt:lpstr>
      <vt:lpstr>Project Deliverables</vt:lpstr>
      <vt:lpstr>Slide 12</vt:lpstr>
      <vt:lpstr>Slide 13</vt:lpstr>
    </vt:vector>
  </TitlesOfParts>
  <Company>Northern Arizona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Baca-Spry</dc:creator>
  <cp:lastModifiedBy>NSU</cp:lastModifiedBy>
  <cp:revision>24</cp:revision>
  <cp:lastPrinted>2006-10-27T23:49:31Z</cp:lastPrinted>
  <dcterms:created xsi:type="dcterms:W3CDTF">2010-11-10T00:32:23Z</dcterms:created>
  <dcterms:modified xsi:type="dcterms:W3CDTF">2010-11-10T13:01:53Z</dcterms:modified>
</cp:coreProperties>
</file>