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72" r:id="rId2"/>
    <p:sldId id="269" r:id="rId3"/>
    <p:sldId id="264" r:id="rId4"/>
    <p:sldId id="271" r:id="rId5"/>
    <p:sldId id="257" r:id="rId6"/>
    <p:sldId id="266" r:id="rId7"/>
    <p:sldId id="268" r:id="rId8"/>
    <p:sldId id="267" r:id="rId9"/>
    <p:sldId id="258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47BB6-E2DB-4A7D-9CCA-BD26DE06B1CD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BE59-9174-4B5D-BC84-99C8DF85E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1175-4B7E-4B68-A1A8-18625EC10969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48B0-91C9-476E-BE3A-A50E1B8BFF18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93C6-E197-45A0-8DEA-D258C69C6B8C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35EA-D0AA-4801-A77E-90319D1A728F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1F3-0DC8-48AC-A4C7-76F7FC685CAE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377E-633A-4B6F-A767-1F253989FACE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9044-F3E0-4976-9F08-F87473F8D7C6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48F-CB6D-49D0-9B90-A9C3017284A3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9E96-9916-4EB9-BCB1-A18CDA06DA57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6CD3-CDF1-4194-BBDD-283AE5FDF963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4854-D703-42D2-B17F-D6B4A9D1BCF1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3497560" y="6453336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ctr"/>
            <a:fld id="{407A01D7-D81F-492D-9D44-6B82F43098C0}" type="datetime1">
              <a:rPr lang="en-US" smtClean="0"/>
              <a:pPr algn="ctr"/>
              <a:t>11/10/2010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NNSA-UT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678E884-75B2-48AC-B9B9-3C48AF2B2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798913"/>
            <a:ext cx="8458200" cy="12223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UT </a:t>
            </a:r>
            <a:r>
              <a:rPr lang="en-US" sz="4000" dirty="0" err="1" smtClean="0"/>
              <a:t>DoE</a:t>
            </a:r>
            <a:r>
              <a:rPr lang="en-US" sz="4000" dirty="0" smtClean="0"/>
              <a:t> Massie Chair Program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92896"/>
            <a:ext cx="8458200" cy="2163688"/>
          </a:xfrm>
        </p:spPr>
        <p:txBody>
          <a:bodyPr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2900" b="1" dirty="0" smtClean="0"/>
              <a:t>Roberto Loran</a:t>
            </a:r>
          </a:p>
          <a:p>
            <a:pPr algn="r">
              <a:spcBef>
                <a:spcPts val="0"/>
              </a:spcBef>
            </a:pPr>
            <a:r>
              <a:rPr lang="en-US" sz="2800" dirty="0" smtClean="0"/>
              <a:t>Rolando </a:t>
            </a:r>
            <a:r>
              <a:rPr lang="en-US" sz="2800" dirty="0" err="1" smtClean="0"/>
              <a:t>Roque</a:t>
            </a:r>
            <a:endParaRPr lang="en-US" sz="2800" dirty="0" smtClean="0"/>
          </a:p>
          <a:p>
            <a:pPr algn="r">
              <a:spcBef>
                <a:spcPts val="0"/>
              </a:spcBef>
            </a:pPr>
            <a:r>
              <a:rPr lang="en-US" sz="2800" dirty="0" err="1" smtClean="0"/>
              <a:t>Yazan</a:t>
            </a:r>
            <a:r>
              <a:rPr lang="en-US" sz="2800" dirty="0" smtClean="0"/>
              <a:t> </a:t>
            </a:r>
            <a:r>
              <a:rPr lang="en-US" sz="2800" dirty="0" err="1" smtClean="0"/>
              <a:t>Hijazi</a:t>
            </a:r>
            <a:endParaRPr lang="en-US" sz="2800" dirty="0" smtClean="0"/>
          </a:p>
          <a:p>
            <a:pPr algn="r">
              <a:spcBef>
                <a:spcPts val="0"/>
              </a:spcBef>
            </a:pPr>
            <a:r>
              <a:rPr lang="en-US" sz="2800" dirty="0" smtClean="0"/>
              <a:t>Yahya Masalmah</a:t>
            </a:r>
            <a:endParaRPr lang="en-US" sz="2800" dirty="0"/>
          </a:p>
        </p:txBody>
      </p:sp>
      <p:pic>
        <p:nvPicPr>
          <p:cNvPr id="4" name="Picture 5" descr="ACADEMICO 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168768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2411760" y="5949281"/>
            <a:ext cx="6408712" cy="432047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NNSA - NSU, </a:t>
            </a:r>
            <a:r>
              <a:rPr lang="en-US" sz="2000" dirty="0" smtClean="0">
                <a:solidFill>
                  <a:schemeClr val="tx2"/>
                </a:solidFill>
              </a:rPr>
              <a:t>Virginia - </a:t>
            </a:r>
            <a:fld id="{C13BA49F-DE46-40FA-9FEB-D89A717F4C86}" type="datetime1">
              <a:rPr lang="en-US" sz="2000" smtClean="0">
                <a:solidFill>
                  <a:schemeClr val="tx2"/>
                </a:solidFill>
              </a:rPr>
              <a:pPr algn="r"/>
              <a:t>11/10/2010</a:t>
            </a:fld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Thanks/gracias</a:t>
            </a:r>
            <a:endParaRPr lang="en-US" sz="6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6500" dirty="0" smtClean="0"/>
          </a:p>
          <a:p>
            <a:pPr algn="r">
              <a:buNone/>
            </a:pPr>
            <a:r>
              <a:rPr lang="en-US" sz="4800" b="1" u="sng" dirty="0" smtClean="0"/>
              <a:t>rloran@suagm.edu </a:t>
            </a:r>
          </a:p>
          <a:p>
            <a:pPr algn="r">
              <a:buNone/>
            </a:pPr>
            <a:r>
              <a:rPr lang="en-US" sz="6000" b="1" dirty="0" smtClean="0"/>
              <a:t>http://ut.pr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35EA-D0AA-4801-A77E-90319D1A728F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Universidad Del </a:t>
            </a:r>
            <a:r>
              <a:rPr lang="en-US" sz="3500" dirty="0" err="1" smtClean="0"/>
              <a:t>TurABO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6170"/>
            <a:ext cx="8686800" cy="4971182"/>
          </a:xfrm>
        </p:spPr>
        <p:txBody>
          <a:bodyPr>
            <a:normAutofit fontScale="85000" lnSpcReduction="10000"/>
          </a:bodyPr>
          <a:lstStyle/>
          <a:p>
            <a:pPr marL="266700" indent="-266700">
              <a:lnSpc>
                <a:spcPct val="105000"/>
              </a:lnSpc>
              <a:spcAft>
                <a:spcPts val="1000"/>
              </a:spcAft>
              <a:buSzPct val="110000"/>
              <a:buFont typeface="Arial" pitchFamily="34" charset="0"/>
              <a:buChar char="•"/>
            </a:pPr>
            <a:r>
              <a:rPr lang="en-US" dirty="0" smtClean="0"/>
              <a:t>Located in </a:t>
            </a:r>
            <a:r>
              <a:rPr lang="en-US" dirty="0" err="1" smtClean="0"/>
              <a:t>Gurabo</a:t>
            </a:r>
            <a:r>
              <a:rPr lang="en-US" dirty="0" smtClean="0"/>
              <a:t>, Puerto Rico (15 miles from San Juan) </a:t>
            </a:r>
          </a:p>
          <a:p>
            <a:pPr marL="266700" indent="-266700">
              <a:lnSpc>
                <a:spcPct val="105000"/>
              </a:lnSpc>
              <a:spcAft>
                <a:spcPts val="1000"/>
              </a:spcAft>
              <a:buSzPct val="110000"/>
              <a:buFont typeface="Arial" pitchFamily="34" charset="0"/>
              <a:buChar char="•"/>
            </a:pPr>
            <a:r>
              <a:rPr lang="en-US" dirty="0" smtClean="0"/>
              <a:t>Over 15,000 students - 98% Hispanic</a:t>
            </a:r>
          </a:p>
          <a:p>
            <a:pPr marL="266700" indent="-266700">
              <a:lnSpc>
                <a:spcPct val="105000"/>
              </a:lnSpc>
              <a:spcAft>
                <a:spcPts val="1000"/>
              </a:spcAft>
              <a:buSzPct val="110000"/>
              <a:buFont typeface="Arial" pitchFamily="34" charset="0"/>
              <a:buChar char="•"/>
            </a:pPr>
            <a:r>
              <a:rPr lang="en-US" dirty="0" smtClean="0"/>
              <a:t>Majority of students from low-income families of the Eastern Central Region</a:t>
            </a:r>
          </a:p>
          <a:p>
            <a:pPr marL="266700" indent="-266700">
              <a:lnSpc>
                <a:spcPct val="105000"/>
              </a:lnSpc>
              <a:spcAft>
                <a:spcPts val="1000"/>
              </a:spcAft>
              <a:buSzPct val="110000"/>
              <a:buFont typeface="Arial" pitchFamily="34" charset="0"/>
              <a:buChar char="•"/>
            </a:pPr>
            <a:r>
              <a:rPr lang="en-US" dirty="0" smtClean="0"/>
              <a:t>School of Engineering was established in 1990</a:t>
            </a:r>
          </a:p>
          <a:p>
            <a:pPr marL="266700" indent="-266700">
              <a:lnSpc>
                <a:spcPct val="105000"/>
              </a:lnSpc>
              <a:spcAft>
                <a:spcPts val="1000"/>
              </a:spcAft>
              <a:buSzPct val="110000"/>
              <a:buFont typeface="Arial" pitchFamily="34" charset="0"/>
              <a:buChar char="•"/>
            </a:pPr>
            <a:r>
              <a:rPr lang="en-US" dirty="0" smtClean="0"/>
              <a:t>Engineering programs: Mechanical (BS), Electrical (BS), Industrial and Management (BS), Computer (BS), and Telecommunications (MS)</a:t>
            </a:r>
          </a:p>
          <a:p>
            <a:pPr marL="266700" indent="-266700">
              <a:lnSpc>
                <a:spcPct val="105000"/>
              </a:lnSpc>
              <a:spcAft>
                <a:spcPts val="1000"/>
              </a:spcAft>
              <a:buSzPct val="110000"/>
              <a:buFont typeface="Arial" pitchFamily="34" charset="0"/>
              <a:buChar char="•"/>
            </a:pPr>
            <a:r>
              <a:rPr lang="en-US" dirty="0" smtClean="0"/>
              <a:t>Environmental Sciences MS and PhD programs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3497560" y="6452443"/>
            <a:ext cx="2514600" cy="288925"/>
          </a:xfrm>
        </p:spPr>
        <p:txBody>
          <a:bodyPr/>
          <a:lstStyle/>
          <a:p>
            <a:fld id="{C13BA49F-DE46-40FA-9FEB-D89A717F4C86}" type="datetime1">
              <a:rPr lang="en-US" smtClean="0"/>
              <a:pPr/>
              <a:t>11/10/2010</a:t>
            </a:fld>
            <a:endParaRPr lang="en-US" dirty="0"/>
          </a:p>
        </p:txBody>
      </p:sp>
      <p:sp>
        <p:nvSpPr>
          <p:cNvPr id="10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Team members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85000" lnSpcReduction="2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Roberto Loran, PhD – Chair and PI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Rolando </a:t>
            </a:r>
            <a:r>
              <a:rPr lang="en-US" dirty="0" err="1" smtClean="0"/>
              <a:t>Roque</a:t>
            </a:r>
            <a:r>
              <a:rPr lang="en-US" dirty="0" smtClean="0"/>
              <a:t>, PhD – Senior Researcher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err="1" smtClean="0"/>
              <a:t>Yazan</a:t>
            </a:r>
            <a:r>
              <a:rPr lang="en-US" dirty="0" smtClean="0"/>
              <a:t> </a:t>
            </a:r>
            <a:r>
              <a:rPr lang="en-US" dirty="0" err="1" smtClean="0"/>
              <a:t>Hijazi</a:t>
            </a:r>
            <a:r>
              <a:rPr lang="en-US" dirty="0" smtClean="0"/>
              <a:t>, PhD – Senior Researcher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Yahya Masalmah, PhD – Senior Researcher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Francisco </a:t>
            </a:r>
            <a:r>
              <a:rPr lang="en-US" dirty="0" err="1"/>
              <a:t>Márquez</a:t>
            </a:r>
            <a:r>
              <a:rPr lang="en-US" dirty="0"/>
              <a:t>, </a:t>
            </a:r>
            <a:r>
              <a:rPr lang="en-US" dirty="0" smtClean="0"/>
              <a:t>PhD – Senior </a:t>
            </a:r>
            <a:r>
              <a:rPr lang="en-US" dirty="0"/>
              <a:t>Researcher, 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Jorge Vargas, PhD – Senior Researcher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Carlos </a:t>
            </a:r>
            <a:r>
              <a:rPr lang="en-US" dirty="0" err="1" smtClean="0"/>
              <a:t>Neira</a:t>
            </a:r>
            <a:r>
              <a:rPr lang="en-US" dirty="0" smtClean="0"/>
              <a:t> – Associate Researcher 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amon </a:t>
            </a:r>
            <a:r>
              <a:rPr lang="en-US" dirty="0" err="1" smtClean="0"/>
              <a:t>Polanco</a:t>
            </a:r>
            <a:r>
              <a:rPr lang="en-US" dirty="0" smtClean="0"/>
              <a:t> – Associate </a:t>
            </a:r>
            <a:r>
              <a:rPr lang="en-US" dirty="0"/>
              <a:t>Researcher, 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Jose </a:t>
            </a:r>
            <a:r>
              <a:rPr lang="en-US" dirty="0" err="1" smtClean="0"/>
              <a:t>Duconge</a:t>
            </a:r>
            <a:r>
              <a:rPr lang="en-US" dirty="0" smtClean="0"/>
              <a:t>, PhD –  Dissemination Activities </a:t>
            </a: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err="1" smtClean="0"/>
              <a:t>Amaury</a:t>
            </a:r>
            <a:r>
              <a:rPr lang="en-US" dirty="0" smtClean="0"/>
              <a:t> </a:t>
            </a:r>
            <a:r>
              <a:rPr lang="en-US" dirty="0" err="1" smtClean="0"/>
              <a:t>Malave</a:t>
            </a:r>
            <a:r>
              <a:rPr lang="en-US" dirty="0" smtClean="0"/>
              <a:t>, PhD –  </a:t>
            </a:r>
            <a:r>
              <a:rPr lang="en-US" dirty="0"/>
              <a:t>S</a:t>
            </a:r>
            <a:r>
              <a:rPr lang="en-US" dirty="0" smtClean="0"/>
              <a:t>tudent Internships</a:t>
            </a: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Sandra </a:t>
            </a:r>
            <a:r>
              <a:rPr lang="en-US" dirty="0" err="1" smtClean="0"/>
              <a:t>Pedraza</a:t>
            </a:r>
            <a:r>
              <a:rPr lang="en-US" dirty="0" smtClean="0"/>
              <a:t> –  Innovation </a:t>
            </a:r>
            <a:r>
              <a:rPr lang="en-US" dirty="0"/>
              <a:t>C</a:t>
            </a:r>
            <a:r>
              <a:rPr lang="en-US" dirty="0" smtClean="0"/>
              <a:t>omponent</a:t>
            </a: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Darlene </a:t>
            </a:r>
            <a:r>
              <a:rPr lang="en-US" dirty="0" err="1" smtClean="0"/>
              <a:t>Muñoz</a:t>
            </a:r>
            <a:r>
              <a:rPr lang="en-US" dirty="0" smtClean="0"/>
              <a:t> – Administrative Director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E40A-8054-447B-B797-AF087E9F3E69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23528" y="6452443"/>
            <a:ext cx="2895600" cy="288925"/>
          </a:xfrm>
        </p:spPr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9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pPr lvl="0"/>
            <a:r>
              <a:rPr lang="en-US" sz="3300" dirty="0" smtClean="0"/>
              <a:t>PREVIOUS </a:t>
            </a:r>
            <a:r>
              <a:rPr lang="en-US" sz="3300" dirty="0" err="1" smtClean="0"/>
              <a:t>AcOmplishments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22 papers, 4 books, 3 chapters, 15 presentations 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$1,318,096 in grants - $2,200,000 in construction of facilities 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Academic programs developed: MS in ME (alternative energy), BS in Civil Eng. and revision of PhD in Environmental Sciences.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10 undergrads and 5 grads participated in research teams 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Summer Internships (undergraduate students): 9 to NNSA, </a:t>
            </a:r>
            <a:r>
              <a:rPr lang="en-US" sz="2300" dirty="0" err="1" smtClean="0">
                <a:cs typeface="Arial" pitchFamily="34" charset="0"/>
              </a:rPr>
              <a:t>DoE</a:t>
            </a:r>
            <a:r>
              <a:rPr lang="en-US" sz="2300" dirty="0" smtClean="0">
                <a:cs typeface="Arial" pitchFamily="34" charset="0"/>
              </a:rPr>
              <a:t> and National Labs; 21 at the PREC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Lab equipment: $ 840,000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3 Symposia, 2 International Congresses, 4 editions of the “Distinguished Lecturer Series in </a:t>
            </a:r>
            <a:r>
              <a:rPr lang="en-US" sz="2300" dirty="0" err="1" smtClean="0">
                <a:cs typeface="Arial" pitchFamily="34" charset="0"/>
              </a:rPr>
              <a:t>Science,Tech</a:t>
            </a:r>
            <a:r>
              <a:rPr lang="en-US" sz="2300" dirty="0" smtClean="0">
                <a:cs typeface="Arial" pitchFamily="34" charset="0"/>
              </a:rPr>
              <a:t> &amp; Engineering” 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International Center of Environmental Studies and Sustainable Development (</a:t>
            </a:r>
            <a:r>
              <a:rPr lang="en-US" sz="2300" dirty="0" err="1" smtClean="0">
                <a:cs typeface="Arial" pitchFamily="34" charset="0"/>
              </a:rPr>
              <a:t>CIEMADeS</a:t>
            </a:r>
            <a:r>
              <a:rPr lang="en-US" sz="2300" dirty="0" smtClean="0">
                <a:cs typeface="Arial" pitchFamily="34" charset="0"/>
              </a:rPr>
              <a:t>) </a:t>
            </a:r>
          </a:p>
          <a:p>
            <a:pPr marL="263525" indent="-2635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300" dirty="0" smtClean="0">
                <a:cs typeface="Arial" pitchFamily="34" charset="0"/>
              </a:rPr>
              <a:t>Puerto Rico Energy Center (PREC): Phase I of the facilities (4,000 ft</a:t>
            </a:r>
            <a:r>
              <a:rPr lang="en-US" sz="2300" baseline="30000" dirty="0" smtClean="0">
                <a:cs typeface="Arial" pitchFamily="34" charset="0"/>
              </a:rPr>
              <a:t>2</a:t>
            </a:r>
            <a:r>
              <a:rPr lang="en-US" sz="2300" dirty="0" smtClean="0">
                <a:cs typeface="Arial" pitchFamily="34" charset="0"/>
              </a:rPr>
              <a:t>), Ecologic House: 1,200 ft</a:t>
            </a:r>
            <a:r>
              <a:rPr lang="en-US" sz="2300" baseline="30000" dirty="0" smtClean="0">
                <a:cs typeface="Arial" pitchFamily="34" charset="0"/>
              </a:rPr>
              <a:t>2</a:t>
            </a:r>
            <a:r>
              <a:rPr lang="en-US" sz="2300" dirty="0" smtClean="0">
                <a:cs typeface="Arial" pitchFamily="34" charset="0"/>
              </a:rPr>
              <a:t> </a:t>
            </a:r>
            <a:endParaRPr lang="en-US" sz="23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E40A-8054-447B-B797-AF087E9F3E69}" type="datetime1">
              <a:rPr lang="en-US" smtClean="0"/>
              <a:pPr/>
              <a:t>11/10/2010</a:t>
            </a:fld>
            <a:endParaRPr lang="en-US" dirty="0"/>
          </a:p>
        </p:txBody>
      </p:sp>
      <p:sp>
        <p:nvSpPr>
          <p:cNvPr id="9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Research Projects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971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SzPct val="110000"/>
              <a:buFont typeface="Arial" pitchFamily="34" charset="0"/>
              <a:buChar char="•"/>
              <a:tabLst>
                <a:tab pos="5200650" algn="l"/>
              </a:tabLst>
            </a:pPr>
            <a:r>
              <a:rPr lang="en-US" sz="3400" dirty="0">
                <a:cs typeface="Arial" pitchFamily="34" charset="0"/>
              </a:rPr>
              <a:t>Project #1: </a:t>
            </a:r>
            <a:r>
              <a:rPr lang="en-US" sz="3400" dirty="0" smtClean="0">
                <a:cs typeface="Arial" pitchFamily="34" charset="0"/>
              </a:rPr>
              <a:t>Gas Sensors </a:t>
            </a:r>
            <a:r>
              <a:rPr lang="en-US" sz="3400" dirty="0">
                <a:cs typeface="Arial" pitchFamily="34" charset="0"/>
              </a:rPr>
              <a:t>Based on Magnetic Susceptibility of </a:t>
            </a:r>
            <a:r>
              <a:rPr lang="en-US" sz="3400" dirty="0" smtClean="0">
                <a:cs typeface="Arial" pitchFamily="34" charset="0"/>
              </a:rPr>
              <a:t>Carbon </a:t>
            </a:r>
            <a:r>
              <a:rPr lang="en-US" sz="3400" dirty="0" err="1">
                <a:cs typeface="Arial" pitchFamily="34" charset="0"/>
              </a:rPr>
              <a:t>Nanotube</a:t>
            </a:r>
            <a:r>
              <a:rPr lang="en-US" sz="3400" dirty="0">
                <a:cs typeface="Arial" pitchFamily="34" charset="0"/>
              </a:rPr>
              <a:t>-Magnetite </a:t>
            </a:r>
            <a:r>
              <a:rPr lang="en-US" sz="3400" dirty="0" err="1" smtClean="0">
                <a:cs typeface="Arial" pitchFamily="34" charset="0"/>
              </a:rPr>
              <a:t>Nanoparticle</a:t>
            </a:r>
            <a:r>
              <a:rPr lang="en-US" sz="3400" dirty="0" smtClean="0">
                <a:cs typeface="Arial" pitchFamily="34" charset="0"/>
              </a:rPr>
              <a:t> Composites</a:t>
            </a:r>
          </a:p>
          <a:p>
            <a:pPr>
              <a:spcBef>
                <a:spcPts val="0"/>
              </a:spcBef>
              <a:spcAft>
                <a:spcPts val="1800"/>
              </a:spcAft>
              <a:buSzPct val="110000"/>
              <a:buFont typeface="Arial" pitchFamily="34" charset="0"/>
              <a:buChar char="•"/>
              <a:tabLst>
                <a:tab pos="5200650" algn="l"/>
              </a:tabLst>
            </a:pPr>
            <a:r>
              <a:rPr lang="en-US" sz="3400" dirty="0">
                <a:cs typeface="Arial" pitchFamily="34" charset="0"/>
              </a:rPr>
              <a:t>Project #2: </a:t>
            </a:r>
            <a:r>
              <a:rPr lang="en-US" sz="3400" dirty="0" err="1" smtClean="0">
                <a:cs typeface="Arial" pitchFamily="34" charset="0"/>
              </a:rPr>
              <a:t>Spintronic</a:t>
            </a:r>
            <a:r>
              <a:rPr lang="en-US" sz="3400" dirty="0" smtClean="0">
                <a:cs typeface="Arial" pitchFamily="34" charset="0"/>
              </a:rPr>
              <a:t>-Based Radiation Sensors</a:t>
            </a:r>
          </a:p>
          <a:p>
            <a:pPr>
              <a:spcBef>
                <a:spcPts val="0"/>
              </a:spcBef>
              <a:spcAft>
                <a:spcPts val="1800"/>
              </a:spcAft>
              <a:buSzPct val="110000"/>
              <a:buFont typeface="Arial" pitchFamily="34" charset="0"/>
              <a:buChar char="•"/>
              <a:tabLst>
                <a:tab pos="5200650" algn="l"/>
              </a:tabLst>
            </a:pPr>
            <a:r>
              <a:rPr lang="en-US" sz="3400" dirty="0">
                <a:cs typeface="Arial" pitchFamily="34" charset="0"/>
              </a:rPr>
              <a:t>Project #3: </a:t>
            </a:r>
            <a:r>
              <a:rPr lang="en-US" sz="3400" dirty="0" smtClean="0">
                <a:cs typeface="Arial" pitchFamily="34" charset="0"/>
              </a:rPr>
              <a:t>Signature </a:t>
            </a:r>
            <a:r>
              <a:rPr lang="en-US" sz="3400" dirty="0">
                <a:cs typeface="Arial" pitchFamily="34" charset="0"/>
              </a:rPr>
              <a:t>extraction algorithms from </a:t>
            </a:r>
            <a:r>
              <a:rPr lang="en-US" sz="3400" dirty="0" err="1">
                <a:cs typeface="Arial" pitchFamily="34" charset="0"/>
              </a:rPr>
              <a:t>Hyperspectral</a:t>
            </a:r>
            <a:r>
              <a:rPr lang="en-US" sz="3400" dirty="0">
                <a:cs typeface="Arial" pitchFamily="34" charset="0"/>
              </a:rPr>
              <a:t> Images (</a:t>
            </a:r>
            <a:r>
              <a:rPr lang="en-US" sz="3400" dirty="0" smtClean="0">
                <a:cs typeface="Arial" pitchFamily="34" charset="0"/>
              </a:rPr>
              <a:t>HSI)</a:t>
            </a:r>
            <a:endParaRPr lang="en-US" sz="3400" dirty="0"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4-8800-437A-B3D7-EDCFC4EF9732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23528" y="6452443"/>
            <a:ext cx="2895600" cy="288925"/>
          </a:xfrm>
        </p:spPr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9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u="sng" dirty="0" smtClean="0"/>
              <a:t>Single walled carbon </a:t>
            </a:r>
            <a:r>
              <a:rPr lang="en-US" sz="3500" u="sng" dirty="0" err="1" smtClean="0"/>
              <a:t>nanotube</a:t>
            </a:r>
            <a:r>
              <a:rPr lang="en-US" sz="3500" u="sng" dirty="0" smtClean="0"/>
              <a:t>-magnetite </a:t>
            </a:r>
            <a:r>
              <a:rPr lang="en-US" sz="3500" u="sng" dirty="0" err="1" smtClean="0"/>
              <a:t>nanoparticle</a:t>
            </a:r>
            <a:r>
              <a:rPr lang="en-US" sz="3500" dirty="0" smtClean="0"/>
              <a:t> (SWCNT-MN) composite materials exhibit a highly dispersed and stable array of acid and basic Lewis sites on their surface; where </a:t>
            </a:r>
            <a:r>
              <a:rPr lang="en-US" sz="3500" dirty="0" err="1" smtClean="0"/>
              <a:t>coordinatively</a:t>
            </a:r>
            <a:r>
              <a:rPr lang="en-US" sz="3500" dirty="0" smtClean="0"/>
              <a:t> unsaturated </a:t>
            </a:r>
            <a:r>
              <a:rPr lang="en-US" sz="3500" dirty="0" err="1" smtClean="0"/>
              <a:t>cations</a:t>
            </a:r>
            <a:r>
              <a:rPr lang="en-US" sz="3500" dirty="0" smtClean="0"/>
              <a:t> (CUS) Fe2+ and Fe3+ prevail having interaction with gaseous oxides, such as: CO, CO2, NO, SO2. </a:t>
            </a:r>
          </a:p>
          <a:p>
            <a:pPr marL="0" indent="0">
              <a:buNone/>
            </a:pPr>
            <a:r>
              <a:rPr lang="en-US" sz="3500" dirty="0" smtClean="0"/>
              <a:t>These interactions will be reflected in the magnetic susceptibility of the composite which can then be used as basis to sense gases.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60648"/>
            <a:ext cx="8686800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gas</a:t>
            </a:r>
            <a:r>
              <a:rPr kumimoji="0" lang="en-US" sz="31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sensors based on magnetic susceptibility of  </a:t>
            </a:r>
            <a:r>
              <a:rPr kumimoji="0" lang="en-US" sz="310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swcnT-mn</a:t>
            </a:r>
            <a:r>
              <a:rPr kumimoji="0" lang="en-US" sz="310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31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composites</a:t>
            </a:r>
            <a:endParaRPr kumimoji="0" lang="en-US" sz="31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79-91AE-455F-BEAF-4A8FDFED873A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323528" y="6452443"/>
            <a:ext cx="2895600" cy="288925"/>
          </a:xfrm>
        </p:spPr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11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0560"/>
            <a:ext cx="8686800" cy="838200"/>
          </a:xfrm>
        </p:spPr>
        <p:txBody>
          <a:bodyPr/>
          <a:lstStyle/>
          <a:p>
            <a:r>
              <a:rPr lang="en-US" dirty="0" err="1" smtClean="0"/>
              <a:t>Spintronic</a:t>
            </a:r>
            <a:r>
              <a:rPr lang="en-US" dirty="0" smtClean="0"/>
              <a:t>-based radiation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4899174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As a result of previous Massie Chair Program projects, we have the capability to produce high-quality thin-film based magnetic films and magnetic multilayer structures with fine control over film quality and thickness using sputter deposition capability to perform in-house electric and magnetic characterization of these films.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This significantly improves the ability and position to develop and pursue novel sensing applications based on </a:t>
            </a:r>
            <a:r>
              <a:rPr lang="en-US" sz="2300" dirty="0" err="1" smtClean="0"/>
              <a:t>spintronic</a:t>
            </a:r>
            <a:r>
              <a:rPr lang="en-US" sz="2300" dirty="0" smtClean="0"/>
              <a:t> magnetic structures with faster cycle times and reduced reliance on out-sourced characterization.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smtClean="0"/>
              <a:t>This project will focus primarily on developing radiation sensors based on magnetic films and magnetic </a:t>
            </a:r>
            <a:r>
              <a:rPr lang="en-US" sz="2300" dirty="0" err="1" smtClean="0"/>
              <a:t>multilayers</a:t>
            </a:r>
            <a:r>
              <a:rPr lang="en-US" sz="2300" dirty="0" smtClean="0"/>
              <a:t>. This work will have three components: Thin-film based sensors; Thick-film based sensors; and Device level development. </a:t>
            </a:r>
          </a:p>
          <a:p>
            <a:endParaRPr lang="en-US" sz="23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E40-118C-4AC5-BF86-0A2FEDA55E22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23528" y="6452443"/>
            <a:ext cx="2895600" cy="288925"/>
          </a:xfrm>
        </p:spPr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9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0560"/>
            <a:ext cx="8686800" cy="8382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Signature extraction algorithms from HSI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 err="1" smtClean="0"/>
              <a:t>Hyperspectral</a:t>
            </a:r>
            <a:r>
              <a:rPr lang="en-US" sz="5500" dirty="0" smtClean="0"/>
              <a:t> imagery is a technology that provides information of the scene in the field of view of a sensor. The information contained in the spectral and spatial domains is used by this imaging technology for object recognition and estimation that arise in many applications like military and environmental.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 smtClean="0"/>
              <a:t>The proposed work will focus on: 1) Developing mathematical-based algorithms for signature extraction from HIS; 2) Developing target detection algorithms to be used in material extraction from advanced HSI; 3) A serial and parallel implementation of the developed algorithms; and, 4) Testing and validation of the developed algorithms using simulated and real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A8EF-5E48-4283-8E11-5C8DD664219A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23528" y="6452443"/>
            <a:ext cx="2895600" cy="288925"/>
          </a:xfrm>
        </p:spPr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9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Expected Outcomes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184576"/>
          </a:xfrm>
        </p:spPr>
        <p:txBody>
          <a:bodyPr>
            <a:noAutofit/>
          </a:bodyPr>
          <a:lstStyle/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12 undergrad. and 4 grad. students in research teams </a:t>
            </a: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PhD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dissertations related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to nuclear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energy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40 undergrad. participating at least once in the PREC Summer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Internship Program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10 grad. students presenting in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the UT Annual Researchers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Conference and the annual PREC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Symposia and </a:t>
            </a:r>
            <a:r>
              <a:rPr lang="en-US" sz="2500" smtClean="0">
                <a:latin typeface="Arial" pitchFamily="34" charset="0"/>
                <a:cs typeface="Arial" pitchFamily="34" charset="0"/>
              </a:rPr>
              <a:t>other scientific events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30% increase in publications and presentations</a:t>
            </a: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Course on innovation applied to clean energy problems</a:t>
            </a: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Graduate course on nuclear energy</a:t>
            </a:r>
          </a:p>
          <a:p>
            <a:pPr marL="266700" indent="-266700">
              <a:lnSpc>
                <a:spcPct val="90000"/>
              </a:lnSpc>
              <a:spcBef>
                <a:spcPts val="0"/>
              </a:spcBef>
              <a:buSzPct val="110000"/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Annual editions of the PREC Symposium and the “UT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Distinguished Lecturer Series on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Sciences Tech and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461-2C67-48C1-A0BB-975D0FDCE19F}" type="datetime1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23528" y="6452443"/>
            <a:ext cx="2895600" cy="288925"/>
          </a:xfrm>
        </p:spPr>
        <p:txBody>
          <a:bodyPr/>
          <a:lstStyle/>
          <a:p>
            <a:r>
              <a:rPr lang="en-US" smtClean="0"/>
              <a:t>NNSA-UT</a:t>
            </a:r>
            <a:endParaRPr lang="en-US"/>
          </a:p>
        </p:txBody>
      </p:sp>
      <p:sp>
        <p:nvSpPr>
          <p:cNvPr id="9" name="Footer Placeholder 27"/>
          <p:cNvSpPr txBox="1">
            <a:spLocks/>
          </p:cNvSpPr>
          <p:nvPr/>
        </p:nvSpPr>
        <p:spPr>
          <a:xfrm>
            <a:off x="395536" y="6452443"/>
            <a:ext cx="1080120" cy="4055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NNSA-UT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884-75B2-48AC-B9B9-3C48AF2B24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596</TotalTime>
  <Words>798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UT DoE Massie Chair Program</vt:lpstr>
      <vt:lpstr>Universidad Del TurABO</vt:lpstr>
      <vt:lpstr>Team members</vt:lpstr>
      <vt:lpstr>PREVIOUS AcOmplishments</vt:lpstr>
      <vt:lpstr>Research Projects</vt:lpstr>
      <vt:lpstr>Slide 6</vt:lpstr>
      <vt:lpstr>Spintronic-based radiation sensors</vt:lpstr>
      <vt:lpstr>Signature extraction algorithms from HSI</vt:lpstr>
      <vt:lpstr>Expected Outcomes</vt:lpstr>
      <vt:lpstr>Slide 10</vt:lpstr>
    </vt:vector>
  </TitlesOfParts>
  <Company>Sistema Universitario Ana G. Mendez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25</cp:revision>
  <dcterms:created xsi:type="dcterms:W3CDTF">2010-11-09T04:03:43Z</dcterms:created>
  <dcterms:modified xsi:type="dcterms:W3CDTF">2010-11-10T11:23:02Z</dcterms:modified>
</cp:coreProperties>
</file>