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handoutMasterIdLst>
    <p:handoutMasterId r:id="rId22"/>
  </p:handoutMasterIdLst>
  <p:sldIdLst>
    <p:sldId id="256" r:id="rId2"/>
    <p:sldId id="257" r:id="rId3"/>
    <p:sldId id="258" r:id="rId4"/>
    <p:sldId id="259" r:id="rId5"/>
    <p:sldId id="295" r:id="rId6"/>
    <p:sldId id="296" r:id="rId7"/>
    <p:sldId id="297" r:id="rId8"/>
    <p:sldId id="298" r:id="rId9"/>
    <p:sldId id="266" r:id="rId10"/>
    <p:sldId id="300" r:id="rId11"/>
    <p:sldId id="301" r:id="rId12"/>
    <p:sldId id="302" r:id="rId13"/>
    <p:sldId id="303" r:id="rId14"/>
    <p:sldId id="304" r:id="rId15"/>
    <p:sldId id="305" r:id="rId16"/>
    <p:sldId id="306" r:id="rId17"/>
    <p:sldId id="307" r:id="rId18"/>
    <p:sldId id="308" r:id="rId19"/>
    <p:sldId id="294"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0036CBA5-10D4-45B9-8783-0ADEB94AD36B}" type="datetimeFigureOut">
              <a:rPr lang="en-US"/>
              <a:pPr>
                <a:defRPr/>
              </a:pPr>
              <a:t>11/9/2010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612FBF96-0A6E-4810-80E2-A2D9C657A79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838D3CFF-359C-4C9C-ADCE-461A53965370}" type="datetimeFigureOut">
              <a:rPr lang="en-US"/>
              <a:pPr>
                <a:defRPr/>
              </a:pPr>
              <a:t>11/9/2010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EBB51B46-A8F8-4ACF-8F3F-F047D582B12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TextEdit="1"/>
          </p:cNvSpPr>
          <p:nvPr>
            <p:ph type="sldImg"/>
          </p:nvPr>
        </p:nvSpPr>
        <p:spPr bwMode="auto">
          <a:noFill/>
          <a:ln>
            <a:solidFill>
              <a:srgbClr val="000000"/>
            </a:solidFill>
            <a:miter lim="800000"/>
            <a:headEnd/>
            <a:tailEnd/>
          </a:ln>
        </p:spPr>
      </p:sp>
      <p:sp>
        <p:nvSpPr>
          <p:cNvPr id="1638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TextEdit="1"/>
          </p:cNvSpPr>
          <p:nvPr>
            <p:ph type="sldImg"/>
          </p:nvPr>
        </p:nvSpPr>
        <p:spPr bwMode="auto">
          <a:noFill/>
          <a:ln>
            <a:solidFill>
              <a:srgbClr val="000000"/>
            </a:solidFill>
            <a:miter lim="800000"/>
            <a:headEnd/>
            <a:tailEnd/>
          </a:ln>
        </p:spPr>
      </p:sp>
      <p:sp>
        <p:nvSpPr>
          <p:cNvPr id="7065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p:spPr>
      </p:sp>
      <p:sp>
        <p:nvSpPr>
          <p:cNvPr id="7270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p:spPr>
      </p:sp>
      <p:sp>
        <p:nvSpPr>
          <p:cNvPr id="7475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p:spPr>
      </p:sp>
      <p:sp>
        <p:nvSpPr>
          <p:cNvPr id="7680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TextEdit="1"/>
          </p:cNvSpPr>
          <p:nvPr>
            <p:ph type="sldImg"/>
          </p:nvPr>
        </p:nvSpPr>
        <p:spPr bwMode="auto">
          <a:noFill/>
          <a:ln>
            <a:solidFill>
              <a:srgbClr val="000000"/>
            </a:solidFill>
            <a:miter lim="800000"/>
            <a:headEnd/>
            <a:tailEnd/>
          </a:ln>
        </p:spPr>
      </p:sp>
      <p:sp>
        <p:nvSpPr>
          <p:cNvPr id="7885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899"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lIns="93177" tIns="46589" rIns="93177" bIns="46589" anchor="b"/>
          <a:lstStyle/>
          <a:p>
            <a:pPr algn="r" defTabSz="931863"/>
            <a:fld id="{9757FA2D-69FF-409E-A559-A070D3256A8B}" type="slidenum">
              <a:rPr lang="en-US" sz="1200">
                <a:latin typeface="Calibri" pitchFamily="34" charset="0"/>
              </a:rPr>
              <a:pPr algn="r" defTabSz="931863"/>
              <a:t>15</a:t>
            </a:fld>
            <a:endParaRPr lang="en-US" sz="1200">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7"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lIns="93177" tIns="46589" rIns="93177" bIns="46589" anchor="b"/>
          <a:lstStyle/>
          <a:p>
            <a:pPr algn="r" defTabSz="931863"/>
            <a:fld id="{1C985B81-D39D-415E-9F54-6952871818A5}" type="slidenum">
              <a:rPr lang="en-US" sz="1200">
                <a:latin typeface="Calibri" pitchFamily="34" charset="0"/>
              </a:rPr>
              <a:pPr algn="r" defTabSz="931863"/>
              <a:t>16</a:t>
            </a:fld>
            <a:endParaRPr lang="en-US" sz="12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5"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lIns="93177" tIns="46589" rIns="93177" bIns="46589" anchor="b"/>
          <a:lstStyle/>
          <a:p>
            <a:pPr algn="r" defTabSz="931863"/>
            <a:fld id="{B105DC00-C70F-44F6-AEB5-4DFA428E7867}" type="slidenum">
              <a:rPr lang="en-US" sz="1200">
                <a:latin typeface="Calibri" pitchFamily="34" charset="0"/>
              </a:rPr>
              <a:pPr algn="r" defTabSz="931863"/>
              <a:t>17</a:t>
            </a:fld>
            <a:endParaRPr lang="en-US"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structure will be published</a:t>
            </a:r>
          </a:p>
        </p:txBody>
      </p:sp>
      <p:sp>
        <p:nvSpPr>
          <p:cNvPr id="87043" name="Slide Number Placeholder 3"/>
          <p:cNvSpPr txBox="1">
            <a:spLocks noGrp="1"/>
          </p:cNvSpPr>
          <p:nvPr/>
        </p:nvSpPr>
        <p:spPr bwMode="auto">
          <a:xfrm>
            <a:off x="3970338" y="8829675"/>
            <a:ext cx="3038475" cy="465138"/>
          </a:xfrm>
          <a:prstGeom prst="rect">
            <a:avLst/>
          </a:prstGeom>
          <a:noFill/>
          <a:ln w="9525">
            <a:noFill/>
            <a:miter lim="800000"/>
            <a:headEnd/>
            <a:tailEnd/>
          </a:ln>
        </p:spPr>
        <p:txBody>
          <a:bodyPr lIns="93177" tIns="46589" rIns="93177" bIns="46589" anchor="b"/>
          <a:lstStyle/>
          <a:p>
            <a:pPr algn="r" defTabSz="931863"/>
            <a:fld id="{816D76EA-6BB8-4D6A-985B-08F2A5DC3A55}" type="slidenum">
              <a:rPr lang="en-US" sz="1200">
                <a:latin typeface="Calibri" pitchFamily="34" charset="0"/>
              </a:rPr>
              <a:pPr algn="r" defTabSz="931863"/>
              <a:t>18</a:t>
            </a:fld>
            <a:endParaRPr lang="en-US"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TextEdi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TextEdit="1"/>
          </p:cNvSpPr>
          <p:nvPr>
            <p:ph type="sldImg"/>
          </p:nvPr>
        </p:nvSpPr>
        <p:spPr bwMode="auto">
          <a:noFill/>
          <a:ln>
            <a:solidFill>
              <a:srgbClr val="000000"/>
            </a:solidFill>
            <a:miter lim="800000"/>
            <a:headEnd/>
            <a:tailEnd/>
          </a:ln>
        </p:spPr>
      </p:sp>
      <p:sp>
        <p:nvSpPr>
          <p:cNvPr id="2048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TextEdit="1"/>
          </p:cNvSpPr>
          <p:nvPr>
            <p:ph type="sldImg"/>
          </p:nvPr>
        </p:nvSpPr>
        <p:spPr bwMode="auto">
          <a:noFill/>
          <a:ln>
            <a:solidFill>
              <a:srgbClr val="000000"/>
            </a:solidFill>
            <a:miter lim="800000"/>
            <a:headEnd/>
            <a:tailEnd/>
          </a:ln>
        </p:spPr>
      </p:sp>
      <p:sp>
        <p:nvSpPr>
          <p:cNvPr id="2253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TextEdit="1"/>
          </p:cNvSpPr>
          <p:nvPr>
            <p:ph type="sldImg"/>
          </p:nvPr>
        </p:nvSpPr>
        <p:spPr bwMode="auto">
          <a:noFill/>
          <a:ln>
            <a:solidFill>
              <a:srgbClr val="000000"/>
            </a:solidFill>
            <a:miter lim="800000"/>
            <a:headEnd/>
            <a:tailEnd/>
          </a:ln>
        </p:spPr>
      </p:sp>
      <p:sp>
        <p:nvSpPr>
          <p:cNvPr id="2457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TextEdit="1"/>
          </p:cNvSpPr>
          <p:nvPr>
            <p:ph type="sldImg"/>
          </p:nvPr>
        </p:nvSpPr>
        <p:spPr bwMode="auto">
          <a:noFill/>
          <a:ln>
            <a:solidFill>
              <a:srgbClr val="000000"/>
            </a:solidFill>
            <a:miter lim="800000"/>
            <a:headEnd/>
            <a:tailEnd/>
          </a:ln>
        </p:spPr>
      </p:sp>
      <p:sp>
        <p:nvSpPr>
          <p:cNvPr id="6451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TextEdit="1"/>
          </p:cNvSpPr>
          <p:nvPr>
            <p:ph type="sldImg"/>
          </p:nvPr>
        </p:nvSpPr>
        <p:spPr bwMode="auto">
          <a:noFill/>
          <a:ln>
            <a:solidFill>
              <a:srgbClr val="000000"/>
            </a:solidFill>
            <a:miter lim="800000"/>
            <a:headEnd/>
            <a:tailEnd/>
          </a:ln>
        </p:spPr>
      </p:sp>
      <p:sp>
        <p:nvSpPr>
          <p:cNvPr id="66562"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TextEdit="1"/>
          </p:cNvSpPr>
          <p:nvPr>
            <p:ph type="sldImg"/>
          </p:nvPr>
        </p:nvSpPr>
        <p:spPr bwMode="auto">
          <a:noFill/>
          <a:ln>
            <a:solidFill>
              <a:srgbClr val="000000"/>
            </a:solidFill>
            <a:miter lim="800000"/>
            <a:headEnd/>
            <a:tailEnd/>
          </a:ln>
        </p:spPr>
      </p:sp>
      <p:sp>
        <p:nvSpPr>
          <p:cNvPr id="68610"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FE72DF05-1B21-4308-B8D3-23C43B9D2A73}" type="datetimeFigureOut">
              <a:rPr lang="en-US"/>
              <a:pPr>
                <a:defRPr/>
              </a:pPr>
              <a:t>11/9/2010</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08B4E48A-A501-424D-85EC-30EAE18BD4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A9DF9C5-F078-4CED-8095-34EE6C08FE9E}" type="datetimeFigureOut">
              <a:rPr lang="en-US"/>
              <a:pPr>
                <a:defRPr/>
              </a:pPr>
              <a:t>11/9/2010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D1B453A-A469-410E-A4E0-BA0B5EA0CBF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34DB810-EEE4-4FBF-A448-6728B13C7CFD}" type="datetimeFigureOut">
              <a:rPr lang="en-US"/>
              <a:pPr>
                <a:defRPr/>
              </a:pPr>
              <a:t>11/9/2010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903E95B-734A-4312-8F7A-0DB5B3E81A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8E88894-8226-4E6E-AA3D-2F87684C3CA7}" type="datetimeFigureOut">
              <a:rPr lang="en-US"/>
              <a:pPr>
                <a:defRPr/>
              </a:pPr>
              <a:t>11/9/2010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29FE72-1449-4EED-95F2-6ED7C8433B4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E7126F6-6A54-4489-BD07-CE11759F9D39}" type="datetimeFigureOut">
              <a:rPr lang="en-US"/>
              <a:pPr>
                <a:defRPr/>
              </a:pPr>
              <a:t>11/9/2010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9890C8-9169-4FB1-B965-AEB60E13044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84482698-644A-4BD8-A7D5-69BE4578FE6E}" type="datetimeFigureOut">
              <a:rPr lang="en-US"/>
              <a:pPr>
                <a:defRPr/>
              </a:pPr>
              <a:t>11/9/2010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5ADE7EE9-17F9-4790-8C68-A2E29322692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DED63AAA-3FEC-47A8-A8E7-A3F8A7DE7A25}" type="datetimeFigureOut">
              <a:rPr lang="en-US"/>
              <a:pPr>
                <a:defRPr/>
              </a:pPr>
              <a:t>11/9/2010</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A8AB239C-9FC1-4C3D-B7A9-ED2A68D8D60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64022CB4-4B26-46AF-B767-B96135991EC8}" type="datetimeFigureOut">
              <a:rPr lang="en-US"/>
              <a:pPr>
                <a:defRPr/>
              </a:pPr>
              <a:t>11/9/2010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F4010BA5-B04E-4222-8C6A-46997E415B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02EABCA-2FCF-4115-95B9-ED4BA437B964}" type="datetimeFigureOut">
              <a:rPr lang="en-US"/>
              <a:pPr>
                <a:defRPr/>
              </a:pPr>
              <a:t>11/9/2010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2ED133C1-7010-4E59-A034-A63B0FB346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6EBF271-60CB-4FA3-BAC2-F65F58314555}" type="datetimeFigureOut">
              <a:rPr lang="en-US"/>
              <a:pPr>
                <a:defRPr/>
              </a:pPr>
              <a:t>11/9/2010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0C0CCDB1-B533-4C94-B1FD-689B0A9034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B1EB2028-F079-4F7A-80D6-595560851D36}" type="datetimeFigureOut">
              <a:rPr lang="en-US"/>
              <a:pPr>
                <a:defRPr/>
              </a:pPr>
              <a:t>11/9/2010</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82E302F4-228E-4A93-A0A6-201D56F460C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D78280A0-0226-4C13-A793-A31045777D09}" type="datetimeFigureOut">
              <a:rPr lang="en-US"/>
              <a:pPr>
                <a:defRPr/>
              </a:pPr>
              <a:t>11/9/2010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BB71BDDA-4E8B-4EEB-9949-A537C3CB17C8}"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3720" r:id="rId1"/>
    <p:sldLayoutId id="2147483719" r:id="rId2"/>
    <p:sldLayoutId id="2147483721" r:id="rId3"/>
    <p:sldLayoutId id="2147483718" r:id="rId4"/>
    <p:sldLayoutId id="2147483717" r:id="rId5"/>
    <p:sldLayoutId id="2147483716" r:id="rId6"/>
    <p:sldLayoutId id="2147483715" r:id="rId7"/>
    <p:sldLayoutId id="2147483714" r:id="rId8"/>
    <p:sldLayoutId id="2147483722" r:id="rId9"/>
    <p:sldLayoutId id="2147483713" r:id="rId10"/>
    <p:sldLayoutId id="2147483712"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rpe@coe.tsuniv.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5"/>
          <p:cNvSpPr>
            <a:spLocks noGrp="1"/>
          </p:cNvSpPr>
          <p:nvPr>
            <p:ph type="title"/>
          </p:nvPr>
        </p:nvSpPr>
        <p:spPr/>
        <p:txBody>
          <a:bodyPr/>
          <a:lstStyle/>
          <a:p>
            <a:pPr algn="ctr" eaLnBrk="1" hangingPunct="1"/>
            <a:r>
              <a:rPr lang="en-US" sz="4600" smtClean="0">
                <a:solidFill>
                  <a:schemeClr val="tx1"/>
                </a:solidFill>
                <a:latin typeface="Times New Roman" pitchFamily="18" charset="0"/>
              </a:rPr>
              <a:t>NNSA Research Update </a:t>
            </a:r>
            <a:br>
              <a:rPr lang="en-US" sz="4600" smtClean="0">
                <a:solidFill>
                  <a:schemeClr val="tx1"/>
                </a:solidFill>
                <a:latin typeface="Times New Roman" pitchFamily="18" charset="0"/>
              </a:rPr>
            </a:br>
            <a:r>
              <a:rPr lang="en-US" sz="4600" smtClean="0">
                <a:solidFill>
                  <a:schemeClr val="tx1"/>
                </a:solidFill>
                <a:latin typeface="Times New Roman" pitchFamily="18" charset="0"/>
              </a:rPr>
              <a:t>November 2010</a:t>
            </a:r>
            <a:endParaRPr lang="en-US" sz="4600" smtClean="0"/>
          </a:p>
        </p:txBody>
      </p:sp>
      <p:sp>
        <p:nvSpPr>
          <p:cNvPr id="7" name="Content Placeholder 6"/>
          <p:cNvSpPr>
            <a:spLocks noGrp="1"/>
          </p:cNvSpPr>
          <p:nvPr>
            <p:ph idx="1"/>
          </p:nvPr>
        </p:nvSpPr>
        <p:spPr/>
        <p:txBody>
          <a:bodyPr>
            <a:normAutofit/>
          </a:bodyPr>
          <a:lstStyle/>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latin typeface="Times New Roman" pitchFamily="18" charset="0"/>
              </a:rPr>
              <a:t> </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Lonnie Sharpe, Jr., PhD, PE</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Massie Chair of Excellence</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Tennessee State University</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3500 John Merritt Blvd</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Suite 415 Crouch Hall</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Nashville, Tennessee 37209-1561</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615-963-7474</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t>615-963-7492 (fax)</a:t>
            </a:r>
          </a:p>
          <a:p>
            <a:pPr marL="274320" indent="-274320" algn="ctr" eaLnBrk="1" fontAlgn="auto" hangingPunct="1">
              <a:lnSpc>
                <a:spcPct val="80000"/>
              </a:lnSpc>
              <a:spcAft>
                <a:spcPts val="0"/>
              </a:spcAft>
              <a:buClr>
                <a:schemeClr val="accent3"/>
              </a:buClr>
              <a:buFont typeface="Wingdings" pitchFamily="2" charset="2"/>
              <a:buNone/>
              <a:defRPr/>
            </a:pPr>
            <a:r>
              <a:rPr lang="en-US" sz="2800" dirty="0" smtClean="0">
                <a:solidFill>
                  <a:schemeClr val="tx1">
                    <a:lumMod val="65000"/>
                    <a:lumOff val="35000"/>
                  </a:schemeClr>
                </a:solidFill>
                <a:hlinkClick r:id="rId3"/>
              </a:rPr>
              <a:t>sharpe@coe.tsuniv.edu</a:t>
            </a:r>
            <a:endParaRPr lang="en-US" sz="2800" dirty="0" smtClean="0">
              <a:solidFill>
                <a:schemeClr val="tx1">
                  <a:lumMod val="65000"/>
                  <a:lumOff val="35000"/>
                </a:schemeClr>
              </a:solidFill>
            </a:endParaRPr>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idx="4294967295"/>
          </p:nvPr>
        </p:nvSpPr>
        <p:spPr>
          <a:xfrm>
            <a:off x="381000" y="228600"/>
            <a:ext cx="8229600" cy="1143000"/>
          </a:xfrm>
        </p:spPr>
        <p:txBody>
          <a:bodyPr/>
          <a:lstStyle/>
          <a:p>
            <a:pPr algn="ctr" eaLnBrk="1" hangingPunct="1"/>
            <a:r>
              <a:rPr lang="en-US" smtClean="0"/>
              <a:t>NP Accomplishments</a:t>
            </a:r>
          </a:p>
        </p:txBody>
      </p:sp>
      <p:sp>
        <p:nvSpPr>
          <p:cNvPr id="69634" name="Content Placeholder 2"/>
          <p:cNvSpPr>
            <a:spLocks noGrp="1"/>
          </p:cNvSpPr>
          <p:nvPr>
            <p:ph idx="4294967295"/>
          </p:nvPr>
        </p:nvSpPr>
        <p:spPr>
          <a:xfrm>
            <a:off x="457200" y="1600200"/>
            <a:ext cx="8229600" cy="4724400"/>
          </a:xfrm>
        </p:spPr>
        <p:txBody>
          <a:bodyPr/>
          <a:lstStyle/>
          <a:p>
            <a:pPr eaLnBrk="1" hangingPunct="1">
              <a:lnSpc>
                <a:spcPct val="150000"/>
              </a:lnSpc>
            </a:pPr>
            <a:r>
              <a:rPr lang="en-US" sz="2400" smtClean="0"/>
              <a:t>Finished first phase of the project: </a:t>
            </a:r>
          </a:p>
          <a:p>
            <a:pPr lvl="1" eaLnBrk="1" hangingPunct="1">
              <a:lnSpc>
                <a:spcPct val="150000"/>
              </a:lnSpc>
            </a:pPr>
            <a:r>
              <a:rPr lang="en-US" sz="2200" smtClean="0"/>
              <a:t>developed a general strategy to synthesize lanthanide-based nanoparticles, e.g., EuF</a:t>
            </a:r>
            <a:r>
              <a:rPr lang="en-US" sz="2200" baseline="-25000" smtClean="0"/>
              <a:t>3</a:t>
            </a:r>
            <a:r>
              <a:rPr lang="en-US" sz="2200" smtClean="0"/>
              <a:t>, by mixing the lanthanide cation with a precipitating anion in the presence of polysaccharide.</a:t>
            </a:r>
          </a:p>
          <a:p>
            <a:pPr eaLnBrk="1" hangingPunct="1">
              <a:lnSpc>
                <a:spcPct val="150000"/>
              </a:lnSpc>
            </a:pPr>
            <a:r>
              <a:rPr lang="en-US" sz="2400" smtClean="0"/>
              <a:t>Started second phase of the project:</a:t>
            </a:r>
          </a:p>
          <a:p>
            <a:pPr lvl="1" eaLnBrk="1" hangingPunct="1">
              <a:lnSpc>
                <a:spcPct val="150000"/>
              </a:lnSpc>
            </a:pPr>
            <a:r>
              <a:rPr lang="en-US" sz="2200" smtClean="0"/>
              <a:t>Export NP-synthesizing strategy developed for lanthanid-based NPs to uranyl-based NPs.</a:t>
            </a:r>
          </a:p>
          <a:p>
            <a:pPr lvl="1" eaLnBrk="1" hangingPunct="1">
              <a:lnSpc>
                <a:spcPct val="150000"/>
              </a:lnSpc>
            </a:pPr>
            <a:r>
              <a:rPr lang="en-US" sz="2200" smtClean="0"/>
              <a:t>Develop alternative strategy to synthesize uranyl-based NPs.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idx="4294967295"/>
          </p:nvPr>
        </p:nvSpPr>
        <p:spPr>
          <a:xfrm>
            <a:off x="457200" y="704850"/>
            <a:ext cx="8229600" cy="742950"/>
          </a:xfrm>
        </p:spPr>
        <p:txBody>
          <a:bodyPr/>
          <a:lstStyle/>
          <a:p>
            <a:pPr algn="ctr" eaLnBrk="1" hangingPunct="1"/>
            <a:r>
              <a:rPr lang="en-US" sz="3600" smtClean="0"/>
              <a:t>NP Accomplishments of Phase 2</a:t>
            </a:r>
          </a:p>
        </p:txBody>
      </p:sp>
      <p:sp>
        <p:nvSpPr>
          <p:cNvPr id="71682" name="Content Placeholder 2"/>
          <p:cNvSpPr>
            <a:spLocks noGrp="1"/>
          </p:cNvSpPr>
          <p:nvPr>
            <p:ph idx="4294967295"/>
          </p:nvPr>
        </p:nvSpPr>
        <p:spPr>
          <a:xfrm>
            <a:off x="457200" y="1447800"/>
            <a:ext cx="8229600" cy="4876800"/>
          </a:xfrm>
        </p:spPr>
        <p:txBody>
          <a:bodyPr/>
          <a:lstStyle/>
          <a:p>
            <a:pPr marL="273050" lvl="1" indent="-273050" eaLnBrk="1" hangingPunct="1">
              <a:lnSpc>
                <a:spcPct val="140000"/>
              </a:lnSpc>
              <a:buClr>
                <a:srgbClr val="0BD0D9"/>
              </a:buClr>
              <a:buSzPct val="95000"/>
              <a:buFont typeface="Courier New" pitchFamily="49" charset="0"/>
              <a:buChar char="o"/>
            </a:pPr>
            <a:r>
              <a:rPr lang="en-US" smtClean="0"/>
              <a:t>Synthesized uranyl-based NPs by mixing UO</a:t>
            </a:r>
            <a:r>
              <a:rPr lang="en-US" baseline="-25000" smtClean="0"/>
              <a:t>2</a:t>
            </a:r>
            <a:r>
              <a:rPr lang="en-US" baseline="30000" smtClean="0"/>
              <a:t>2+ </a:t>
            </a:r>
            <a:r>
              <a:rPr lang="en-US" smtClean="0"/>
              <a:t>with a precipitating anion in the presence of polysaccharide.</a:t>
            </a:r>
          </a:p>
          <a:p>
            <a:pPr marL="547688" lvl="2" indent="-273050" eaLnBrk="1" hangingPunct="1">
              <a:lnSpc>
                <a:spcPct val="140000"/>
              </a:lnSpc>
              <a:buClr>
                <a:srgbClr val="0BD0D9"/>
              </a:buClr>
              <a:buSzPct val="95000"/>
              <a:buFont typeface="Wingdings" pitchFamily="2" charset="2"/>
              <a:buChar char="Ø"/>
            </a:pPr>
            <a:r>
              <a:rPr lang="en-US" smtClean="0"/>
              <a:t>Most successful with OH</a:t>
            </a:r>
            <a:r>
              <a:rPr lang="en-US" baseline="30000" smtClean="0"/>
              <a:t>-</a:t>
            </a:r>
            <a:r>
              <a:rPr lang="en-US" smtClean="0"/>
              <a:t>, IO4</a:t>
            </a:r>
            <a:r>
              <a:rPr lang="en-US" baseline="30000" smtClean="0"/>
              <a:t>-</a:t>
            </a:r>
            <a:r>
              <a:rPr lang="en-US" smtClean="0"/>
              <a:t> or PO</a:t>
            </a:r>
            <a:r>
              <a:rPr lang="en-US" baseline="-25000" smtClean="0"/>
              <a:t>4</a:t>
            </a:r>
            <a:r>
              <a:rPr lang="en-US" baseline="30000" smtClean="0"/>
              <a:t>3-</a:t>
            </a:r>
            <a:r>
              <a:rPr lang="en-US" smtClean="0"/>
              <a:t> as anion species</a:t>
            </a:r>
          </a:p>
          <a:p>
            <a:pPr marL="547688" lvl="2" indent="-273050" eaLnBrk="1" hangingPunct="1">
              <a:lnSpc>
                <a:spcPct val="140000"/>
              </a:lnSpc>
              <a:buClr>
                <a:srgbClr val="0BD0D9"/>
              </a:buClr>
              <a:buSzPct val="95000"/>
              <a:buFont typeface="Wingdings" pitchFamily="2" charset="2"/>
              <a:buChar char="Ø"/>
            </a:pPr>
            <a:r>
              <a:rPr lang="en-US" smtClean="0"/>
              <a:t>Most successful with gum Arabic or carboxymethylcellulose as polysaccharide</a:t>
            </a:r>
          </a:p>
          <a:p>
            <a:pPr marL="273050" lvl="1" indent="-273050" eaLnBrk="1" hangingPunct="1">
              <a:lnSpc>
                <a:spcPct val="140000"/>
              </a:lnSpc>
              <a:buClr>
                <a:srgbClr val="0BD0D9"/>
              </a:buClr>
              <a:buSzPct val="95000"/>
              <a:buFont typeface="Courier New" pitchFamily="49" charset="0"/>
              <a:buChar char="o"/>
            </a:pPr>
            <a:r>
              <a:rPr lang="en-US" smtClean="0"/>
              <a:t>Characterization of NPs using UV/vis spectroscopy, dynamic light scattering (DLS) and powder X-ray diffraction (XRD)</a:t>
            </a:r>
          </a:p>
          <a:p>
            <a:pPr marL="273050" lvl="1" indent="-273050" eaLnBrk="1" hangingPunct="1">
              <a:lnSpc>
                <a:spcPct val="140000"/>
              </a:lnSpc>
              <a:buClr>
                <a:srgbClr val="0BD0D9"/>
              </a:buClr>
              <a:buSzPct val="95000"/>
              <a:buFont typeface="Courier New" pitchFamily="49" charset="0"/>
              <a:buChar char="o"/>
            </a:pPr>
            <a:r>
              <a:rPr lang="en-US" smtClean="0"/>
              <a:t>Awaiting full characterization by electron microscopy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idx="4294967295"/>
          </p:nvPr>
        </p:nvSpPr>
        <p:spPr>
          <a:xfrm>
            <a:off x="457200" y="704850"/>
            <a:ext cx="8229600" cy="1657350"/>
          </a:xfrm>
        </p:spPr>
        <p:txBody>
          <a:bodyPr/>
          <a:lstStyle/>
          <a:p>
            <a:pPr algn="ctr" eaLnBrk="1" hangingPunct="1"/>
            <a:r>
              <a:rPr lang="en-US" sz="4000" smtClean="0"/>
              <a:t>NP Accomplishments of Phase 2 (cont.)</a:t>
            </a:r>
            <a:br>
              <a:rPr lang="en-US" sz="4000" smtClean="0"/>
            </a:br>
            <a:r>
              <a:rPr lang="en-US" sz="2600" b="1" smtClean="0"/>
              <a:t>UV/vis spectroscopy of UO</a:t>
            </a:r>
            <a:r>
              <a:rPr lang="en-US" sz="2600" b="1" baseline="-25000" smtClean="0"/>
              <a:t>2</a:t>
            </a:r>
            <a:r>
              <a:rPr lang="en-US" sz="2600" b="1" smtClean="0"/>
              <a:t>(OH)</a:t>
            </a:r>
            <a:r>
              <a:rPr lang="en-US" sz="2600" b="1" baseline="-25000" smtClean="0"/>
              <a:t>2</a:t>
            </a:r>
            <a:r>
              <a:rPr lang="en-US" sz="2600" b="1" smtClean="0"/>
              <a:t> nanoparticles synthesized in the presence of gum Arabic</a:t>
            </a:r>
          </a:p>
        </p:txBody>
      </p:sp>
      <p:pic>
        <p:nvPicPr>
          <p:cNvPr id="73730" name="Chart 1"/>
          <p:cNvPicPr>
            <a:picLocks noChangeArrowheads="1"/>
          </p:cNvPicPr>
          <p:nvPr/>
        </p:nvPicPr>
        <p:blipFill>
          <a:blip r:embed="rId3"/>
          <a:srcRect b="-154"/>
          <a:stretch>
            <a:fillRect/>
          </a:stretch>
        </p:blipFill>
        <p:spPr bwMode="auto">
          <a:xfrm>
            <a:off x="685800" y="2667000"/>
            <a:ext cx="746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idx="4294967295"/>
          </p:nvPr>
        </p:nvSpPr>
        <p:spPr>
          <a:xfrm>
            <a:off x="457200" y="704850"/>
            <a:ext cx="8229600" cy="1581150"/>
          </a:xfrm>
        </p:spPr>
        <p:txBody>
          <a:bodyPr/>
          <a:lstStyle/>
          <a:p>
            <a:pPr algn="ctr" eaLnBrk="1" hangingPunct="1"/>
            <a:r>
              <a:rPr lang="en-US" sz="4000" smtClean="0"/>
              <a:t>NP  Accomplishments of Phase 2 (cont.)</a:t>
            </a:r>
            <a:br>
              <a:rPr lang="en-US" sz="4000" smtClean="0"/>
            </a:br>
            <a:r>
              <a:rPr lang="en-US" sz="2400" b="1" smtClean="0">
                <a:solidFill>
                  <a:schemeClr val="tx1"/>
                </a:solidFill>
              </a:rPr>
              <a:t> DLS analysis results of NPs synthesized in the presence of gum Arabic by mixing UO</a:t>
            </a:r>
            <a:r>
              <a:rPr lang="en-US" sz="2400" b="1" baseline="-25000" smtClean="0">
                <a:solidFill>
                  <a:schemeClr val="tx1"/>
                </a:solidFill>
              </a:rPr>
              <a:t>2</a:t>
            </a:r>
            <a:r>
              <a:rPr lang="en-US" sz="2400" b="1" baseline="30000" smtClean="0">
                <a:solidFill>
                  <a:schemeClr val="tx1"/>
                </a:solidFill>
              </a:rPr>
              <a:t>2+</a:t>
            </a:r>
            <a:r>
              <a:rPr lang="en-US" sz="2400" b="1" smtClean="0">
                <a:solidFill>
                  <a:schemeClr val="tx1"/>
                </a:solidFill>
              </a:rPr>
              <a:t> and IO</a:t>
            </a:r>
            <a:r>
              <a:rPr lang="en-US" sz="2400" b="1" baseline="-25000" smtClean="0">
                <a:solidFill>
                  <a:schemeClr val="tx1"/>
                </a:solidFill>
              </a:rPr>
              <a:t>4</a:t>
            </a:r>
            <a:r>
              <a:rPr lang="en-US" sz="2400" b="1" baseline="30000" smtClean="0">
                <a:solidFill>
                  <a:schemeClr val="tx1"/>
                </a:solidFill>
              </a:rPr>
              <a:t>-</a:t>
            </a:r>
            <a:r>
              <a:rPr lang="en-US" sz="2400" b="1" smtClean="0">
                <a:solidFill>
                  <a:schemeClr val="tx1"/>
                </a:solidFill>
              </a:rPr>
              <a:t> (solid line) or PO</a:t>
            </a:r>
            <a:r>
              <a:rPr lang="en-US" sz="2400" b="1" baseline="-25000" smtClean="0">
                <a:solidFill>
                  <a:schemeClr val="tx1"/>
                </a:solidFill>
              </a:rPr>
              <a:t>4</a:t>
            </a:r>
            <a:r>
              <a:rPr lang="en-US" sz="2400" b="1" baseline="30000" smtClean="0">
                <a:solidFill>
                  <a:schemeClr val="tx1"/>
                </a:solidFill>
              </a:rPr>
              <a:t>3-</a:t>
            </a:r>
            <a:r>
              <a:rPr lang="en-US" sz="2400" b="1" smtClean="0">
                <a:solidFill>
                  <a:schemeClr val="tx1"/>
                </a:solidFill>
              </a:rPr>
              <a:t> (dotted line)</a:t>
            </a:r>
            <a:endParaRPr lang="en-US" sz="2600" b="1" smtClean="0">
              <a:solidFill>
                <a:schemeClr val="tx1"/>
              </a:solidFill>
            </a:endParaRPr>
          </a:p>
        </p:txBody>
      </p:sp>
      <p:pic>
        <p:nvPicPr>
          <p:cNvPr id="75778" name="Chart 1"/>
          <p:cNvPicPr>
            <a:picLocks noChangeArrowheads="1"/>
          </p:cNvPicPr>
          <p:nvPr/>
        </p:nvPicPr>
        <p:blipFill>
          <a:blip r:embed="rId3"/>
          <a:srcRect/>
          <a:stretch>
            <a:fillRect/>
          </a:stretch>
        </p:blipFill>
        <p:spPr bwMode="auto">
          <a:xfrm>
            <a:off x="990600" y="2514600"/>
            <a:ext cx="7696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idx="4294967295"/>
          </p:nvPr>
        </p:nvSpPr>
        <p:spPr>
          <a:xfrm>
            <a:off x="457200" y="0"/>
            <a:ext cx="8229600" cy="1828800"/>
          </a:xfrm>
        </p:spPr>
        <p:txBody>
          <a:bodyPr/>
          <a:lstStyle/>
          <a:p>
            <a:pPr algn="ctr" eaLnBrk="1" hangingPunct="1"/>
            <a:r>
              <a:rPr lang="en-US" sz="4000" smtClean="0"/>
              <a:t>NP Accomplishments of Phase 2 (cont.)</a:t>
            </a:r>
            <a:br>
              <a:rPr lang="en-US" sz="4000" smtClean="0"/>
            </a:br>
            <a:r>
              <a:rPr lang="en-US" sz="2800" b="1" smtClean="0">
                <a:solidFill>
                  <a:schemeClr val="tx1"/>
                </a:solidFill>
              </a:rPr>
              <a:t>Powder XRD scan of UO</a:t>
            </a:r>
            <a:r>
              <a:rPr lang="en-US" sz="2800" b="1" baseline="-25000" smtClean="0">
                <a:solidFill>
                  <a:schemeClr val="tx1"/>
                </a:solidFill>
              </a:rPr>
              <a:t>2</a:t>
            </a:r>
            <a:r>
              <a:rPr lang="en-US" sz="2800" b="1" smtClean="0">
                <a:solidFill>
                  <a:schemeClr val="tx1"/>
                </a:solidFill>
              </a:rPr>
              <a:t>(OH)</a:t>
            </a:r>
            <a:r>
              <a:rPr lang="en-US" sz="2800" b="1" baseline="-25000" smtClean="0">
                <a:solidFill>
                  <a:schemeClr val="tx1"/>
                </a:solidFill>
              </a:rPr>
              <a:t>2</a:t>
            </a:r>
            <a:r>
              <a:rPr lang="en-US" sz="2800" b="1" smtClean="0">
                <a:solidFill>
                  <a:schemeClr val="tx1"/>
                </a:solidFill>
              </a:rPr>
              <a:t> nanoparticles synthesized using carboxymethylcellulose.</a:t>
            </a:r>
            <a:endParaRPr lang="en-US" sz="2600" b="1" smtClean="0">
              <a:solidFill>
                <a:schemeClr val="tx1"/>
              </a:solidFill>
            </a:endParaRPr>
          </a:p>
        </p:txBody>
      </p:sp>
      <p:pic>
        <p:nvPicPr>
          <p:cNvPr id="77826" name="Chart 2"/>
          <p:cNvPicPr>
            <a:picLocks noChangeArrowheads="1"/>
          </p:cNvPicPr>
          <p:nvPr/>
        </p:nvPicPr>
        <p:blipFill>
          <a:blip r:embed="rId3"/>
          <a:srcRect/>
          <a:stretch>
            <a:fillRect/>
          </a:stretch>
        </p:blipFill>
        <p:spPr bwMode="auto">
          <a:xfrm>
            <a:off x="1066800" y="2133600"/>
            <a:ext cx="6705600" cy="3657600"/>
          </a:xfrm>
          <a:prstGeom prst="rect">
            <a:avLst/>
          </a:prstGeom>
          <a:noFill/>
          <a:ln w="9525">
            <a:noFill/>
            <a:miter lim="800000"/>
            <a:headEnd/>
            <a:tailEnd/>
          </a:ln>
        </p:spPr>
      </p:pic>
      <p:cxnSp>
        <p:nvCxnSpPr>
          <p:cNvPr id="7" name="Straight Arrow Connector 6"/>
          <p:cNvCxnSpPr/>
          <p:nvPr/>
        </p:nvCxnSpPr>
        <p:spPr>
          <a:xfrm rot="5400000">
            <a:off x="2095500" y="3390900"/>
            <a:ext cx="838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4000500" y="3924300"/>
            <a:ext cx="838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838700" y="4152900"/>
            <a:ext cx="8382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830" name="TextBox 10"/>
          <p:cNvSpPr txBox="1">
            <a:spLocks noChangeArrowheads="1"/>
          </p:cNvSpPr>
          <p:nvPr/>
        </p:nvSpPr>
        <p:spPr bwMode="auto">
          <a:xfrm>
            <a:off x="1143000" y="5867400"/>
            <a:ext cx="6237288" cy="646113"/>
          </a:xfrm>
          <a:prstGeom prst="rect">
            <a:avLst/>
          </a:prstGeom>
          <a:noFill/>
          <a:ln w="9525">
            <a:noFill/>
            <a:miter lim="800000"/>
            <a:headEnd/>
            <a:tailEnd/>
          </a:ln>
        </p:spPr>
        <p:txBody>
          <a:bodyPr wrap="none">
            <a:spAutoFit/>
          </a:bodyPr>
          <a:lstStyle/>
          <a:p>
            <a:r>
              <a:rPr lang="en-US">
                <a:latin typeface="Constantia" pitchFamily="18" charset="0"/>
              </a:rPr>
              <a:t>Broad peaks indicated by arrows corresp0nd with UO</a:t>
            </a:r>
            <a:r>
              <a:rPr lang="en-US" baseline="-25000">
                <a:latin typeface="Constantia" pitchFamily="18" charset="0"/>
              </a:rPr>
              <a:t>2</a:t>
            </a:r>
            <a:r>
              <a:rPr lang="en-US">
                <a:latin typeface="Constantia" pitchFamily="18" charset="0"/>
              </a:rPr>
              <a:t>(OH)</a:t>
            </a:r>
            <a:r>
              <a:rPr lang="en-US" baseline="-25000">
                <a:latin typeface="Constantia" pitchFamily="18" charset="0"/>
              </a:rPr>
              <a:t>2</a:t>
            </a:r>
          </a:p>
          <a:p>
            <a:r>
              <a:rPr lang="en-US">
                <a:latin typeface="Constantia" pitchFamily="18" charset="0"/>
              </a:rPr>
              <a:t>Narrow peaks observed in spectrum are artefacts.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idx="4294967295"/>
          </p:nvPr>
        </p:nvSpPr>
        <p:spPr>
          <a:xfrm>
            <a:off x="457200" y="0"/>
            <a:ext cx="8229600" cy="1524000"/>
          </a:xfrm>
        </p:spPr>
        <p:txBody>
          <a:bodyPr/>
          <a:lstStyle/>
          <a:p>
            <a:pPr algn="ctr" eaLnBrk="1" hangingPunct="1"/>
            <a:r>
              <a:rPr lang="en-US" sz="4600" smtClean="0"/>
              <a:t>Study of Host-guest Interactions by Spectroscopic Techniques </a:t>
            </a:r>
          </a:p>
        </p:txBody>
      </p:sp>
      <p:sp>
        <p:nvSpPr>
          <p:cNvPr id="3" name="Content Placeholder 2"/>
          <p:cNvSpPr>
            <a:spLocks noGrp="1"/>
          </p:cNvSpPr>
          <p:nvPr>
            <p:ph idx="4294967295"/>
          </p:nvPr>
        </p:nvSpPr>
        <p:spPr>
          <a:xfrm>
            <a:off x="457200" y="1905000"/>
            <a:ext cx="8229600" cy="4389438"/>
          </a:xfrm>
        </p:spPr>
        <p:txBody>
          <a:bodyPr>
            <a:normAutofit fontScale="70000" lnSpcReduction="20000"/>
          </a:bodyPr>
          <a:lstStyle/>
          <a:p>
            <a:pPr marL="274320" indent="-274320" eaLnBrk="1" fontAlgn="auto" hangingPunct="1">
              <a:spcAft>
                <a:spcPts val="0"/>
              </a:spcAft>
              <a:buClr>
                <a:schemeClr val="accent3"/>
              </a:buClr>
              <a:buFont typeface="Wingdings 2"/>
              <a:buChar char=""/>
              <a:defRPr/>
            </a:pPr>
            <a:r>
              <a:rPr lang="en-US" sz="3600" dirty="0" smtClean="0"/>
              <a:t>Understand and develop molecular systems that may lead to a molecular sensor</a:t>
            </a:r>
          </a:p>
          <a:p>
            <a:pPr marL="274320" indent="-274320" eaLnBrk="1" fontAlgn="auto" hangingPunct="1">
              <a:spcAft>
                <a:spcPts val="0"/>
              </a:spcAft>
              <a:buClr>
                <a:schemeClr val="accent3"/>
              </a:buClr>
              <a:buFont typeface="Wingdings 2"/>
              <a:buChar char=""/>
              <a:defRPr/>
            </a:pPr>
            <a:r>
              <a:rPr lang="en-US" sz="3600" dirty="0" smtClean="0"/>
              <a:t>For the proof of concept and feasibility studies </a:t>
            </a:r>
            <a:r>
              <a:rPr lang="en-US" sz="3600" dirty="0" err="1" smtClean="0"/>
              <a:t>supramolecular</a:t>
            </a:r>
            <a:r>
              <a:rPr lang="en-US" sz="3600" dirty="0" smtClean="0"/>
              <a:t> interactions will be studied between commercially available </a:t>
            </a:r>
            <a:r>
              <a:rPr lang="el-GR" sz="3600" dirty="0" smtClean="0"/>
              <a:t>β</a:t>
            </a:r>
            <a:r>
              <a:rPr lang="en-US" sz="3600" dirty="0" smtClean="0"/>
              <a:t>-</a:t>
            </a:r>
            <a:r>
              <a:rPr lang="en-US" sz="3600" dirty="0" err="1" smtClean="0"/>
              <a:t>cyclodextrin</a:t>
            </a:r>
            <a:r>
              <a:rPr lang="en-US" sz="3600" dirty="0" smtClean="0"/>
              <a:t> and small molecules with different functional groups. Usual spectroscopic studies will be used to follow the interaction. For possible cases the complex will be crystallized and solid state structural investigation will be undertaken for a deeper understanding.</a:t>
            </a:r>
          </a:p>
          <a:p>
            <a:pPr marL="274320" indent="-274320" eaLnBrk="1" fontAlgn="auto" hangingPunct="1">
              <a:spcAft>
                <a:spcPts val="0"/>
              </a:spcAft>
              <a:buClr>
                <a:schemeClr val="accent3"/>
              </a:buClr>
              <a:buFont typeface="Wingdings 2"/>
              <a:buChar char=""/>
              <a:defRPr/>
            </a:pPr>
            <a:r>
              <a:rPr lang="en-US" sz="3600" dirty="0" smtClean="0"/>
              <a:t>Synthetic strategy will be developed towards the synthesis of unique host molecule for </a:t>
            </a:r>
            <a:r>
              <a:rPr lang="en-US" sz="3600" dirty="0" err="1" smtClean="0"/>
              <a:t>supramolecular</a:t>
            </a:r>
            <a:r>
              <a:rPr lang="en-US" sz="3600" dirty="0" smtClean="0"/>
              <a:t> studies</a:t>
            </a:r>
          </a:p>
          <a:p>
            <a:pPr marL="274320" indent="-274320" eaLnBrk="1" fontAlgn="auto" hangingPunct="1">
              <a:spcAft>
                <a:spcPts val="0"/>
              </a:spcAft>
              <a:buClr>
                <a:schemeClr val="accent3"/>
              </a:buClr>
              <a:buFont typeface="Wingdings 2"/>
              <a:buChar char=""/>
              <a:defRPr/>
            </a:pPr>
            <a:endParaRPr lang="en-US" sz="3600" dirty="0" smtClean="0"/>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a:xfrm>
            <a:off x="457200" y="0"/>
            <a:ext cx="8229600" cy="1143000"/>
          </a:xfrm>
        </p:spPr>
        <p:txBody>
          <a:bodyPr/>
          <a:lstStyle/>
          <a:p>
            <a:pPr algn="ctr" eaLnBrk="1" hangingPunct="1"/>
            <a:r>
              <a:rPr lang="en-US" smtClean="0"/>
              <a:t>Sensor Accomplishments</a:t>
            </a:r>
          </a:p>
        </p:txBody>
      </p:sp>
      <p:sp>
        <p:nvSpPr>
          <p:cNvPr id="3" name="Content Placeholder 2"/>
          <p:cNvSpPr>
            <a:spLocks noGrp="1"/>
          </p:cNvSpPr>
          <p:nvPr>
            <p:ph idx="4294967295"/>
          </p:nvPr>
        </p:nvSpPr>
        <p:spPr>
          <a:xfrm>
            <a:off x="457200" y="1447800"/>
            <a:ext cx="8229600" cy="4389438"/>
          </a:xfrm>
        </p:spPr>
        <p:txBody>
          <a:bodyPr>
            <a:normAutofit fontScale="85000" lnSpcReduction="20000"/>
          </a:bodyPr>
          <a:lstStyle/>
          <a:p>
            <a:pPr marL="274320" indent="-274320" eaLnBrk="1" fontAlgn="auto" hangingPunct="1">
              <a:spcAft>
                <a:spcPts val="0"/>
              </a:spcAft>
              <a:buClr>
                <a:schemeClr val="accent3"/>
              </a:buClr>
              <a:buFont typeface="Wingdings 2"/>
              <a:buChar char=""/>
              <a:defRPr/>
            </a:pPr>
            <a:r>
              <a:rPr lang="en-US" sz="3600" dirty="0" smtClean="0"/>
              <a:t>Previously we tried crystallization of </a:t>
            </a:r>
            <a:r>
              <a:rPr lang="en-US" sz="3600" dirty="0" err="1" smtClean="0"/>
              <a:t>supramolecular</a:t>
            </a:r>
            <a:r>
              <a:rPr lang="en-US" sz="3600" dirty="0" smtClean="0"/>
              <a:t> complexes between </a:t>
            </a:r>
            <a:r>
              <a:rPr lang="el-GR" sz="3600" dirty="0" smtClean="0"/>
              <a:t>β</a:t>
            </a:r>
            <a:r>
              <a:rPr lang="en-US" sz="3600" dirty="0" smtClean="0"/>
              <a:t>-</a:t>
            </a:r>
            <a:r>
              <a:rPr lang="en-US" sz="3600" dirty="0" err="1" smtClean="0"/>
              <a:t>cyclodextrin</a:t>
            </a:r>
            <a:r>
              <a:rPr lang="en-US" sz="3600" dirty="0" smtClean="0"/>
              <a:t> and small pesticide molecules. The complex was crystallized from boiling water. The resulting crystallized sample when analyzed revealed the structure of </a:t>
            </a:r>
            <a:r>
              <a:rPr lang="el-GR" sz="3600" dirty="0" smtClean="0"/>
              <a:t>β</a:t>
            </a:r>
            <a:r>
              <a:rPr lang="en-US" sz="3600" dirty="0" smtClean="0"/>
              <a:t>-</a:t>
            </a:r>
            <a:r>
              <a:rPr lang="en-US" sz="3600" dirty="0" err="1" smtClean="0"/>
              <a:t>cyclodextrin</a:t>
            </a:r>
            <a:r>
              <a:rPr lang="en-US" sz="3600" dirty="0" smtClean="0"/>
              <a:t> without the pesticide molecule.</a:t>
            </a:r>
          </a:p>
          <a:p>
            <a:pPr marL="274320" indent="-274320" eaLnBrk="1" fontAlgn="auto" hangingPunct="1">
              <a:spcAft>
                <a:spcPts val="0"/>
              </a:spcAft>
              <a:buClr>
                <a:schemeClr val="accent3"/>
              </a:buClr>
              <a:buFont typeface="Wingdings 2"/>
              <a:buChar char=""/>
              <a:defRPr/>
            </a:pPr>
            <a:r>
              <a:rPr lang="en-US" sz="3600" dirty="0" smtClean="0"/>
              <a:t>It became important to find another system where heating of the sample would not be required for crystallization.</a:t>
            </a:r>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itle 1"/>
          <p:cNvSpPr>
            <a:spLocks noGrp="1"/>
          </p:cNvSpPr>
          <p:nvPr>
            <p:ph type="title" idx="4294967295"/>
          </p:nvPr>
        </p:nvSpPr>
        <p:spPr>
          <a:xfrm>
            <a:off x="457200" y="0"/>
            <a:ext cx="8229600" cy="1143000"/>
          </a:xfrm>
        </p:spPr>
        <p:txBody>
          <a:bodyPr/>
          <a:lstStyle/>
          <a:p>
            <a:pPr algn="ctr" eaLnBrk="1" hangingPunct="1"/>
            <a:r>
              <a:rPr lang="en-US" smtClean="0"/>
              <a:t>Sensor Accomplishments</a:t>
            </a:r>
          </a:p>
        </p:txBody>
      </p:sp>
      <p:sp>
        <p:nvSpPr>
          <p:cNvPr id="83975" name="Content Placeholder 2"/>
          <p:cNvSpPr>
            <a:spLocks noGrp="1"/>
          </p:cNvSpPr>
          <p:nvPr>
            <p:ph idx="4294967295"/>
          </p:nvPr>
        </p:nvSpPr>
        <p:spPr>
          <a:xfrm>
            <a:off x="457200" y="1219200"/>
            <a:ext cx="8229600" cy="4389438"/>
          </a:xfrm>
        </p:spPr>
        <p:txBody>
          <a:bodyPr/>
          <a:lstStyle/>
          <a:p>
            <a:pPr eaLnBrk="1" hangingPunct="1"/>
            <a:r>
              <a:rPr lang="en-US" sz="2400" smtClean="0"/>
              <a:t>To study the interaction in solid state.  We had to grow crystalline sample of the host-guest complex for single crystal X-ray crystallography.  4-aminothiophenol (4-ATP) was chosen as the guest molecule and </a:t>
            </a:r>
            <a:r>
              <a:rPr lang="el-GR" sz="2400" smtClean="0"/>
              <a:t>β</a:t>
            </a:r>
            <a:r>
              <a:rPr lang="en-US" sz="2400" smtClean="0"/>
              <a:t>-cyclodextrin was kept as the host molecule. </a:t>
            </a:r>
          </a:p>
          <a:p>
            <a:pPr eaLnBrk="1" hangingPunct="1"/>
            <a:endParaRPr lang="en-US" smtClean="0"/>
          </a:p>
        </p:txBody>
      </p:sp>
      <p:pic>
        <p:nvPicPr>
          <p:cNvPr id="83976" name="Picture 3" descr="800px-Cyclodextrin_svg.png"/>
          <p:cNvPicPr>
            <a:picLocks noChangeAspect="1"/>
          </p:cNvPicPr>
          <p:nvPr/>
        </p:nvPicPr>
        <p:blipFill>
          <a:blip r:embed="rId4"/>
          <a:srcRect l="28799" r="36000"/>
          <a:stretch>
            <a:fillRect/>
          </a:stretch>
        </p:blipFill>
        <p:spPr bwMode="auto">
          <a:xfrm>
            <a:off x="4556125" y="3124200"/>
            <a:ext cx="2682875" cy="2647950"/>
          </a:xfrm>
          <a:prstGeom prst="rect">
            <a:avLst/>
          </a:prstGeom>
          <a:noFill/>
          <a:ln w="9525">
            <a:noFill/>
            <a:miter lim="800000"/>
            <a:headEnd/>
            <a:tailEnd/>
          </a:ln>
        </p:spPr>
      </p:pic>
      <p:graphicFrame>
        <p:nvGraphicFramePr>
          <p:cNvPr id="83973" name="Object 5"/>
          <p:cNvGraphicFramePr>
            <a:graphicFrameLocks noChangeAspect="1"/>
          </p:cNvGraphicFramePr>
          <p:nvPr/>
        </p:nvGraphicFramePr>
        <p:xfrm>
          <a:off x="1820863" y="3810000"/>
          <a:ext cx="2430462" cy="1524000"/>
        </p:xfrm>
        <a:graphic>
          <a:graphicData uri="http://schemas.openxmlformats.org/presentationml/2006/ole">
            <p:oleObj spid="_x0000_s83973" name="CS ChemDraw Drawing" r:id="rId5" imgW="3812400" imgH="2390040" progId="">
              <p:embed/>
            </p:oleObj>
          </a:graphicData>
        </a:graphic>
      </p:graphicFrame>
      <p:sp>
        <p:nvSpPr>
          <p:cNvPr id="83977" name="TextBox 6"/>
          <p:cNvSpPr txBox="1">
            <a:spLocks noChangeArrowheads="1"/>
          </p:cNvSpPr>
          <p:nvPr/>
        </p:nvSpPr>
        <p:spPr bwMode="auto">
          <a:xfrm>
            <a:off x="2743200" y="5943600"/>
            <a:ext cx="914400" cy="369888"/>
          </a:xfrm>
          <a:prstGeom prst="rect">
            <a:avLst/>
          </a:prstGeom>
          <a:noFill/>
          <a:ln w="9525">
            <a:noFill/>
            <a:miter lim="800000"/>
            <a:headEnd/>
            <a:tailEnd/>
          </a:ln>
        </p:spPr>
        <p:txBody>
          <a:bodyPr>
            <a:spAutoFit/>
          </a:bodyPr>
          <a:lstStyle/>
          <a:p>
            <a:r>
              <a:rPr lang="en-US">
                <a:latin typeface="Constantia" pitchFamily="18" charset="0"/>
              </a:rPr>
              <a:t>Guest</a:t>
            </a:r>
          </a:p>
        </p:txBody>
      </p:sp>
      <p:sp>
        <p:nvSpPr>
          <p:cNvPr id="83978" name="TextBox 7"/>
          <p:cNvSpPr txBox="1">
            <a:spLocks noChangeArrowheads="1"/>
          </p:cNvSpPr>
          <p:nvPr/>
        </p:nvSpPr>
        <p:spPr bwMode="auto">
          <a:xfrm>
            <a:off x="4724400" y="5954713"/>
            <a:ext cx="2438400" cy="369887"/>
          </a:xfrm>
          <a:prstGeom prst="rect">
            <a:avLst/>
          </a:prstGeom>
          <a:noFill/>
          <a:ln w="9525">
            <a:noFill/>
            <a:miter lim="800000"/>
            <a:headEnd/>
            <a:tailEnd/>
          </a:ln>
        </p:spPr>
        <p:txBody>
          <a:bodyPr>
            <a:spAutoFit/>
          </a:bodyPr>
          <a:lstStyle/>
          <a:p>
            <a:r>
              <a:rPr lang="en-US">
                <a:latin typeface="Constantia" pitchFamily="18" charset="0"/>
              </a:rPr>
              <a:t>Host (</a:t>
            </a:r>
            <a:r>
              <a:rPr lang="el-GR">
                <a:latin typeface="Constantia" pitchFamily="18" charset="0"/>
              </a:rPr>
              <a:t>β</a:t>
            </a:r>
            <a:r>
              <a:rPr lang="en-US">
                <a:latin typeface="Constantia" pitchFamily="18" charset="0"/>
              </a:rPr>
              <a:t>-cyclodextrin)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Title 1"/>
          <p:cNvSpPr>
            <a:spLocks noGrp="1"/>
          </p:cNvSpPr>
          <p:nvPr>
            <p:ph type="title" idx="4294967295"/>
          </p:nvPr>
        </p:nvSpPr>
        <p:spPr>
          <a:xfrm>
            <a:off x="457200" y="0"/>
            <a:ext cx="8229600" cy="1143000"/>
          </a:xfrm>
        </p:spPr>
        <p:txBody>
          <a:bodyPr/>
          <a:lstStyle/>
          <a:p>
            <a:pPr algn="ctr" eaLnBrk="1" hangingPunct="1"/>
            <a:r>
              <a:rPr lang="en-US" smtClean="0"/>
              <a:t>Sensor Accomplishments</a:t>
            </a:r>
          </a:p>
        </p:txBody>
      </p:sp>
      <p:sp>
        <p:nvSpPr>
          <p:cNvPr id="86022" name="Content Placeholder 2"/>
          <p:cNvSpPr>
            <a:spLocks noGrp="1"/>
          </p:cNvSpPr>
          <p:nvPr>
            <p:ph idx="4294967295"/>
          </p:nvPr>
        </p:nvSpPr>
        <p:spPr>
          <a:xfrm>
            <a:off x="457200" y="1219200"/>
            <a:ext cx="8229600" cy="4389438"/>
          </a:xfrm>
        </p:spPr>
        <p:txBody>
          <a:bodyPr/>
          <a:lstStyle/>
          <a:p>
            <a:pPr eaLnBrk="1" hangingPunct="1"/>
            <a:r>
              <a:rPr lang="en-US" sz="2400" smtClean="0"/>
              <a:t>Successful crystals were grown and study revealed not only the host-guest interaction between 4-ATP and </a:t>
            </a:r>
            <a:r>
              <a:rPr lang="el-GR" sz="2400" smtClean="0"/>
              <a:t>β</a:t>
            </a:r>
            <a:r>
              <a:rPr lang="en-US" sz="2400" smtClean="0"/>
              <a:t>-cyclodextrin, but also that the guest, 4-ATP dimerizes by making S-S bond before it forms complex with </a:t>
            </a:r>
            <a:r>
              <a:rPr lang="el-GR" sz="2400" smtClean="0"/>
              <a:t>β</a:t>
            </a:r>
            <a:r>
              <a:rPr lang="en-US" sz="2400" smtClean="0"/>
              <a:t>-cyclodextrin</a:t>
            </a:r>
          </a:p>
          <a:p>
            <a:pPr eaLnBrk="1" hangingPunct="1"/>
            <a:endParaRPr lang="en-US" smtClean="0"/>
          </a:p>
        </p:txBody>
      </p:sp>
      <p:graphicFrame>
        <p:nvGraphicFramePr>
          <p:cNvPr id="86020" name="Object 4"/>
          <p:cNvGraphicFramePr>
            <a:graphicFrameLocks noChangeAspect="1"/>
          </p:cNvGraphicFramePr>
          <p:nvPr/>
        </p:nvGraphicFramePr>
        <p:xfrm>
          <a:off x="3124200" y="3200400"/>
          <a:ext cx="2560638" cy="3314700"/>
        </p:xfrm>
        <a:graphic>
          <a:graphicData uri="http://schemas.openxmlformats.org/presentationml/2006/ole">
            <p:oleObj spid="_x0000_s86020" name="Acrobat Document" r:id="rId4" imgW="7745400" imgH="10023480" progId="AcroExch.Document.7">
              <p:link updateAutomatic="1"/>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algn="ctr" eaLnBrk="1" hangingPunct="1"/>
            <a:r>
              <a:rPr lang="en-US" smtClean="0"/>
              <a:t>Y-12 Collaboration</a:t>
            </a:r>
          </a:p>
        </p:txBody>
      </p:sp>
      <p:sp>
        <p:nvSpPr>
          <p:cNvPr id="94210" name="Content Placeholder 2"/>
          <p:cNvSpPr>
            <a:spLocks noGrp="1"/>
          </p:cNvSpPr>
          <p:nvPr>
            <p:ph idx="1"/>
          </p:nvPr>
        </p:nvSpPr>
        <p:spPr/>
        <p:txBody>
          <a:bodyPr/>
          <a:lstStyle/>
          <a:p>
            <a:pPr eaLnBrk="1" hangingPunct="1">
              <a:lnSpc>
                <a:spcPct val="80000"/>
              </a:lnSpc>
            </a:pPr>
            <a:r>
              <a:rPr lang="en-US" sz="2400" smtClean="0"/>
              <a:t>Conducted a technical evaluation of existing liquid waste treatment operations at Y-12 related to the treatment of waste streams containing lithium and potassium compounds, as well as, waste streams containing strontium, neptunium, americium, cesium and plutonium</a:t>
            </a:r>
          </a:p>
          <a:p>
            <a:pPr eaLnBrk="1" hangingPunct="1">
              <a:lnSpc>
                <a:spcPct val="80000"/>
              </a:lnSpc>
            </a:pPr>
            <a:r>
              <a:rPr lang="en-US" sz="2400" smtClean="0"/>
              <a:t>Made recommendations regarding new waste water treatment technologies to enhance efficiency and removal of contaminants</a:t>
            </a:r>
          </a:p>
          <a:p>
            <a:pPr eaLnBrk="1" hangingPunct="1">
              <a:lnSpc>
                <a:spcPct val="80000"/>
              </a:lnSpc>
            </a:pPr>
            <a:r>
              <a:rPr lang="en-US" sz="2400" smtClean="0"/>
              <a:t>Identified potential problems due to chemical interactions that may cause treatment process difficulties or safety concerns </a:t>
            </a:r>
          </a:p>
          <a:p>
            <a:pPr eaLnBrk="1" hangingPunct="1">
              <a:lnSpc>
                <a:spcPct val="80000"/>
              </a:lnSpc>
            </a:pPr>
            <a:r>
              <a:rPr lang="en-US" sz="2400" smtClean="0"/>
              <a:t>Identified synergistic chemical interactions that may lead to new treatment technologies</a:t>
            </a:r>
          </a:p>
          <a:p>
            <a:pPr eaLnBrk="1" hangingPunct="1">
              <a:lnSpc>
                <a:spcPct val="80000"/>
              </a:lnSpc>
            </a:pPr>
            <a:r>
              <a:rPr lang="en-US" sz="2400" smtClean="0"/>
              <a:t>Awaiting funding for Phase II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704850"/>
            <a:ext cx="8229600" cy="742950"/>
          </a:xfrm>
        </p:spPr>
        <p:txBody>
          <a:bodyPr/>
          <a:lstStyle/>
          <a:p>
            <a:pPr algn="ctr" eaLnBrk="1" hangingPunct="1"/>
            <a:r>
              <a:rPr lang="en-US" sz="4600" smtClean="0"/>
              <a:t>Participants</a:t>
            </a:r>
          </a:p>
        </p:txBody>
      </p:sp>
      <p:sp>
        <p:nvSpPr>
          <p:cNvPr id="17410" name="Content Placeholder 2"/>
          <p:cNvSpPr>
            <a:spLocks noGrp="1"/>
          </p:cNvSpPr>
          <p:nvPr>
            <p:ph idx="1"/>
          </p:nvPr>
        </p:nvSpPr>
        <p:spPr>
          <a:xfrm>
            <a:off x="457200" y="1600200"/>
            <a:ext cx="8229600" cy="4724400"/>
          </a:xfrm>
        </p:spPr>
        <p:txBody>
          <a:bodyPr/>
          <a:lstStyle/>
          <a:p>
            <a:pPr eaLnBrk="1" hangingPunct="1"/>
            <a:r>
              <a:rPr lang="en-US" sz="2500" smtClean="0"/>
              <a:t>Lonnie Sharpe, Jr., Massie Chair of Excellence, PhD, Mechanical Engineering</a:t>
            </a:r>
          </a:p>
          <a:p>
            <a:pPr eaLnBrk="1" hangingPunct="1"/>
            <a:r>
              <a:rPr lang="en-US" sz="2500" smtClean="0"/>
              <a:t>Thomas Byl, Civil Engineering Department, PhD, Environmental Chemistry</a:t>
            </a:r>
          </a:p>
          <a:p>
            <a:pPr eaLnBrk="1" hangingPunct="1"/>
            <a:r>
              <a:rPr lang="en-US" sz="2500" smtClean="0"/>
              <a:t>Roger Painter, Civil Engineering Department, PhD, Chemical Engineering</a:t>
            </a:r>
          </a:p>
          <a:p>
            <a:pPr eaLnBrk="1" hangingPunct="1"/>
            <a:r>
              <a:rPr lang="en-US" sz="2500" smtClean="0"/>
              <a:t>Nsoki Phambu, Chemistry Department, PhD, Physical Chemistry</a:t>
            </a:r>
          </a:p>
          <a:p>
            <a:pPr eaLnBrk="1" hangingPunct="1"/>
            <a:r>
              <a:rPr lang="en-US" sz="2500" smtClean="0"/>
              <a:t>Tasneem Siddiquee, Chemistry Department, PhD, Chemistry</a:t>
            </a:r>
          </a:p>
          <a:p>
            <a:pPr eaLnBrk="1" hangingPunct="1"/>
            <a:r>
              <a:rPr lang="en-US" sz="2500" smtClean="0"/>
              <a:t>Koen Vercruysse, Chemistry Department, PhD, Pharmaceutical Sciences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algn="ctr" eaLnBrk="1" hangingPunct="1"/>
            <a:r>
              <a:rPr lang="en-US" smtClean="0"/>
              <a:t>Student Participants</a:t>
            </a:r>
          </a:p>
        </p:txBody>
      </p:sp>
      <p:sp>
        <p:nvSpPr>
          <p:cNvPr id="19458" name="Content Placeholder 2"/>
          <p:cNvSpPr>
            <a:spLocks noGrp="1"/>
          </p:cNvSpPr>
          <p:nvPr>
            <p:ph idx="1"/>
          </p:nvPr>
        </p:nvSpPr>
        <p:spPr/>
        <p:txBody>
          <a:bodyPr/>
          <a:lstStyle/>
          <a:p>
            <a:pPr eaLnBrk="1" hangingPunct="1">
              <a:lnSpc>
                <a:spcPct val="80000"/>
              </a:lnSpc>
            </a:pPr>
            <a:r>
              <a:rPr lang="en-US" sz="3200" smtClean="0"/>
              <a:t>Ashley West, Civil Engineering, Sophomore</a:t>
            </a:r>
          </a:p>
          <a:p>
            <a:pPr eaLnBrk="1" hangingPunct="1">
              <a:lnSpc>
                <a:spcPct val="80000"/>
              </a:lnSpc>
            </a:pPr>
            <a:r>
              <a:rPr lang="en-US" sz="3200" smtClean="0"/>
              <a:t>Carlton Cobb, Civil Engineering, Senior</a:t>
            </a:r>
          </a:p>
          <a:p>
            <a:pPr eaLnBrk="1" hangingPunct="1">
              <a:lnSpc>
                <a:spcPct val="80000"/>
              </a:lnSpc>
            </a:pPr>
            <a:r>
              <a:rPr lang="en-US" sz="3200" smtClean="0"/>
              <a:t>Jaala Brooks, Civil Engineering, Senior</a:t>
            </a:r>
          </a:p>
          <a:p>
            <a:pPr eaLnBrk="1" hangingPunct="1">
              <a:lnSpc>
                <a:spcPct val="80000"/>
              </a:lnSpc>
            </a:pPr>
            <a:r>
              <a:rPr lang="en-US" sz="3200" smtClean="0"/>
              <a:t>Lolade Akinola, Civil Engineering, MS</a:t>
            </a:r>
          </a:p>
          <a:p>
            <a:pPr eaLnBrk="1" hangingPunct="1">
              <a:lnSpc>
                <a:spcPct val="80000"/>
              </a:lnSpc>
            </a:pPr>
            <a:r>
              <a:rPr lang="en-US" sz="3200" smtClean="0"/>
              <a:t>Victor Roland, Civil Engineering, MS</a:t>
            </a:r>
          </a:p>
          <a:p>
            <a:pPr eaLnBrk="1" hangingPunct="1">
              <a:lnSpc>
                <a:spcPct val="80000"/>
              </a:lnSpc>
            </a:pPr>
            <a:r>
              <a:rPr lang="en-US" sz="3200" smtClean="0"/>
              <a:t>James Tyner, Civil Engineering, Senior</a:t>
            </a:r>
          </a:p>
          <a:p>
            <a:pPr eaLnBrk="1" hangingPunct="1">
              <a:lnSpc>
                <a:spcPct val="80000"/>
              </a:lnSpc>
            </a:pPr>
            <a:r>
              <a:rPr lang="en-US" sz="3200" smtClean="0"/>
              <a:t>Gionnia Maze, Civil Engineering, Senior </a:t>
            </a:r>
          </a:p>
          <a:p>
            <a:pPr eaLnBrk="1" hangingPunct="1">
              <a:lnSpc>
                <a:spcPct val="80000"/>
              </a:lnSpc>
            </a:pPr>
            <a:r>
              <a:rPr lang="en-US" sz="3200" smtClean="0"/>
              <a:t>Taylor Cappadona, Chemistry, Senior</a:t>
            </a:r>
          </a:p>
          <a:p>
            <a:pPr eaLnBrk="1" hangingPunct="1">
              <a:lnSpc>
                <a:spcPct val="80000"/>
              </a:lnSpc>
            </a:pPr>
            <a:r>
              <a:rPr lang="en-US" sz="3200" smtClean="0"/>
              <a:t>Sean Mills, Chemistry, Senior</a:t>
            </a:r>
          </a:p>
          <a:p>
            <a:pPr eaLnBrk="1" hangingPunct="1">
              <a:lnSpc>
                <a:spcPct val="80000"/>
              </a:lnSpc>
            </a:pPr>
            <a:r>
              <a:rPr lang="en-US" sz="3200" smtClean="0"/>
              <a:t>Mahesh Yarlagadda, Chemistry, Junior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704850"/>
            <a:ext cx="8229600" cy="666750"/>
          </a:xfrm>
        </p:spPr>
        <p:txBody>
          <a:bodyPr/>
          <a:lstStyle/>
          <a:p>
            <a:pPr algn="ctr" eaLnBrk="1" hangingPunct="1"/>
            <a:r>
              <a:rPr lang="en-US" sz="4600" smtClean="0"/>
              <a:t>Chemical Fate and Detection in the Environment</a:t>
            </a:r>
          </a:p>
        </p:txBody>
      </p:sp>
      <p:sp>
        <p:nvSpPr>
          <p:cNvPr id="21506" name="Content Placeholder 2"/>
          <p:cNvSpPr>
            <a:spLocks noGrp="1"/>
          </p:cNvSpPr>
          <p:nvPr>
            <p:ph idx="1"/>
          </p:nvPr>
        </p:nvSpPr>
        <p:spPr>
          <a:xfrm>
            <a:off x="457200" y="1295400"/>
            <a:ext cx="8229600" cy="5029200"/>
          </a:xfrm>
        </p:spPr>
        <p:txBody>
          <a:bodyPr/>
          <a:lstStyle/>
          <a:p>
            <a:pPr eaLnBrk="1" hangingPunct="1"/>
            <a:r>
              <a:rPr lang="en-US" smtClean="0"/>
              <a:t>Fate of Contamination in Non-Ideal Flow Systems</a:t>
            </a:r>
            <a:endParaRPr lang="en-US" sz="1800" smtClean="0"/>
          </a:p>
          <a:p>
            <a:pPr eaLnBrk="1" hangingPunct="1">
              <a:buFont typeface="Wingdings 2" pitchFamily="18" charset="2"/>
              <a:buNone/>
            </a:pPr>
            <a:r>
              <a:rPr lang="en-US" smtClean="0"/>
              <a:t>	</a:t>
            </a:r>
            <a:r>
              <a:rPr lang="en-US" sz="2000" smtClean="0"/>
              <a:t>Predict the fate of contaminants in non-ideal flow systems such as karst aquifers and wetlands.</a:t>
            </a:r>
          </a:p>
          <a:p>
            <a:pPr eaLnBrk="1" hangingPunct="1"/>
            <a:r>
              <a:rPr lang="en-US" smtClean="0"/>
              <a:t>Synthesis of Actininde-Based Nanoparticles</a:t>
            </a:r>
          </a:p>
          <a:p>
            <a:pPr eaLnBrk="1" hangingPunct="1">
              <a:buFont typeface="Wingdings 2" pitchFamily="18" charset="2"/>
              <a:buNone/>
            </a:pPr>
            <a:r>
              <a:rPr lang="en-US" smtClean="0"/>
              <a:t>	</a:t>
            </a:r>
            <a:r>
              <a:rPr lang="en-US" sz="2000" smtClean="0"/>
              <a:t> Aims to develop strategies for the synthesis of actinide (Uranium or others) nanoparticles.  Such nanoparticles could provide improved means to store, transport and utilize nuclear materials.</a:t>
            </a:r>
          </a:p>
          <a:p>
            <a:pPr eaLnBrk="1" hangingPunct="1"/>
            <a:r>
              <a:rPr lang="en-US" smtClean="0"/>
              <a:t>Study of Host-guest Interactions by Spectroscopic Techniques</a:t>
            </a:r>
          </a:p>
          <a:p>
            <a:pPr eaLnBrk="1" hangingPunct="1">
              <a:buFont typeface="Wingdings 2" pitchFamily="18" charset="2"/>
              <a:buNone/>
            </a:pPr>
            <a:r>
              <a:rPr lang="en-US" smtClean="0"/>
              <a:t>	</a:t>
            </a:r>
            <a:r>
              <a:rPr lang="en-US" sz="2000" smtClean="0"/>
              <a:t> Aims to evaluate the potential of using Raman spectroscopy to study host-guest interaction between pollutant analyte-guest molecules and both commercially available and synthesized host molecules as a precursor to sensor technology.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381000"/>
            <a:ext cx="8305800" cy="609600"/>
          </a:xfrm>
        </p:spPr>
        <p:txBody>
          <a:bodyPr>
            <a:normAutofit/>
            <a:scene3d>
              <a:camera prst="orthographicFront"/>
              <a:lightRig rig="freezing" dir="t">
                <a:rot lat="0" lon="0" rev="5640000"/>
              </a:lightRig>
            </a:scene3d>
            <a:sp3d prstMaterial="flat">
              <a:contourClr>
                <a:schemeClr val="tx2"/>
              </a:contourClr>
            </a:sp3d>
          </a:bodyPr>
          <a:lstStyle/>
          <a:p>
            <a:pPr algn="ctr" eaLnBrk="1" fontAlgn="auto" hangingPunct="1">
              <a:spcAft>
                <a:spcPts val="0"/>
              </a:spcAft>
              <a:defRPr/>
            </a:pPr>
            <a:r>
              <a:rPr lang="en-US" sz="3600" dirty="0"/>
              <a:t>Using </a:t>
            </a:r>
            <a:r>
              <a:rPr lang="en-US" sz="3600" dirty="0" smtClean="0"/>
              <a:t>Plants </a:t>
            </a:r>
            <a:r>
              <a:rPr lang="en-US" sz="3600" dirty="0"/>
              <a:t>to </a:t>
            </a:r>
            <a:r>
              <a:rPr lang="en-US" sz="3600" dirty="0" smtClean="0"/>
              <a:t>Monitor Air </a:t>
            </a:r>
            <a:r>
              <a:rPr lang="en-US" sz="3600" dirty="0"/>
              <a:t>&amp; </a:t>
            </a:r>
            <a:r>
              <a:rPr lang="en-US" sz="3600" dirty="0" smtClean="0"/>
              <a:t>Water Quality</a:t>
            </a:r>
            <a:endParaRPr lang="en-US" sz="3600" dirty="0"/>
          </a:p>
        </p:txBody>
      </p:sp>
      <p:sp>
        <p:nvSpPr>
          <p:cNvPr id="23554" name="Rectangle 3"/>
          <p:cNvSpPr>
            <a:spLocks noChangeArrowheads="1"/>
          </p:cNvSpPr>
          <p:nvPr/>
        </p:nvSpPr>
        <p:spPr bwMode="auto">
          <a:xfrm>
            <a:off x="76200" y="990600"/>
            <a:ext cx="3429000" cy="5638800"/>
          </a:xfrm>
          <a:prstGeom prst="rect">
            <a:avLst/>
          </a:prstGeom>
          <a:noFill/>
          <a:ln w="9525">
            <a:noFill/>
            <a:miter lim="800000"/>
            <a:headEnd/>
            <a:tailEnd/>
          </a:ln>
        </p:spPr>
        <p:txBody>
          <a:bodyPr>
            <a:spAutoFit/>
          </a:bodyPr>
          <a:lstStyle/>
          <a:p>
            <a:pPr algn="ctr"/>
            <a:r>
              <a:rPr lang="en-US" sz="2200" u="sng">
                <a:latin typeface="Constantia" pitchFamily="18" charset="0"/>
              </a:rPr>
              <a:t>Statement of Work </a:t>
            </a:r>
          </a:p>
          <a:p>
            <a:pPr>
              <a:buFontTx/>
              <a:buChar char="•"/>
            </a:pPr>
            <a:r>
              <a:rPr lang="en-US" sz="2000">
                <a:latin typeface="Constantia" pitchFamily="18" charset="0"/>
              </a:rPr>
              <a:t>Watercress is an ideal sentinel plant because it grows in streams &amp; springs. </a:t>
            </a:r>
          </a:p>
          <a:p>
            <a:pPr>
              <a:buFontTx/>
              <a:buChar char="•"/>
            </a:pPr>
            <a:r>
              <a:rPr lang="en-US" sz="2000">
                <a:latin typeface="Constantia" pitchFamily="18" charset="0"/>
              </a:rPr>
              <a:t>It is  sensitive to air &amp; water pollution.</a:t>
            </a:r>
          </a:p>
          <a:p>
            <a:pPr>
              <a:buFontTx/>
              <a:buChar char="•"/>
            </a:pPr>
            <a:r>
              <a:rPr lang="en-US" sz="2000">
                <a:latin typeface="Constantia" pitchFamily="18" charset="0"/>
              </a:rPr>
              <a:t>Exposure to pollution affects their oxidase enzyme activity.</a:t>
            </a:r>
          </a:p>
          <a:p>
            <a:pPr>
              <a:buFontTx/>
              <a:buChar char="•"/>
            </a:pPr>
            <a:r>
              <a:rPr lang="en-US" sz="2000">
                <a:latin typeface="Constantia" pitchFamily="18" charset="0"/>
              </a:rPr>
              <a:t>Obj.- Evaluate the oxidase response in plants after chemical exposure &amp; generate dose-response curves.</a:t>
            </a:r>
            <a:endParaRPr lang="en-US" sz="2200">
              <a:latin typeface="Constantia" pitchFamily="18" charset="0"/>
            </a:endParaRPr>
          </a:p>
          <a:p>
            <a:pPr algn="ctr"/>
            <a:r>
              <a:rPr lang="en-US" sz="2200" u="sng">
                <a:latin typeface="Constantia" pitchFamily="18" charset="0"/>
              </a:rPr>
              <a:t>Accomplishments</a:t>
            </a:r>
          </a:p>
          <a:p>
            <a:pPr>
              <a:buFontTx/>
              <a:buChar char="•"/>
            </a:pPr>
            <a:r>
              <a:rPr lang="en-US" sz="2000">
                <a:latin typeface="Constantia" pitchFamily="18" charset="0"/>
              </a:rPr>
              <a:t>Developed dose-response curves for volatile organic compounds; 1</a:t>
            </a:r>
            <a:r>
              <a:rPr lang="en-US" sz="2000" baseline="30000">
                <a:latin typeface="Constantia" pitchFamily="18" charset="0"/>
              </a:rPr>
              <a:t>st</a:t>
            </a:r>
            <a:r>
              <a:rPr lang="en-US" sz="2000">
                <a:latin typeface="Constantia" pitchFamily="18" charset="0"/>
              </a:rPr>
              <a:t> place AWRA</a:t>
            </a:r>
          </a:p>
        </p:txBody>
      </p:sp>
      <p:pic>
        <p:nvPicPr>
          <p:cNvPr id="23555" name="Picture 849" descr="C:\Documents and Settings\User\Desktop\Dissertation\Watercress Research\Watercress\pictures\ChrisBeals-plantbioassay\AWRA pictures\100_1761.JPG"/>
          <p:cNvPicPr>
            <a:picLocks noChangeAspect="1" noChangeArrowheads="1"/>
          </p:cNvPicPr>
          <p:nvPr/>
        </p:nvPicPr>
        <p:blipFill>
          <a:blip r:embed="rId3"/>
          <a:srcRect r="2856" b="2856"/>
          <a:stretch>
            <a:fillRect/>
          </a:stretch>
        </p:blipFill>
        <p:spPr bwMode="auto">
          <a:xfrm>
            <a:off x="3505200" y="1219200"/>
            <a:ext cx="2590800" cy="2590800"/>
          </a:xfrm>
          <a:prstGeom prst="rect">
            <a:avLst/>
          </a:prstGeom>
          <a:noFill/>
          <a:ln w="9525">
            <a:noFill/>
            <a:miter lim="800000"/>
            <a:headEnd/>
            <a:tailEnd/>
          </a:ln>
        </p:spPr>
      </p:pic>
      <p:sp>
        <p:nvSpPr>
          <p:cNvPr id="23556" name="Rectangle 6"/>
          <p:cNvSpPr>
            <a:spLocks noChangeArrowheads="1"/>
          </p:cNvSpPr>
          <p:nvPr/>
        </p:nvSpPr>
        <p:spPr bwMode="auto">
          <a:xfrm>
            <a:off x="6324600" y="4495800"/>
            <a:ext cx="2667000" cy="1465263"/>
          </a:xfrm>
          <a:prstGeom prst="rect">
            <a:avLst/>
          </a:prstGeom>
          <a:noFill/>
          <a:ln w="9525">
            <a:noFill/>
            <a:miter lim="800000"/>
            <a:headEnd/>
            <a:tailEnd/>
          </a:ln>
        </p:spPr>
        <p:txBody>
          <a:bodyPr>
            <a:spAutoFit/>
          </a:bodyPr>
          <a:lstStyle/>
          <a:p>
            <a:r>
              <a:rPr lang="en-US">
                <a:latin typeface="Constantia" pitchFamily="18" charset="0"/>
              </a:rPr>
              <a:t>The oxidative enzyme activity in watercress rises after exposure to Et-85 vapors (response is rapid &amp; dose dependant)</a:t>
            </a:r>
          </a:p>
        </p:txBody>
      </p:sp>
      <p:pic>
        <p:nvPicPr>
          <p:cNvPr id="23557" name="Chart 4"/>
          <p:cNvPicPr>
            <a:picLocks noChangeArrowheads="1"/>
          </p:cNvPicPr>
          <p:nvPr/>
        </p:nvPicPr>
        <p:blipFill>
          <a:blip r:embed="rId4">
            <a:lum bright="-12000"/>
          </a:blip>
          <a:srcRect/>
          <a:stretch>
            <a:fillRect/>
          </a:stretch>
        </p:blipFill>
        <p:spPr bwMode="auto">
          <a:xfrm>
            <a:off x="6159500" y="1066800"/>
            <a:ext cx="2984500" cy="3213100"/>
          </a:xfrm>
          <a:prstGeom prst="rect">
            <a:avLst/>
          </a:prstGeom>
          <a:noFill/>
          <a:ln w="9525">
            <a:noFill/>
            <a:miter lim="800000"/>
            <a:headEnd/>
            <a:tailEnd/>
          </a:ln>
        </p:spPr>
      </p:pic>
      <p:pic>
        <p:nvPicPr>
          <p:cNvPr id="23558" name="Picture 10" descr="AWRA-2010 026"/>
          <p:cNvPicPr>
            <a:picLocks noChangeAspect="1" noChangeArrowheads="1"/>
          </p:cNvPicPr>
          <p:nvPr/>
        </p:nvPicPr>
        <p:blipFill>
          <a:blip r:embed="rId5"/>
          <a:srcRect l="26622" t="3087" r="27080" b="42903"/>
          <a:stretch>
            <a:fillRect/>
          </a:stretch>
        </p:blipFill>
        <p:spPr bwMode="auto">
          <a:xfrm>
            <a:off x="3505200" y="4114800"/>
            <a:ext cx="259080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8772" y="0"/>
            <a:ext cx="7512393" cy="1291706"/>
          </a:xfrm>
        </p:spPr>
        <p:txBody>
          <a:bodyPr>
            <a:noAutofit/>
            <a:scene3d>
              <a:camera prst="orthographicFront"/>
              <a:lightRig rig="freezing" dir="t">
                <a:rot lat="0" lon="0" rev="5640000"/>
              </a:lightRig>
            </a:scene3d>
            <a:sp3d prstMaterial="flat">
              <a:contourClr>
                <a:schemeClr val="tx2"/>
              </a:contourClr>
            </a:sp3d>
          </a:bodyPr>
          <a:lstStyle/>
          <a:p>
            <a:pPr algn="ctr" eaLnBrk="1" fontAlgn="auto" hangingPunct="1">
              <a:spcAft>
                <a:spcPts val="0"/>
              </a:spcAft>
              <a:defRPr/>
            </a:pPr>
            <a:r>
              <a:rPr lang="en-US" sz="4000" dirty="0"/>
              <a:t>Predicting </a:t>
            </a:r>
            <a:r>
              <a:rPr lang="en-US" sz="4000" dirty="0" smtClean="0"/>
              <a:t>Contaminant Removal </a:t>
            </a:r>
            <a:r>
              <a:rPr lang="en-US" sz="4000" dirty="0"/>
              <a:t>in </a:t>
            </a:r>
            <a:r>
              <a:rPr lang="en-US" sz="4000" dirty="0" smtClean="0"/>
              <a:t>Non-ideal Flow System</a:t>
            </a:r>
            <a:endParaRPr lang="en-US" sz="4000" dirty="0"/>
          </a:p>
        </p:txBody>
      </p:sp>
      <p:sp>
        <p:nvSpPr>
          <p:cNvPr id="61448" name="Rectangle 3"/>
          <p:cNvSpPr>
            <a:spLocks noChangeArrowheads="1"/>
          </p:cNvSpPr>
          <p:nvPr/>
        </p:nvSpPr>
        <p:spPr bwMode="auto">
          <a:xfrm>
            <a:off x="152400" y="1679575"/>
            <a:ext cx="3886200" cy="4446588"/>
          </a:xfrm>
          <a:prstGeom prst="rect">
            <a:avLst/>
          </a:prstGeom>
          <a:noFill/>
          <a:ln w="9525">
            <a:noFill/>
            <a:miter lim="800000"/>
            <a:headEnd/>
            <a:tailEnd/>
          </a:ln>
        </p:spPr>
        <p:txBody>
          <a:bodyPr>
            <a:spAutoFit/>
          </a:bodyPr>
          <a:lstStyle/>
          <a:p>
            <a:pPr algn="ctr"/>
            <a:r>
              <a:rPr lang="en-US" sz="2200" u="sng">
                <a:latin typeface="Constantia" pitchFamily="18" charset="0"/>
              </a:rPr>
              <a:t>Statement of Work </a:t>
            </a:r>
          </a:p>
          <a:p>
            <a:pPr>
              <a:buFontTx/>
              <a:buChar char="•"/>
            </a:pPr>
            <a:r>
              <a:rPr lang="en-US" sz="2200">
                <a:latin typeface="Constantia" pitchFamily="18" charset="0"/>
              </a:rPr>
              <a:t>Conduct tracer studies in non-ideal flow system</a:t>
            </a:r>
          </a:p>
          <a:p>
            <a:pPr>
              <a:buFontTx/>
              <a:buChar char="•"/>
            </a:pPr>
            <a:r>
              <a:rPr lang="en-US" sz="2200">
                <a:latin typeface="Constantia" pitchFamily="18" charset="0"/>
              </a:rPr>
              <a:t>Compare the results of different models used to predict fate of contaminants in non-ideal flow systems</a:t>
            </a:r>
          </a:p>
          <a:p>
            <a:pPr>
              <a:buFontTx/>
              <a:buChar char="•"/>
            </a:pPr>
            <a:endParaRPr lang="en-US" sz="2200">
              <a:latin typeface="Constantia" pitchFamily="18" charset="0"/>
            </a:endParaRPr>
          </a:p>
          <a:p>
            <a:pPr algn="ctr"/>
            <a:r>
              <a:rPr lang="en-US" sz="2200" u="sng">
                <a:latin typeface="Constantia" pitchFamily="18" charset="0"/>
              </a:rPr>
              <a:t>Accomplishments</a:t>
            </a:r>
          </a:p>
          <a:p>
            <a:pPr>
              <a:buFontTx/>
              <a:buChar char="•"/>
            </a:pPr>
            <a:r>
              <a:rPr lang="en-US" sz="2200">
                <a:latin typeface="Constantia" pitchFamily="18" charset="0"/>
              </a:rPr>
              <a:t>Tracer &amp; contaminant data collected &amp; interpreted</a:t>
            </a:r>
          </a:p>
          <a:p>
            <a:pPr>
              <a:buFontTx/>
              <a:buChar char="•"/>
            </a:pPr>
            <a:r>
              <a:rPr lang="en-US" sz="2200">
                <a:latin typeface="Constantia" pitchFamily="18" charset="0"/>
              </a:rPr>
              <a:t>Improved models</a:t>
            </a:r>
          </a:p>
          <a:p>
            <a:pPr>
              <a:buFontTx/>
              <a:buChar char="•"/>
            </a:pPr>
            <a:r>
              <a:rPr lang="en-US" sz="2200">
                <a:latin typeface="Constantia" pitchFamily="18" charset="0"/>
              </a:rPr>
              <a:t>Presentation at meetings</a:t>
            </a:r>
          </a:p>
        </p:txBody>
      </p:sp>
      <p:pic>
        <p:nvPicPr>
          <p:cNvPr id="61449" name="Picture 7" descr="Hardeman Co summer-Q-study6-2010 040"/>
          <p:cNvPicPr>
            <a:picLocks noChangeAspect="1" noChangeArrowheads="1"/>
          </p:cNvPicPr>
          <p:nvPr/>
        </p:nvPicPr>
        <p:blipFill>
          <a:blip r:embed="rId4"/>
          <a:srcRect/>
          <a:stretch>
            <a:fillRect/>
          </a:stretch>
        </p:blipFill>
        <p:spPr bwMode="auto">
          <a:xfrm>
            <a:off x="5257800" y="1295400"/>
            <a:ext cx="3565525" cy="2674938"/>
          </a:xfrm>
          <a:prstGeom prst="rect">
            <a:avLst/>
          </a:prstGeom>
          <a:noFill/>
          <a:ln w="9525">
            <a:noFill/>
            <a:miter lim="800000"/>
            <a:headEnd/>
            <a:tailEnd/>
          </a:ln>
        </p:spPr>
      </p:pic>
      <p:grpSp>
        <p:nvGrpSpPr>
          <p:cNvPr id="61450" name="Group 12"/>
          <p:cNvGrpSpPr>
            <a:grpSpLocks/>
          </p:cNvGrpSpPr>
          <p:nvPr/>
        </p:nvGrpSpPr>
        <p:grpSpPr bwMode="auto">
          <a:xfrm>
            <a:off x="3657600" y="3946525"/>
            <a:ext cx="5486400" cy="2879725"/>
            <a:chOff x="2304" y="2486"/>
            <a:chExt cx="3456" cy="1814"/>
          </a:xfrm>
        </p:grpSpPr>
        <p:graphicFrame>
          <p:nvGraphicFramePr>
            <p:cNvPr id="61446" name="Object 6"/>
            <p:cNvGraphicFramePr>
              <a:graphicFrameLocks noChangeAspect="1"/>
            </p:cNvGraphicFramePr>
            <p:nvPr/>
          </p:nvGraphicFramePr>
          <p:xfrm>
            <a:off x="2304" y="2486"/>
            <a:ext cx="3456" cy="1814"/>
          </p:xfrm>
          <a:graphic>
            <a:graphicData uri="http://schemas.openxmlformats.org/presentationml/2006/ole">
              <p:oleObj spid="_x0000_s61446" name="Chart" r:id="rId5" imgW="6658204" imgH="3209874" progId="Excel.Sheet.8">
                <p:embed/>
              </p:oleObj>
            </a:graphicData>
          </a:graphic>
        </p:graphicFrame>
        <p:sp>
          <p:nvSpPr>
            <p:cNvPr id="61451" name="Text Box 861"/>
            <p:cNvSpPr txBox="1">
              <a:spLocks noChangeArrowheads="1"/>
            </p:cNvSpPr>
            <p:nvPr/>
          </p:nvSpPr>
          <p:spPr bwMode="auto">
            <a:xfrm>
              <a:off x="2640" y="2832"/>
              <a:ext cx="528" cy="576"/>
            </a:xfrm>
            <a:prstGeom prst="rect">
              <a:avLst/>
            </a:prstGeom>
            <a:solidFill>
              <a:srgbClr val="DDDDDD"/>
            </a:solidFill>
            <a:ln w="9525">
              <a:solidFill>
                <a:srgbClr val="000000"/>
              </a:solidFill>
              <a:miter lim="800000"/>
              <a:headEnd/>
              <a:tailEnd/>
            </a:ln>
          </p:spPr>
          <p:txBody>
            <a:bodyPr/>
            <a:lstStyle/>
            <a:p>
              <a:pPr>
                <a:spcBef>
                  <a:spcPct val="50000"/>
                </a:spcBef>
              </a:pPr>
              <a:r>
                <a:rPr lang="en-US" sz="700" b="1">
                  <a:solidFill>
                    <a:srgbClr val="006600"/>
                  </a:solidFill>
                  <a:cs typeface="Times New Roman" pitchFamily="18" charset="0"/>
                  <a:sym typeface="Symbol" pitchFamily="18" charset="2"/>
                </a:rPr>
                <a:t>Upper</a:t>
              </a:r>
            </a:p>
            <a:p>
              <a:pPr>
                <a:spcBef>
                  <a:spcPct val="50000"/>
                </a:spcBef>
              </a:pPr>
              <a:r>
                <a:rPr lang="en-US" sz="800" b="1">
                  <a:solidFill>
                    <a:srgbClr val="006600"/>
                  </a:solidFill>
                  <a:latin typeface="Times New Roman" pitchFamily="18" charset="0"/>
                  <a:cs typeface="Times New Roman" pitchFamily="18" charset="0"/>
                  <a:sym typeface="Symbol" pitchFamily="18" charset="2"/>
                </a:rPr>
                <a:t>t</a:t>
              </a:r>
              <a:r>
                <a:rPr lang="en-US" sz="800" b="1" baseline="-25000">
                  <a:solidFill>
                    <a:srgbClr val="006600"/>
                  </a:solidFill>
                  <a:latin typeface="Times New Roman" pitchFamily="18" charset="0"/>
                  <a:cs typeface="Times New Roman" pitchFamily="18" charset="0"/>
                  <a:sym typeface="Symbol" pitchFamily="18" charset="2"/>
                </a:rPr>
                <a:t>m</a:t>
              </a:r>
              <a:r>
                <a:rPr lang="en-US" sz="800" b="1">
                  <a:solidFill>
                    <a:srgbClr val="006600"/>
                  </a:solidFill>
                  <a:latin typeface="Times New Roman" pitchFamily="18" charset="0"/>
                  <a:cs typeface="Times New Roman" pitchFamily="18" charset="0"/>
                  <a:sym typeface="Symbol" pitchFamily="18" charset="2"/>
                </a:rPr>
                <a:t> = 92 hrs</a:t>
              </a:r>
            </a:p>
            <a:p>
              <a:pPr>
                <a:spcBef>
                  <a:spcPct val="50000"/>
                </a:spcBef>
              </a:pPr>
              <a:r>
                <a:rPr lang="en-US" sz="800" b="1">
                  <a:solidFill>
                    <a:srgbClr val="006600"/>
                  </a:solidFill>
                  <a:latin typeface="Times New Roman" pitchFamily="18" charset="0"/>
                  <a:cs typeface="Times New Roman" pitchFamily="18" charset="0"/>
                  <a:sym typeface="Symbol" pitchFamily="18" charset="2"/>
                </a:rPr>
                <a:t>σ</a:t>
              </a:r>
              <a:r>
                <a:rPr lang="en-US" sz="800" b="1" baseline="30000">
                  <a:solidFill>
                    <a:srgbClr val="006600"/>
                  </a:solidFill>
                  <a:latin typeface="Times New Roman" pitchFamily="18" charset="0"/>
                  <a:cs typeface="Times New Roman" pitchFamily="18" charset="0"/>
                  <a:sym typeface="Symbol" pitchFamily="18" charset="2"/>
                </a:rPr>
                <a:t>2 </a:t>
              </a:r>
              <a:r>
                <a:rPr lang="en-US" sz="800" b="1">
                  <a:solidFill>
                    <a:srgbClr val="006600"/>
                  </a:solidFill>
                  <a:latin typeface="Times New Roman" pitchFamily="18" charset="0"/>
                  <a:cs typeface="Times New Roman" pitchFamily="18" charset="0"/>
                  <a:sym typeface="Symbol" pitchFamily="18" charset="2"/>
                </a:rPr>
                <a:t> = 1011</a:t>
              </a:r>
            </a:p>
            <a:p>
              <a:pPr>
                <a:spcBef>
                  <a:spcPct val="50000"/>
                </a:spcBef>
              </a:pPr>
              <a:r>
                <a:rPr lang="en-US" sz="800" b="1">
                  <a:solidFill>
                    <a:srgbClr val="006600"/>
                  </a:solidFill>
                  <a:latin typeface="Times New Roman" pitchFamily="18" charset="0"/>
                  <a:cs typeface="Times New Roman" pitchFamily="18" charset="0"/>
                  <a:sym typeface="Symbol" pitchFamily="18" charset="2"/>
                </a:rPr>
                <a:t>P</a:t>
              </a:r>
              <a:r>
                <a:rPr lang="en-US" sz="800" b="1" baseline="-25000">
                  <a:solidFill>
                    <a:srgbClr val="006600"/>
                  </a:solidFill>
                  <a:latin typeface="Times New Roman" pitchFamily="18" charset="0"/>
                  <a:cs typeface="Times New Roman" pitchFamily="18" charset="0"/>
                  <a:sym typeface="Symbol" pitchFamily="18" charset="2"/>
                </a:rPr>
                <a:t>e</a:t>
              </a:r>
              <a:r>
                <a:rPr lang="en-US" sz="800" b="1">
                  <a:solidFill>
                    <a:srgbClr val="006600"/>
                  </a:solidFill>
                  <a:latin typeface="Times New Roman" pitchFamily="18" charset="0"/>
                  <a:cs typeface="Times New Roman" pitchFamily="18" charset="0"/>
                  <a:sym typeface="Symbol" pitchFamily="18" charset="2"/>
                </a:rPr>
                <a:t>  = 16.05</a:t>
              </a:r>
            </a:p>
            <a:p>
              <a:pPr>
                <a:spcBef>
                  <a:spcPct val="50000"/>
                </a:spcBef>
              </a:pPr>
              <a:r>
                <a:rPr lang="en-US" sz="800" b="1" i="1">
                  <a:solidFill>
                    <a:srgbClr val="006600"/>
                  </a:solidFill>
                  <a:latin typeface="Times New Roman" pitchFamily="18" charset="0"/>
                  <a:cs typeface="Times New Roman" pitchFamily="18" charset="0"/>
                  <a:sym typeface="Symbol" pitchFamily="18" charset="2"/>
                </a:rPr>
                <a:t>d</a:t>
              </a:r>
              <a:r>
                <a:rPr lang="en-US" sz="800" b="1">
                  <a:solidFill>
                    <a:srgbClr val="006600"/>
                  </a:solidFill>
                  <a:latin typeface="Times New Roman" pitchFamily="18" charset="0"/>
                  <a:cs typeface="Times New Roman" pitchFamily="18" charset="0"/>
                  <a:sym typeface="Symbol" pitchFamily="18" charset="2"/>
                </a:rPr>
                <a:t> = 0.06</a:t>
              </a:r>
              <a:endParaRPr lang="en-US" sz="800" b="1" i="1">
                <a:solidFill>
                  <a:srgbClr val="006600"/>
                </a:solidFill>
                <a:latin typeface="Times New Roman" pitchFamily="18" charset="0"/>
                <a:cs typeface="Times New Roman" pitchFamily="18" charset="0"/>
                <a:sym typeface="Symbol" pitchFamily="18" charset="2"/>
              </a:endParaRPr>
            </a:p>
          </p:txBody>
        </p:sp>
        <p:sp>
          <p:nvSpPr>
            <p:cNvPr id="61452" name="Text Box 862"/>
            <p:cNvSpPr txBox="1">
              <a:spLocks noChangeArrowheads="1"/>
            </p:cNvSpPr>
            <p:nvPr/>
          </p:nvSpPr>
          <p:spPr bwMode="auto">
            <a:xfrm>
              <a:off x="3168" y="2832"/>
              <a:ext cx="480" cy="576"/>
            </a:xfrm>
            <a:prstGeom prst="rect">
              <a:avLst/>
            </a:prstGeom>
            <a:solidFill>
              <a:srgbClr val="CCFF99"/>
            </a:solidFill>
            <a:ln w="9525">
              <a:solidFill>
                <a:srgbClr val="000000"/>
              </a:solidFill>
              <a:miter lim="800000"/>
              <a:headEnd/>
              <a:tailEnd/>
            </a:ln>
          </p:spPr>
          <p:txBody>
            <a:bodyPr/>
            <a:lstStyle/>
            <a:p>
              <a:pPr>
                <a:spcBef>
                  <a:spcPct val="50000"/>
                </a:spcBef>
              </a:pPr>
              <a:r>
                <a:rPr lang="en-US" sz="800" b="1">
                  <a:solidFill>
                    <a:srgbClr val="CC3300"/>
                  </a:solidFill>
                  <a:cs typeface="Times New Roman" pitchFamily="18" charset="0"/>
                  <a:sym typeface="Symbol" pitchFamily="18" charset="2"/>
                </a:rPr>
                <a:t>Lower</a:t>
              </a:r>
            </a:p>
            <a:p>
              <a:pPr>
                <a:spcBef>
                  <a:spcPct val="50000"/>
                </a:spcBef>
              </a:pPr>
              <a:r>
                <a:rPr lang="en-US" sz="800" b="1">
                  <a:solidFill>
                    <a:srgbClr val="CC3300"/>
                  </a:solidFill>
                  <a:latin typeface="Times New Roman" pitchFamily="18" charset="0"/>
                  <a:cs typeface="Times New Roman" pitchFamily="18" charset="0"/>
                  <a:sym typeface="Symbol" pitchFamily="18" charset="2"/>
                </a:rPr>
                <a:t>t</a:t>
              </a:r>
              <a:r>
                <a:rPr lang="en-US" sz="800" b="1" baseline="-25000">
                  <a:solidFill>
                    <a:srgbClr val="CC3300"/>
                  </a:solidFill>
                  <a:latin typeface="Times New Roman" pitchFamily="18" charset="0"/>
                  <a:cs typeface="Times New Roman" pitchFamily="18" charset="0"/>
                  <a:sym typeface="Symbol" pitchFamily="18" charset="2"/>
                </a:rPr>
                <a:t>m</a:t>
              </a:r>
              <a:r>
                <a:rPr lang="en-US" sz="800" b="1">
                  <a:solidFill>
                    <a:srgbClr val="CC3300"/>
                  </a:solidFill>
                  <a:latin typeface="Times New Roman" pitchFamily="18" charset="0"/>
                  <a:cs typeface="Times New Roman" pitchFamily="18" charset="0"/>
                  <a:sym typeface="Symbol" pitchFamily="18" charset="2"/>
                </a:rPr>
                <a:t> = 117 hrs</a:t>
              </a:r>
            </a:p>
            <a:p>
              <a:pPr>
                <a:spcBef>
                  <a:spcPct val="50000"/>
                </a:spcBef>
              </a:pPr>
              <a:r>
                <a:rPr lang="en-US" sz="800" b="1">
                  <a:solidFill>
                    <a:srgbClr val="CC3300"/>
                  </a:solidFill>
                  <a:latin typeface="Times New Roman" pitchFamily="18" charset="0"/>
                  <a:cs typeface="Times New Roman" pitchFamily="18" charset="0"/>
                  <a:sym typeface="Symbol" pitchFamily="18" charset="2"/>
                </a:rPr>
                <a:t>σ</a:t>
              </a:r>
              <a:r>
                <a:rPr lang="en-US" sz="800" b="1" baseline="30000">
                  <a:solidFill>
                    <a:srgbClr val="CC3300"/>
                  </a:solidFill>
                  <a:latin typeface="Times New Roman" pitchFamily="18" charset="0"/>
                  <a:cs typeface="Times New Roman" pitchFamily="18" charset="0"/>
                  <a:sym typeface="Symbol" pitchFamily="18" charset="2"/>
                </a:rPr>
                <a:t>2 </a:t>
              </a:r>
              <a:r>
                <a:rPr lang="en-US" sz="800" b="1">
                  <a:solidFill>
                    <a:srgbClr val="CC3300"/>
                  </a:solidFill>
                  <a:latin typeface="Times New Roman" pitchFamily="18" charset="0"/>
                  <a:cs typeface="Times New Roman" pitchFamily="18" charset="0"/>
                  <a:sym typeface="Symbol" pitchFamily="18" charset="2"/>
                </a:rPr>
                <a:t> = 811</a:t>
              </a:r>
            </a:p>
            <a:p>
              <a:pPr>
                <a:spcBef>
                  <a:spcPct val="50000"/>
                </a:spcBef>
              </a:pPr>
              <a:r>
                <a:rPr lang="en-US" sz="800" b="1">
                  <a:solidFill>
                    <a:srgbClr val="CC3300"/>
                  </a:solidFill>
                  <a:latin typeface="Times New Roman" pitchFamily="18" charset="0"/>
                  <a:cs typeface="Times New Roman" pitchFamily="18" charset="0"/>
                  <a:sym typeface="Symbol" pitchFamily="18" charset="2"/>
                </a:rPr>
                <a:t>P</a:t>
              </a:r>
              <a:r>
                <a:rPr lang="en-US" sz="800" b="1" baseline="-25000">
                  <a:solidFill>
                    <a:srgbClr val="CC3300"/>
                  </a:solidFill>
                  <a:latin typeface="Times New Roman" pitchFamily="18" charset="0"/>
                  <a:cs typeface="Times New Roman" pitchFamily="18" charset="0"/>
                  <a:sym typeface="Symbol" pitchFamily="18" charset="2"/>
                </a:rPr>
                <a:t>e</a:t>
              </a:r>
              <a:r>
                <a:rPr lang="en-US" sz="800" b="1">
                  <a:solidFill>
                    <a:srgbClr val="CC3300"/>
                  </a:solidFill>
                  <a:latin typeface="Times New Roman" pitchFamily="18" charset="0"/>
                  <a:cs typeface="Times New Roman" pitchFamily="18" charset="0"/>
                  <a:sym typeface="Symbol" pitchFamily="18" charset="2"/>
                </a:rPr>
                <a:t>  =33.7</a:t>
              </a:r>
            </a:p>
            <a:p>
              <a:pPr>
                <a:spcBef>
                  <a:spcPct val="50000"/>
                </a:spcBef>
              </a:pPr>
              <a:r>
                <a:rPr lang="en-US" sz="800" b="1" i="1">
                  <a:solidFill>
                    <a:srgbClr val="CC3300"/>
                  </a:solidFill>
                  <a:latin typeface="Times New Roman" pitchFamily="18" charset="0"/>
                  <a:cs typeface="Times New Roman" pitchFamily="18" charset="0"/>
                  <a:sym typeface="Symbol" pitchFamily="18" charset="2"/>
                </a:rPr>
                <a:t>d</a:t>
              </a:r>
              <a:r>
                <a:rPr lang="en-US" sz="800" b="1">
                  <a:solidFill>
                    <a:srgbClr val="CC3300"/>
                  </a:solidFill>
                  <a:latin typeface="Times New Roman" pitchFamily="18" charset="0"/>
                  <a:cs typeface="Times New Roman" pitchFamily="18" charset="0"/>
                  <a:sym typeface="Symbol" pitchFamily="18" charset="2"/>
                </a:rPr>
                <a:t> = 0.03</a:t>
              </a:r>
              <a:endParaRPr lang="en-US" sz="800" b="1" i="1">
                <a:solidFill>
                  <a:srgbClr val="CC3300"/>
                </a:solidFill>
                <a:latin typeface="Times New Roman" pitchFamily="18" charset="0"/>
                <a:cs typeface="Times New Roman" pitchFamily="18" charset="0"/>
                <a:sym typeface="Symbol" pitchFamily="18" charset="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ChangeArrowheads="1"/>
          </p:cNvSpPr>
          <p:nvPr/>
        </p:nvSpPr>
        <p:spPr bwMode="auto">
          <a:xfrm>
            <a:off x="0" y="1676400"/>
            <a:ext cx="4114800" cy="2771775"/>
          </a:xfrm>
          <a:prstGeom prst="rect">
            <a:avLst/>
          </a:prstGeom>
          <a:noFill/>
          <a:ln w="9525">
            <a:noFill/>
            <a:miter lim="800000"/>
            <a:headEnd/>
            <a:tailEnd/>
          </a:ln>
        </p:spPr>
        <p:txBody>
          <a:bodyPr>
            <a:spAutoFit/>
          </a:bodyPr>
          <a:lstStyle/>
          <a:p>
            <a:pPr algn="ctr"/>
            <a:r>
              <a:rPr lang="en-US" sz="2200" u="sng">
                <a:latin typeface="Constantia" pitchFamily="18" charset="0"/>
              </a:rPr>
              <a:t>Statement of Work </a:t>
            </a:r>
          </a:p>
          <a:p>
            <a:pPr>
              <a:buFontTx/>
              <a:buChar char="•"/>
            </a:pPr>
            <a:r>
              <a:rPr lang="en-US" sz="2200">
                <a:latin typeface="Constantia" pitchFamily="18" charset="0"/>
              </a:rPr>
              <a:t>Compare traditional to new molecular methods for detecting bacteria in water</a:t>
            </a:r>
          </a:p>
          <a:p>
            <a:pPr>
              <a:buFontTx/>
              <a:buChar char="•"/>
            </a:pPr>
            <a:r>
              <a:rPr lang="en-US" sz="2200">
                <a:latin typeface="Constantia" pitchFamily="18" charset="0"/>
              </a:rPr>
              <a:t>Set up lab simulation of non-ideal flow system &amp; quantify advection-dispersion of nano-iron particles</a:t>
            </a:r>
          </a:p>
        </p:txBody>
      </p:sp>
      <p:sp>
        <p:nvSpPr>
          <p:cNvPr id="63490" name="Text Box 7"/>
          <p:cNvSpPr txBox="1">
            <a:spLocks noChangeArrowheads="1"/>
          </p:cNvSpPr>
          <p:nvPr/>
        </p:nvSpPr>
        <p:spPr bwMode="auto">
          <a:xfrm>
            <a:off x="533400" y="485775"/>
            <a:ext cx="8458200" cy="1190625"/>
          </a:xfrm>
          <a:prstGeom prst="rect">
            <a:avLst/>
          </a:prstGeom>
          <a:noFill/>
          <a:ln w="9525">
            <a:noFill/>
            <a:miter lim="800000"/>
            <a:headEnd/>
            <a:tailEnd/>
          </a:ln>
        </p:spPr>
        <p:txBody>
          <a:bodyPr>
            <a:spAutoFit/>
          </a:bodyPr>
          <a:lstStyle/>
          <a:p>
            <a:r>
              <a:rPr lang="en-US" sz="3600">
                <a:solidFill>
                  <a:srgbClr val="336699"/>
                </a:solidFill>
              </a:rPr>
              <a:t>Additional work on detection methods &amp; quantifying non-ideal flow</a:t>
            </a:r>
          </a:p>
        </p:txBody>
      </p:sp>
      <p:pic>
        <p:nvPicPr>
          <p:cNvPr id="63491" name="Picture 8" descr="Ashley-bacteria counting 027"/>
          <p:cNvPicPr>
            <a:picLocks noChangeAspect="1" noChangeArrowheads="1"/>
          </p:cNvPicPr>
          <p:nvPr/>
        </p:nvPicPr>
        <p:blipFill>
          <a:blip r:embed="rId3">
            <a:lum bright="12000" contrast="-6000"/>
          </a:blip>
          <a:srcRect/>
          <a:stretch>
            <a:fillRect/>
          </a:stretch>
        </p:blipFill>
        <p:spPr bwMode="auto">
          <a:xfrm>
            <a:off x="3886200" y="1676400"/>
            <a:ext cx="2000250" cy="2667000"/>
          </a:xfrm>
          <a:prstGeom prst="rect">
            <a:avLst/>
          </a:prstGeom>
          <a:noFill/>
          <a:ln w="9525">
            <a:noFill/>
            <a:miter lim="800000"/>
            <a:headEnd/>
            <a:tailEnd/>
          </a:ln>
        </p:spPr>
      </p:pic>
      <p:pic>
        <p:nvPicPr>
          <p:cNvPr id="63492" name="Picture 9" descr="aquifer&amp;reactor 017"/>
          <p:cNvPicPr>
            <a:picLocks noChangeAspect="1" noChangeArrowheads="1"/>
          </p:cNvPicPr>
          <p:nvPr/>
        </p:nvPicPr>
        <p:blipFill>
          <a:blip r:embed="rId4"/>
          <a:srcRect/>
          <a:stretch>
            <a:fillRect/>
          </a:stretch>
        </p:blipFill>
        <p:spPr bwMode="auto">
          <a:xfrm>
            <a:off x="6324600" y="990600"/>
            <a:ext cx="2405063" cy="3206750"/>
          </a:xfrm>
          <a:prstGeom prst="rect">
            <a:avLst/>
          </a:prstGeom>
          <a:noFill/>
          <a:ln w="9525">
            <a:noFill/>
            <a:miter lim="800000"/>
            <a:headEnd/>
            <a:tailEnd/>
          </a:ln>
        </p:spPr>
      </p:pic>
      <p:pic>
        <p:nvPicPr>
          <p:cNvPr id="63493" name="Picture 10" descr="AWRA-2010 001"/>
          <p:cNvPicPr>
            <a:picLocks noChangeAspect="1" noChangeArrowheads="1"/>
          </p:cNvPicPr>
          <p:nvPr/>
        </p:nvPicPr>
        <p:blipFill>
          <a:blip r:embed="rId5"/>
          <a:srcRect l="15276" t="2155" b="9114"/>
          <a:stretch>
            <a:fillRect/>
          </a:stretch>
        </p:blipFill>
        <p:spPr bwMode="auto">
          <a:xfrm>
            <a:off x="5867400" y="4343400"/>
            <a:ext cx="3001963" cy="2359025"/>
          </a:xfrm>
          <a:prstGeom prst="rect">
            <a:avLst/>
          </a:prstGeom>
          <a:noFill/>
          <a:ln w="9525">
            <a:noFill/>
            <a:miter lim="800000"/>
            <a:headEnd/>
            <a:tailEnd/>
          </a:ln>
        </p:spPr>
      </p:pic>
      <p:sp>
        <p:nvSpPr>
          <p:cNvPr id="63494" name="Text Box 11"/>
          <p:cNvSpPr txBox="1">
            <a:spLocks noChangeArrowheads="1"/>
          </p:cNvSpPr>
          <p:nvPr/>
        </p:nvSpPr>
        <p:spPr bwMode="auto">
          <a:xfrm>
            <a:off x="152400" y="4572000"/>
            <a:ext cx="5273675" cy="2101850"/>
          </a:xfrm>
          <a:prstGeom prst="rect">
            <a:avLst/>
          </a:prstGeom>
          <a:noFill/>
          <a:ln w="9525">
            <a:noFill/>
            <a:miter lim="800000"/>
            <a:headEnd/>
            <a:tailEnd/>
          </a:ln>
        </p:spPr>
        <p:txBody>
          <a:bodyPr>
            <a:spAutoFit/>
          </a:bodyPr>
          <a:lstStyle/>
          <a:p>
            <a:r>
              <a:rPr lang="en-US" sz="2200" u="sng"/>
              <a:t>Accomplishments</a:t>
            </a:r>
          </a:p>
          <a:p>
            <a:pPr>
              <a:buFontTx/>
              <a:buChar char="•"/>
            </a:pPr>
            <a:r>
              <a:rPr lang="en-US" sz="2200"/>
              <a:t>Traditional detection methods were easier, faster (in our lab)  </a:t>
            </a:r>
          </a:p>
          <a:p>
            <a:pPr>
              <a:buFontTx/>
              <a:buChar char="•"/>
            </a:pPr>
            <a:r>
              <a:rPr lang="en-US" sz="2200"/>
              <a:t>Nano-particle studies continuing – preliminary study show good agreement </a:t>
            </a:r>
            <a:r>
              <a:rPr lang="en-US" sz="2200">
                <a:sym typeface="Wingdings" pitchFamily="2" charset="2"/>
              </a:rPr>
              <a:t>between</a:t>
            </a:r>
            <a:r>
              <a:rPr lang="en-US" sz="2200"/>
              <a:t> model &amp; lab experiment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6" descr="AWRA-2010 021"/>
          <p:cNvPicPr>
            <a:picLocks noChangeAspect="1" noChangeArrowheads="1"/>
          </p:cNvPicPr>
          <p:nvPr/>
        </p:nvPicPr>
        <p:blipFill>
          <a:blip r:embed="rId3"/>
          <a:srcRect t="7018" b="20468"/>
          <a:stretch>
            <a:fillRect/>
          </a:stretch>
        </p:blipFill>
        <p:spPr bwMode="auto">
          <a:xfrm>
            <a:off x="457200" y="749300"/>
            <a:ext cx="4648200" cy="2527300"/>
          </a:xfrm>
          <a:prstGeom prst="rect">
            <a:avLst/>
          </a:prstGeom>
          <a:noFill/>
          <a:ln w="9525">
            <a:noFill/>
            <a:miter lim="800000"/>
            <a:headEnd/>
            <a:tailEnd/>
          </a:ln>
        </p:spPr>
      </p:pic>
      <p:pic>
        <p:nvPicPr>
          <p:cNvPr id="65538" name="Picture 7" descr="2010-TSU-Posters-at-Capitol 002"/>
          <p:cNvPicPr>
            <a:picLocks noChangeAspect="1" noChangeArrowheads="1"/>
          </p:cNvPicPr>
          <p:nvPr/>
        </p:nvPicPr>
        <p:blipFill>
          <a:blip r:embed="rId4"/>
          <a:srcRect l="6451" t="3226" r="3226" b="6451"/>
          <a:stretch>
            <a:fillRect/>
          </a:stretch>
        </p:blipFill>
        <p:spPr bwMode="auto">
          <a:xfrm>
            <a:off x="4724400" y="3429000"/>
            <a:ext cx="4267200" cy="3200400"/>
          </a:xfrm>
          <a:prstGeom prst="rect">
            <a:avLst/>
          </a:prstGeom>
          <a:noFill/>
          <a:ln w="9525">
            <a:noFill/>
            <a:miter lim="800000"/>
            <a:headEnd/>
            <a:tailEnd/>
          </a:ln>
        </p:spPr>
      </p:pic>
      <p:pic>
        <p:nvPicPr>
          <p:cNvPr id="65539" name="Picture 8" descr="flood-wetland-May-3-2010 024"/>
          <p:cNvPicPr>
            <a:picLocks noChangeAspect="1" noChangeArrowheads="1"/>
          </p:cNvPicPr>
          <p:nvPr/>
        </p:nvPicPr>
        <p:blipFill>
          <a:blip r:embed="rId5"/>
          <a:srcRect/>
          <a:stretch>
            <a:fillRect/>
          </a:stretch>
        </p:blipFill>
        <p:spPr bwMode="auto">
          <a:xfrm>
            <a:off x="6019800" y="304800"/>
            <a:ext cx="2286000" cy="3048000"/>
          </a:xfrm>
          <a:prstGeom prst="rect">
            <a:avLst/>
          </a:prstGeom>
          <a:noFill/>
          <a:ln w="9525">
            <a:noFill/>
            <a:miter lim="800000"/>
            <a:headEnd/>
            <a:tailEnd/>
          </a:ln>
        </p:spPr>
      </p:pic>
      <p:pic>
        <p:nvPicPr>
          <p:cNvPr id="65540" name="Picture 9" descr="flood-springs-2 wks later 004"/>
          <p:cNvPicPr>
            <a:picLocks noChangeAspect="1" noChangeArrowheads="1"/>
          </p:cNvPicPr>
          <p:nvPr/>
        </p:nvPicPr>
        <p:blipFill>
          <a:blip r:embed="rId6"/>
          <a:srcRect/>
          <a:stretch>
            <a:fillRect/>
          </a:stretch>
        </p:blipFill>
        <p:spPr bwMode="auto">
          <a:xfrm>
            <a:off x="228600" y="3429000"/>
            <a:ext cx="4267200" cy="3200400"/>
          </a:xfrm>
          <a:prstGeom prst="rect">
            <a:avLst/>
          </a:prstGeom>
          <a:noFill/>
          <a:ln w="9525">
            <a:noFill/>
            <a:miter lim="800000"/>
            <a:headEnd/>
            <a:tailEnd/>
          </a:ln>
        </p:spPr>
      </p:pic>
      <p:sp>
        <p:nvSpPr>
          <p:cNvPr id="65541" name="Text Box 10"/>
          <p:cNvSpPr txBox="1">
            <a:spLocks noChangeArrowheads="1"/>
          </p:cNvSpPr>
          <p:nvPr/>
        </p:nvSpPr>
        <p:spPr bwMode="auto">
          <a:xfrm>
            <a:off x="533400" y="2590800"/>
            <a:ext cx="4495800" cy="641350"/>
          </a:xfrm>
          <a:prstGeom prst="rect">
            <a:avLst/>
          </a:prstGeom>
          <a:solidFill>
            <a:schemeClr val="folHlink"/>
          </a:solidFill>
          <a:ln w="9525">
            <a:noFill/>
            <a:miter lim="800000"/>
            <a:headEnd/>
            <a:tailEnd/>
          </a:ln>
        </p:spPr>
        <p:txBody>
          <a:bodyPr>
            <a:spAutoFit/>
          </a:bodyPr>
          <a:lstStyle/>
          <a:p>
            <a:pPr algn="ctr"/>
            <a:r>
              <a:rPr lang="en-US"/>
              <a:t>TSU had 10 presentations &amp; won 1</a:t>
            </a:r>
            <a:r>
              <a:rPr lang="en-US" baseline="30000"/>
              <a:t>st</a:t>
            </a:r>
            <a:r>
              <a:rPr lang="en-US"/>
              <a:t> again at the TN AWRA mtg, May 2010</a:t>
            </a:r>
          </a:p>
        </p:txBody>
      </p:sp>
      <p:sp>
        <p:nvSpPr>
          <p:cNvPr id="65542" name="Text Box 11"/>
          <p:cNvSpPr txBox="1">
            <a:spLocks noChangeArrowheads="1"/>
          </p:cNvSpPr>
          <p:nvPr/>
        </p:nvSpPr>
        <p:spPr bwMode="auto">
          <a:xfrm>
            <a:off x="6019800" y="2703513"/>
            <a:ext cx="2305050" cy="366712"/>
          </a:xfrm>
          <a:prstGeom prst="rect">
            <a:avLst/>
          </a:prstGeom>
          <a:noFill/>
          <a:ln w="9525">
            <a:noFill/>
            <a:miter lim="800000"/>
            <a:headEnd/>
            <a:tailEnd/>
          </a:ln>
        </p:spPr>
        <p:txBody>
          <a:bodyPr wrap="none">
            <a:spAutoFit/>
          </a:bodyPr>
          <a:lstStyle/>
          <a:p>
            <a:r>
              <a:rPr lang="en-US"/>
              <a:t>May flood monitoring</a:t>
            </a:r>
          </a:p>
        </p:txBody>
      </p:sp>
      <p:sp>
        <p:nvSpPr>
          <p:cNvPr id="65543" name="Text Box 12"/>
          <p:cNvSpPr txBox="1">
            <a:spLocks noChangeArrowheads="1"/>
          </p:cNvSpPr>
          <p:nvPr/>
        </p:nvSpPr>
        <p:spPr bwMode="auto">
          <a:xfrm>
            <a:off x="228600" y="6096000"/>
            <a:ext cx="4273550" cy="366713"/>
          </a:xfrm>
          <a:prstGeom prst="rect">
            <a:avLst/>
          </a:prstGeom>
          <a:solidFill>
            <a:srgbClr val="C0C0C0"/>
          </a:solidFill>
          <a:ln w="9525">
            <a:noFill/>
            <a:miter lim="800000"/>
            <a:headEnd/>
            <a:tailEnd/>
          </a:ln>
        </p:spPr>
        <p:txBody>
          <a:bodyPr wrap="none">
            <a:spAutoFit/>
          </a:bodyPr>
          <a:lstStyle/>
          <a:p>
            <a:r>
              <a:rPr lang="en-US"/>
              <a:t>Re-establishing monitors after May flood</a:t>
            </a:r>
          </a:p>
        </p:txBody>
      </p:sp>
      <p:sp>
        <p:nvSpPr>
          <p:cNvPr id="65544" name="Text Box 13"/>
          <p:cNvSpPr txBox="1">
            <a:spLocks noChangeArrowheads="1"/>
          </p:cNvSpPr>
          <p:nvPr/>
        </p:nvSpPr>
        <p:spPr bwMode="auto">
          <a:xfrm>
            <a:off x="4784725" y="6056313"/>
            <a:ext cx="4130675" cy="641350"/>
          </a:xfrm>
          <a:prstGeom prst="rect">
            <a:avLst/>
          </a:prstGeom>
          <a:solidFill>
            <a:srgbClr val="CC3300">
              <a:alpha val="74901"/>
            </a:srgbClr>
          </a:solidFill>
          <a:ln w="9525">
            <a:noFill/>
            <a:miter lim="800000"/>
            <a:headEnd/>
            <a:tailEnd/>
          </a:ln>
        </p:spPr>
        <p:txBody>
          <a:bodyPr>
            <a:spAutoFit/>
          </a:bodyPr>
          <a:lstStyle/>
          <a:p>
            <a:r>
              <a:rPr lang="en-US"/>
              <a:t>TSU students invited to present at TN capitol (Rep. B. Gilmore at podium)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algn="ctr" eaLnBrk="1" hangingPunct="1"/>
            <a:r>
              <a:rPr lang="en-US" sz="4600" smtClean="0"/>
              <a:t>Synthesis of Actinide-Based Nanoparticles </a:t>
            </a:r>
          </a:p>
        </p:txBody>
      </p:sp>
      <p:sp>
        <p:nvSpPr>
          <p:cNvPr id="67586" name="Content Placeholder 2"/>
          <p:cNvSpPr>
            <a:spLocks noGrp="1"/>
          </p:cNvSpPr>
          <p:nvPr>
            <p:ph idx="1"/>
          </p:nvPr>
        </p:nvSpPr>
        <p:spPr/>
        <p:txBody>
          <a:bodyPr/>
          <a:lstStyle/>
          <a:p>
            <a:pPr eaLnBrk="1" hangingPunct="1"/>
            <a:r>
              <a:rPr lang="en-US" sz="2400" smtClean="0"/>
              <a:t>Develop strategies for the synthesis of lanthanide based nanoparticles in the first phase of the project. </a:t>
            </a:r>
          </a:p>
          <a:p>
            <a:pPr eaLnBrk="1" hangingPunct="1"/>
            <a:r>
              <a:rPr lang="en-US" sz="2400" smtClean="0"/>
              <a:t>Use lanthanide elements as models for the actinide  elements since the lanthanide elements (the so-called 4f-elements) have similar physical-chemical properties as the actinide elements (the so-called 5f-elements). </a:t>
            </a:r>
          </a:p>
          <a:p>
            <a:pPr eaLnBrk="1" hangingPunct="1"/>
            <a:r>
              <a:rPr lang="en-US" sz="2400" smtClean="0"/>
              <a:t>Transfer the technology developed for the synthesis of lathanide-based nanoparticles to the synthesis of the actinide-based nanoparticles during the second phase of the project.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1245</TotalTime>
  <Words>1030</Words>
  <Application>Microsoft Office PowerPoint</Application>
  <PresentationFormat>On-screen Show (4:3)</PresentationFormat>
  <Paragraphs>118</Paragraphs>
  <Slides>19</Slides>
  <Notes>19</Notes>
  <HiddenSlides>0</HiddenSlides>
  <MMClips>0</MMClips>
  <ScaleCrop>false</ScaleCrop>
  <HeadingPairs>
    <vt:vector size="10" baseType="variant">
      <vt:variant>
        <vt:lpstr>Fonts Used</vt:lpstr>
      </vt:variant>
      <vt:variant>
        <vt:i4>8</vt:i4>
      </vt:variant>
      <vt:variant>
        <vt:lpstr>Design Template</vt:lpstr>
      </vt:variant>
      <vt:variant>
        <vt:i4>4</vt:i4>
      </vt:variant>
      <vt:variant>
        <vt:lpstr>Links</vt:lpstr>
      </vt:variant>
      <vt:variant>
        <vt:i4>1</vt:i4>
      </vt:variant>
      <vt:variant>
        <vt:lpstr>Embedded OLE Servers</vt:lpstr>
      </vt:variant>
      <vt:variant>
        <vt:i4>2</vt:i4>
      </vt:variant>
      <vt:variant>
        <vt:lpstr>Slide Titles</vt:lpstr>
      </vt:variant>
      <vt:variant>
        <vt:i4>19</vt:i4>
      </vt:variant>
    </vt:vector>
  </HeadingPairs>
  <TitlesOfParts>
    <vt:vector size="34" baseType="lpstr">
      <vt:lpstr>Arial</vt:lpstr>
      <vt:lpstr>Calibri</vt:lpstr>
      <vt:lpstr>Constantia</vt:lpstr>
      <vt:lpstr>Wingdings 2</vt:lpstr>
      <vt:lpstr>Times New Roman</vt:lpstr>
      <vt:lpstr>Wingdings</vt:lpstr>
      <vt:lpstr>Symbol</vt:lpstr>
      <vt:lpstr>Courier New</vt:lpstr>
      <vt:lpstr>Flow</vt:lpstr>
      <vt:lpstr>Flow</vt:lpstr>
      <vt:lpstr>Flow</vt:lpstr>
      <vt:lpstr>Flow</vt:lpstr>
      <vt:lpstr>???</vt:lpstr>
      <vt:lpstr>Chart</vt:lpstr>
      <vt:lpstr>CS ChemDraw Drawing</vt:lpstr>
      <vt:lpstr>NNSA Research Update  November 2010</vt:lpstr>
      <vt:lpstr>Participants</vt:lpstr>
      <vt:lpstr>Student Participants</vt:lpstr>
      <vt:lpstr>Chemical Fate and Detection in the Environment</vt:lpstr>
      <vt:lpstr>Slide 5</vt:lpstr>
      <vt:lpstr>Slide 6</vt:lpstr>
      <vt:lpstr>Slide 7</vt:lpstr>
      <vt:lpstr>Slide 8</vt:lpstr>
      <vt:lpstr>Synthesis of Actinide-Based Nanoparticles </vt:lpstr>
      <vt:lpstr>NP Accomplishments</vt:lpstr>
      <vt:lpstr>NP Accomplishments of Phase 2</vt:lpstr>
      <vt:lpstr>NP Accomplishments of Phase 2 (cont.) UV/vis spectroscopy of UO2(OH)2 nanoparticles synthesized in the presence of gum Arabic</vt:lpstr>
      <vt:lpstr>NP  Accomplishments of Phase 2 (cont.)  DLS analysis results of NPs synthesized in the presence of gum Arabic by mixing UO22+ and IO4- (solid line) or PO43- (dotted line)</vt:lpstr>
      <vt:lpstr>NP Accomplishments of Phase 2 (cont.) Powder XRD scan of UO2(OH)2 nanoparticles synthesized using carboxymethylcellulose.</vt:lpstr>
      <vt:lpstr>Study of Host-guest Interactions by Spectroscopic Techniques </vt:lpstr>
      <vt:lpstr>Sensor Accomplishments</vt:lpstr>
      <vt:lpstr>Sensor Accomplishments</vt:lpstr>
      <vt:lpstr>Sensor Accomplishments</vt:lpstr>
      <vt:lpstr>Y-12 Collaboration</vt:lpstr>
    </vt:vector>
  </TitlesOfParts>
  <Company>Tennessee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Lonnie Sharpe</dc:creator>
  <cp:lastModifiedBy>Lonnie Sharpe</cp:lastModifiedBy>
  <cp:revision>50</cp:revision>
  <dcterms:created xsi:type="dcterms:W3CDTF">2010-01-21T21:16:17Z</dcterms:created>
  <dcterms:modified xsi:type="dcterms:W3CDTF">2010-11-10T03:03:51Z</dcterms:modified>
</cp:coreProperties>
</file>