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57" r:id="rId4"/>
    <p:sldId id="258" r:id="rId5"/>
    <p:sldId id="260" r:id="rId6"/>
    <p:sldId id="261"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2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F25D3-8881-464F-9AE5-136F1FA3AD5D}"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35795-EFE2-4B4E-B74B-98C76D0322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C35795-EFE2-4B4E-B74B-98C76D0322B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C35795-EFE2-4B4E-B74B-98C76D0322B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C35795-EFE2-4B4E-B74B-98C76D0322B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C35795-EFE2-4B4E-B74B-98C76D0322BA}"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4E3F4A3-AA96-4EB1-B17A-A8727D393943}" type="datetimeFigureOut">
              <a:rPr lang="en-US" smtClean="0"/>
              <a:pPr/>
              <a:t>11/9/2010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467BC91-EE93-435D-BE6B-F5CC239DE8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E3F4A3-AA96-4EB1-B17A-A8727D393943}"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E3F4A3-AA96-4EB1-B17A-A8727D393943}"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E3F4A3-AA96-4EB1-B17A-A8727D393943}"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4E3F4A3-AA96-4EB1-B17A-A8727D393943}"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7BC91-EE93-435D-BE6B-F5CC239DE8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E3F4A3-AA96-4EB1-B17A-A8727D393943}"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4E3F4A3-AA96-4EB1-B17A-A8727D393943}" type="datetimeFigureOut">
              <a:rPr lang="en-US" smtClean="0"/>
              <a:pPr/>
              <a:t>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E3F4A3-AA96-4EB1-B17A-A8727D393943}" type="datetimeFigureOut">
              <a:rPr lang="en-US" smtClean="0"/>
              <a:pPr/>
              <a:t>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F4A3-AA96-4EB1-B17A-A8727D393943}" type="datetimeFigureOut">
              <a:rPr lang="en-US" smtClean="0"/>
              <a:pPr/>
              <a:t>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E3F4A3-AA96-4EB1-B17A-A8727D393943}"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7BC91-EE93-435D-BE6B-F5CC239DE8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4E3F4A3-AA96-4EB1-B17A-A8727D393943}"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467BC91-EE93-435D-BE6B-F5CC239DE8B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E3F4A3-AA96-4EB1-B17A-A8727D393943}" type="datetimeFigureOut">
              <a:rPr lang="en-US" smtClean="0"/>
              <a:pPr/>
              <a:t>11/9/2010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467BC91-EE93-435D-BE6B-F5CC239DE8B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3124200"/>
          </a:xfrm>
        </p:spPr>
        <p:txBody>
          <a:bodyPr>
            <a:normAutofit fontScale="90000"/>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3100" dirty="0" err="1" smtClean="0"/>
              <a:t>DoE</a:t>
            </a:r>
            <a:r>
              <a:rPr lang="en-US" sz="3100" dirty="0" smtClean="0"/>
              <a:t>/NNSA Technical Review Meeting</a:t>
            </a:r>
            <a:br>
              <a:rPr lang="en-US" sz="3100" dirty="0" smtClean="0"/>
            </a:br>
            <a:r>
              <a:rPr lang="en-US" sz="3100" dirty="0" smtClean="0"/>
              <a:t> Southern University, Baton Rouge, Louisiana</a:t>
            </a:r>
            <a:br>
              <a:rPr lang="en-US" sz="3100" dirty="0" smtClean="0"/>
            </a:br>
            <a:r>
              <a:rPr lang="en-US" sz="3100" dirty="0" smtClean="0"/>
              <a:t>February 2-3, 2010</a:t>
            </a:r>
            <a:r>
              <a:rPr lang="en-US" sz="2400" dirty="0" smtClean="0"/>
              <a:t/>
            </a:r>
            <a:br>
              <a:rPr lang="en-US" sz="2400" dirty="0" smtClean="0"/>
            </a:br>
            <a:r>
              <a:rPr lang="en-US" sz="2400" dirty="0" smtClean="0"/>
              <a:t/>
            </a:r>
            <a:br>
              <a:rPr lang="en-US" sz="2400" dirty="0" smtClean="0"/>
            </a:br>
            <a:r>
              <a:rPr lang="en-US" sz="2000" dirty="0" smtClean="0"/>
              <a:t> </a:t>
            </a:r>
            <a:br>
              <a:rPr lang="en-US" sz="2000" dirty="0" smtClean="0"/>
            </a:br>
            <a:r>
              <a:rPr lang="en-US" sz="2700" b="1" dirty="0" smtClean="0"/>
              <a:t>Detection and Sensing of Environmental and Chemical Substances using Ad-hoc Wireless Sensor Networks </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1371600" y="3429000"/>
            <a:ext cx="6400800" cy="2667000"/>
          </a:xfrm>
        </p:spPr>
        <p:txBody>
          <a:bodyPr>
            <a:normAutofit lnSpcReduction="10000"/>
          </a:bodyPr>
          <a:lstStyle/>
          <a:p>
            <a:endParaRPr lang="en-US" sz="1800" dirty="0" smtClean="0">
              <a:solidFill>
                <a:schemeClr val="tx1"/>
              </a:solidFill>
            </a:endParaRPr>
          </a:p>
          <a:p>
            <a:endParaRPr lang="en-US" sz="1800" dirty="0" smtClean="0">
              <a:solidFill>
                <a:schemeClr val="tx1"/>
              </a:solidFill>
            </a:endParaRPr>
          </a:p>
          <a:p>
            <a:pPr algn="ctr"/>
            <a:r>
              <a:rPr lang="en-US" sz="1800" dirty="0" smtClean="0">
                <a:solidFill>
                  <a:schemeClr val="tx1"/>
                </a:solidFill>
              </a:rPr>
              <a:t>Dr. Ernest L. Walker, Principal Investigator</a:t>
            </a:r>
          </a:p>
          <a:p>
            <a:pPr algn="ctr"/>
            <a:r>
              <a:rPr lang="en-US" sz="1800" dirty="0" smtClean="0">
                <a:solidFill>
                  <a:schemeClr val="tx1"/>
                </a:solidFill>
              </a:rPr>
              <a:t>Dr. Patrick Carriere, Massie Chair</a:t>
            </a:r>
          </a:p>
          <a:p>
            <a:pPr algn="ctr"/>
            <a:r>
              <a:rPr lang="en-US" sz="1800" dirty="0" smtClean="0">
                <a:solidFill>
                  <a:schemeClr val="tx1"/>
                </a:solidFill>
              </a:rPr>
              <a:t>Dr. Jiecai Lou, Investigator</a:t>
            </a:r>
          </a:p>
          <a:p>
            <a:pPr algn="ctr"/>
            <a:r>
              <a:rPr lang="en-US" sz="1800" dirty="0" smtClean="0">
                <a:solidFill>
                  <a:schemeClr val="tx1"/>
                </a:solidFill>
              </a:rPr>
              <a:t>Dr. Fred Lacy, Investigator</a:t>
            </a:r>
          </a:p>
          <a:p>
            <a:pPr algn="ctr"/>
            <a:r>
              <a:rPr lang="en-US" sz="1800" dirty="0" smtClean="0">
                <a:solidFill>
                  <a:schemeClr val="tx1"/>
                </a:solidFill>
              </a:rPr>
              <a:t>Dr. Pradeep Bhattacharya, Investigator</a:t>
            </a:r>
          </a:p>
          <a:p>
            <a:pPr algn="ctr"/>
            <a:r>
              <a:rPr lang="en-US" sz="1800" dirty="0" smtClean="0">
                <a:solidFill>
                  <a:schemeClr val="tx1"/>
                </a:solidFill>
              </a:rPr>
              <a:t>Dr. Xinjia</a:t>
            </a:r>
            <a:r>
              <a:rPr lang="en-US" sz="1800" dirty="0">
                <a:solidFill>
                  <a:schemeClr val="tx1"/>
                </a:solidFill>
              </a:rPr>
              <a:t> </a:t>
            </a:r>
            <a:r>
              <a:rPr lang="en-US" sz="1800" dirty="0" smtClean="0">
                <a:solidFill>
                  <a:schemeClr val="tx1"/>
                </a:solidFill>
              </a:rPr>
              <a:t>Chen, Research Associate</a:t>
            </a:r>
          </a:p>
          <a:p>
            <a:endParaRPr lang="en-US" sz="1800" dirty="0" smtClean="0"/>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pPr algn="ctr"/>
            <a:r>
              <a:rPr lang="en-US" sz="2800" dirty="0" smtClean="0">
                <a:solidFill>
                  <a:schemeClr val="accent1">
                    <a:lumMod val="75000"/>
                  </a:schemeClr>
                </a:solidFill>
              </a:rPr>
              <a:t>    Southern University Massie Chair Program Overview</a:t>
            </a:r>
            <a:endParaRPr lang="en-US" sz="2800" dirty="0">
              <a:solidFill>
                <a:schemeClr val="accent1">
                  <a:lumMod val="75000"/>
                </a:schemeClr>
              </a:solidFill>
            </a:endParaRPr>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a:buNone/>
            </a:pPr>
            <a:r>
              <a:rPr lang="en-US" dirty="0" smtClean="0"/>
              <a:t>	</a:t>
            </a:r>
            <a:r>
              <a:rPr lang="en-US" dirty="0" smtClean="0">
                <a:solidFill>
                  <a:srgbClr val="00B0F0"/>
                </a:solidFill>
              </a:rPr>
              <a:t>The Massie Chair of Excellence Program at Southern  University began in 1994 with a primary focus in the environment research and management areas and continued until 2005. Starting in 2005, the program extended its focus into sensing and detection of environmental and chemical substances using </a:t>
            </a:r>
            <a:r>
              <a:rPr lang="en-US" dirty="0" err="1" smtClean="0">
                <a:solidFill>
                  <a:srgbClr val="00B0F0"/>
                </a:solidFill>
              </a:rPr>
              <a:t>adhoc</a:t>
            </a:r>
            <a:r>
              <a:rPr lang="en-US" dirty="0" smtClean="0">
                <a:solidFill>
                  <a:srgbClr val="00B0F0"/>
                </a:solidFill>
              </a:rPr>
              <a:t> wireless networks. Over the past four years, the program has been very successful in contributing to this area of environmental management. This is evident, by our ability to receive support from other federal sources; i.e., the Air Force Research Laboratory,.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19200"/>
          </a:xfrm>
        </p:spPr>
        <p:txBody>
          <a:bodyPr>
            <a:normAutofit fontScale="90000"/>
          </a:bodyPr>
          <a:lstStyle/>
          <a:p>
            <a:pPr algn="ct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solidFill>
                  <a:schemeClr val="accent1">
                    <a:lumMod val="75000"/>
                  </a:schemeClr>
                </a:solidFill>
              </a:rPr>
              <a:t/>
            </a:r>
            <a:br>
              <a:rPr lang="en-US" sz="3200" dirty="0" smtClean="0">
                <a:solidFill>
                  <a:schemeClr val="accent1">
                    <a:lumMod val="75000"/>
                  </a:schemeClr>
                </a:solidFill>
              </a:rPr>
            </a:br>
            <a:r>
              <a:rPr lang="en-US" sz="3200" dirty="0" smtClean="0">
                <a:solidFill>
                  <a:schemeClr val="accent1">
                    <a:lumMod val="75000"/>
                  </a:schemeClr>
                </a:solidFill>
              </a:rPr>
              <a:t/>
            </a:r>
            <a:br>
              <a:rPr lang="en-US" sz="3200" dirty="0" smtClean="0">
                <a:solidFill>
                  <a:schemeClr val="accent1">
                    <a:lumMod val="75000"/>
                  </a:schemeClr>
                </a:solidFill>
              </a:rPr>
            </a:br>
            <a:r>
              <a:rPr lang="en-US" sz="3600" dirty="0" smtClean="0">
                <a:solidFill>
                  <a:schemeClr val="accent1">
                    <a:lumMod val="75000"/>
                  </a:schemeClr>
                </a:solidFill>
              </a:rPr>
              <a:t>Dr. Fred Lacy</a:t>
            </a:r>
            <a:br>
              <a:rPr lang="en-US" sz="3600" dirty="0" smtClean="0">
                <a:solidFill>
                  <a:schemeClr val="accent1">
                    <a:lumMod val="75000"/>
                  </a:schemeClr>
                </a:solidFill>
              </a:rPr>
            </a:br>
            <a:r>
              <a:rPr lang="en-US" sz="3200" dirty="0" smtClean="0">
                <a:solidFill>
                  <a:schemeClr val="accent1">
                    <a:lumMod val="75000"/>
                  </a:schemeClr>
                </a:solidFill>
              </a:rPr>
              <a:t>Dr. </a:t>
            </a:r>
            <a:r>
              <a:rPr lang="en-US" sz="3200" dirty="0" err="1" smtClean="0">
                <a:solidFill>
                  <a:schemeClr val="accent1">
                    <a:lumMod val="75000"/>
                  </a:schemeClr>
                </a:solidFill>
              </a:rPr>
              <a:t>Pradeep</a:t>
            </a:r>
            <a:r>
              <a:rPr lang="en-US" sz="3200" dirty="0" smtClean="0">
                <a:solidFill>
                  <a:schemeClr val="accent1">
                    <a:lumMod val="75000"/>
                  </a:schemeClr>
                </a:solidFill>
              </a:rPr>
              <a:t> Bhattacharya</a:t>
            </a:r>
            <a:br>
              <a:rPr lang="en-US" sz="3200" dirty="0" smtClean="0">
                <a:solidFill>
                  <a:schemeClr val="accent1">
                    <a:lumMod val="75000"/>
                  </a:schemeClr>
                </a:solidFill>
              </a:rPr>
            </a:br>
            <a:r>
              <a:rPr lang="en-US" sz="3200" dirty="0" smtClean="0"/>
              <a:t/>
            </a:r>
            <a:br>
              <a:rPr lang="en-US" sz="3200" dirty="0" smtClean="0"/>
            </a:br>
            <a:r>
              <a:rPr lang="en-US" sz="3200" dirty="0" smtClean="0">
                <a:solidFill>
                  <a:schemeClr val="accent1">
                    <a:lumMod val="75000"/>
                  </a:schemeClr>
                </a:solidFill>
              </a:rPr>
              <a:t> - SENSORS -</a:t>
            </a:r>
            <a:r>
              <a:rPr lang="en-US" sz="3200" dirty="0" smtClean="0"/>
              <a:t> </a:t>
            </a:r>
            <a:endParaRPr lang="en-US" sz="3200" dirty="0"/>
          </a:p>
        </p:txBody>
      </p:sp>
      <p:sp>
        <p:nvSpPr>
          <p:cNvPr id="3" name="Content Placeholder 2"/>
          <p:cNvSpPr>
            <a:spLocks noGrp="1"/>
          </p:cNvSpPr>
          <p:nvPr>
            <p:ph idx="1"/>
          </p:nvPr>
        </p:nvSpPr>
        <p:spPr>
          <a:xfrm>
            <a:off x="228600" y="2438400"/>
            <a:ext cx="8229600" cy="3886200"/>
          </a:xfrm>
        </p:spPr>
        <p:txBody>
          <a:bodyPr>
            <a:normAutofit fontScale="77500" lnSpcReduction="20000"/>
          </a:bodyPr>
          <a:lstStyle/>
          <a:p>
            <a:pPr algn="just">
              <a:buNone/>
            </a:pPr>
            <a:r>
              <a:rPr lang="en-US" sz="2000" dirty="0" smtClean="0"/>
              <a:t>   </a:t>
            </a:r>
          </a:p>
          <a:p>
            <a:pPr algn="just">
              <a:buNone/>
            </a:pPr>
            <a:r>
              <a:rPr lang="en-US" sz="2000" dirty="0" smtClean="0"/>
              <a:t>	</a:t>
            </a:r>
            <a:r>
              <a:rPr lang="en-US" sz="3400" dirty="0" smtClean="0">
                <a:solidFill>
                  <a:schemeClr val="accent2"/>
                </a:solidFill>
              </a:rPr>
              <a:t>The Sensors team </a:t>
            </a:r>
            <a:r>
              <a:rPr lang="en-US" sz="3400" dirty="0">
                <a:solidFill>
                  <a:schemeClr val="accent2"/>
                </a:solidFill>
              </a:rPr>
              <a:t>has </a:t>
            </a:r>
            <a:r>
              <a:rPr lang="en-US" sz="3400" dirty="0" smtClean="0">
                <a:solidFill>
                  <a:schemeClr val="accent2"/>
                </a:solidFill>
              </a:rPr>
              <a:t>conducted </a:t>
            </a:r>
            <a:r>
              <a:rPr lang="en-US" sz="3400" dirty="0">
                <a:solidFill>
                  <a:schemeClr val="accent2"/>
                </a:solidFill>
              </a:rPr>
              <a:t>research in the area of thin film metal temperature sensors (RTDs) and has had manuscripts </a:t>
            </a:r>
            <a:r>
              <a:rPr lang="en-US" sz="3400" dirty="0" smtClean="0">
                <a:solidFill>
                  <a:schemeClr val="accent2"/>
                </a:solidFill>
              </a:rPr>
              <a:t>related </a:t>
            </a:r>
            <a:r>
              <a:rPr lang="en-US" sz="3400" dirty="0">
                <a:solidFill>
                  <a:schemeClr val="accent2"/>
                </a:solidFill>
              </a:rPr>
              <a:t>to this topic published in the scientific </a:t>
            </a:r>
            <a:r>
              <a:rPr lang="en-US" sz="3400" dirty="0" smtClean="0">
                <a:solidFill>
                  <a:schemeClr val="accent2"/>
                </a:solidFill>
              </a:rPr>
              <a:t>literature. They are currently </a:t>
            </a:r>
            <a:r>
              <a:rPr lang="en-US" sz="3400" dirty="0">
                <a:solidFill>
                  <a:schemeClr val="accent2"/>
                </a:solidFill>
              </a:rPr>
              <a:t>working on a manuscript </a:t>
            </a:r>
            <a:r>
              <a:rPr lang="en-US" sz="3400" dirty="0" smtClean="0">
                <a:solidFill>
                  <a:schemeClr val="accent2"/>
                </a:solidFill>
              </a:rPr>
              <a:t>on </a:t>
            </a:r>
            <a:r>
              <a:rPr lang="en-US" sz="3400" dirty="0">
                <a:solidFill>
                  <a:schemeClr val="accent2"/>
                </a:solidFill>
              </a:rPr>
              <a:t>the theoretical aspects of the operation of these resistive-temperature </a:t>
            </a:r>
            <a:r>
              <a:rPr lang="en-US" sz="3400" dirty="0" smtClean="0">
                <a:solidFill>
                  <a:schemeClr val="accent2"/>
                </a:solidFill>
              </a:rPr>
              <a:t>sensors. Finally, they are </a:t>
            </a:r>
            <a:r>
              <a:rPr lang="en-US" sz="3400" dirty="0">
                <a:solidFill>
                  <a:schemeClr val="accent2"/>
                </a:solidFill>
              </a:rPr>
              <a:t>also fabricating and characterizing other types of thin film temperature sensors (</a:t>
            </a:r>
            <a:r>
              <a:rPr lang="en-US" sz="3400" dirty="0" err="1">
                <a:solidFill>
                  <a:schemeClr val="accent2"/>
                </a:solidFill>
              </a:rPr>
              <a:t>thermistors</a:t>
            </a:r>
            <a:r>
              <a:rPr lang="en-US" sz="3400" dirty="0">
                <a:solidFill>
                  <a:schemeClr val="accent2"/>
                </a:solidFill>
              </a:rPr>
              <a:t>).</a:t>
            </a:r>
            <a:r>
              <a:rPr lang="en-US" sz="3000" dirty="0">
                <a:solidFill>
                  <a:schemeClr val="accent2"/>
                </a:solidFill>
              </a:rPr>
              <a:t> </a:t>
            </a:r>
            <a:endParaRPr lang="en-US" sz="3000" dirty="0" smtClean="0">
              <a:solidFill>
                <a:schemeClr val="accent2"/>
              </a:solidFill>
            </a:endParaRPr>
          </a:p>
          <a:p>
            <a:pPr>
              <a:buNone/>
            </a:pPr>
            <a:endParaRPr lang="en-US" sz="2000" dirty="0" smtClean="0"/>
          </a:p>
          <a:p>
            <a:pPr>
              <a:buNone/>
            </a:pPr>
            <a:r>
              <a:rPr lang="en-US" sz="2000" dirty="0" smtClean="0"/>
              <a:t>      </a:t>
            </a:r>
          </a:p>
          <a:p>
            <a:endParaRPr lang="en-US" sz="2000" dirty="0"/>
          </a:p>
          <a:p>
            <a:pPr>
              <a:buNone/>
            </a:pPr>
            <a:endParaRPr lang="en-US" sz="2000" dirty="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200" dirty="0" smtClean="0">
                <a:solidFill>
                  <a:schemeClr val="accent1">
                    <a:lumMod val="75000"/>
                  </a:schemeClr>
                </a:solidFill>
              </a:rPr>
              <a:t>Dr. </a:t>
            </a:r>
            <a:r>
              <a:rPr lang="en-US" sz="3200" dirty="0" err="1" smtClean="0">
                <a:solidFill>
                  <a:schemeClr val="accent1">
                    <a:lumMod val="75000"/>
                  </a:schemeClr>
                </a:solidFill>
              </a:rPr>
              <a:t>Jiecai</a:t>
            </a:r>
            <a:r>
              <a:rPr lang="en-US" sz="3200" dirty="0" smtClean="0">
                <a:solidFill>
                  <a:schemeClr val="accent1">
                    <a:lumMod val="75000"/>
                  </a:schemeClr>
                </a:solidFill>
              </a:rPr>
              <a:t> Lou</a:t>
            </a:r>
            <a:br>
              <a:rPr lang="en-US" sz="3200" dirty="0" smtClean="0">
                <a:solidFill>
                  <a:schemeClr val="accent1">
                    <a:lumMod val="75000"/>
                  </a:schemeClr>
                </a:solidFill>
              </a:rPr>
            </a:br>
            <a:r>
              <a:rPr lang="en-US" sz="3200" dirty="0" smtClean="0">
                <a:solidFill>
                  <a:schemeClr val="accent1">
                    <a:lumMod val="75000"/>
                  </a:schemeClr>
                </a:solidFill>
              </a:rPr>
              <a:t> – </a:t>
            </a:r>
            <a:r>
              <a:rPr lang="en-US" sz="2800" dirty="0" smtClean="0">
                <a:solidFill>
                  <a:schemeClr val="accent1">
                    <a:lumMod val="75000"/>
                  </a:schemeClr>
                </a:solidFill>
              </a:rPr>
              <a:t>DATA FUSION </a:t>
            </a:r>
            <a:r>
              <a:rPr lang="en-US" sz="3200" dirty="0" smtClean="0">
                <a:solidFill>
                  <a:schemeClr val="accent1">
                    <a:lumMod val="75000"/>
                  </a:schemeClr>
                </a:solidFill>
              </a:rPr>
              <a:t>–  </a:t>
            </a:r>
            <a:endParaRPr lang="en-US" sz="3200" dirty="0">
              <a:solidFill>
                <a:schemeClr val="accent1">
                  <a:lumMod val="75000"/>
                </a:schemeClr>
              </a:solidFill>
            </a:endParaRPr>
          </a:p>
        </p:txBody>
      </p:sp>
      <p:sp>
        <p:nvSpPr>
          <p:cNvPr id="3" name="Content Placeholder 2"/>
          <p:cNvSpPr>
            <a:spLocks noGrp="1"/>
          </p:cNvSpPr>
          <p:nvPr>
            <p:ph idx="1"/>
          </p:nvPr>
        </p:nvSpPr>
        <p:spPr>
          <a:xfrm>
            <a:off x="457200" y="1676400"/>
            <a:ext cx="8229600" cy="4389120"/>
          </a:xfrm>
        </p:spPr>
        <p:txBody>
          <a:bodyPr>
            <a:noAutofit/>
          </a:bodyPr>
          <a:lstStyle/>
          <a:p>
            <a:pPr algn="just">
              <a:buNone/>
            </a:pPr>
            <a:r>
              <a:rPr lang="en-US" sz="1800" dirty="0" smtClean="0"/>
              <a:t>     </a:t>
            </a:r>
            <a:r>
              <a:rPr lang="en-US" sz="1800" dirty="0" smtClean="0">
                <a:solidFill>
                  <a:schemeClr val="accent2"/>
                </a:solidFill>
              </a:rPr>
              <a:t>During this period we has investigated (</a:t>
            </a:r>
            <a:r>
              <a:rPr lang="en-US" sz="1800" dirty="0">
                <a:solidFill>
                  <a:schemeClr val="accent2"/>
                </a:solidFill>
              </a:rPr>
              <a:t>1) Detection theory: probabilistic data fusion (probabilistic method, Information measures, and Alternatives to probability); </a:t>
            </a:r>
            <a:r>
              <a:rPr lang="en-US" sz="1800" dirty="0" smtClean="0">
                <a:solidFill>
                  <a:schemeClr val="accent2"/>
                </a:solidFill>
              </a:rPr>
              <a:t>(</a:t>
            </a:r>
            <a:r>
              <a:rPr lang="en-US" sz="1800" dirty="0">
                <a:solidFill>
                  <a:schemeClr val="accent2"/>
                </a:solidFill>
              </a:rPr>
              <a:t>2) Special data fusion architectures for Distributed and Decentralized data fusion system and others such as digital signal processing, and parametric and non-parametric data fusion techniques (including fuzzy logic, neural networks, </a:t>
            </a:r>
            <a:r>
              <a:rPr lang="en-GB" sz="1800" dirty="0">
                <a:solidFill>
                  <a:schemeClr val="accent2"/>
                </a:solidFill>
              </a:rPr>
              <a:t>artificial intelligence, pattern recognition, statistical estimation, and control theory, </a:t>
            </a:r>
            <a:r>
              <a:rPr lang="en-US" sz="1800" dirty="0">
                <a:solidFill>
                  <a:schemeClr val="accent2"/>
                </a:solidFill>
              </a:rPr>
              <a:t>and voting logic); </a:t>
            </a:r>
            <a:r>
              <a:rPr lang="en-US" sz="1800" dirty="0" smtClean="0">
                <a:solidFill>
                  <a:schemeClr val="accent2"/>
                </a:solidFill>
              </a:rPr>
              <a:t>(</a:t>
            </a:r>
            <a:r>
              <a:rPr lang="en-US" sz="1800" dirty="0">
                <a:solidFill>
                  <a:schemeClr val="accent2"/>
                </a:solidFill>
              </a:rPr>
              <a:t>3) Estimation theory: The </a:t>
            </a:r>
            <a:r>
              <a:rPr lang="en-US" sz="1800" dirty="0" err="1">
                <a:solidFill>
                  <a:schemeClr val="accent2"/>
                </a:solidFill>
              </a:rPr>
              <a:t>Kalman</a:t>
            </a:r>
            <a:r>
              <a:rPr lang="en-US" sz="1800" dirty="0">
                <a:solidFill>
                  <a:schemeClr val="accent2"/>
                </a:solidFill>
              </a:rPr>
              <a:t> Filter, The Multi-sensor </a:t>
            </a:r>
            <a:r>
              <a:rPr lang="en-US" sz="1800" dirty="0" err="1">
                <a:solidFill>
                  <a:schemeClr val="accent2"/>
                </a:solidFill>
              </a:rPr>
              <a:t>Kalman</a:t>
            </a:r>
            <a:r>
              <a:rPr lang="en-US" sz="1800" dirty="0">
                <a:solidFill>
                  <a:schemeClr val="accent2"/>
                </a:solidFill>
              </a:rPr>
              <a:t> Filter and Track </a:t>
            </a:r>
            <a:r>
              <a:rPr lang="en-US" sz="1800" dirty="0" smtClean="0">
                <a:solidFill>
                  <a:schemeClr val="accent2"/>
                </a:solidFill>
              </a:rPr>
              <a:t>to-track </a:t>
            </a:r>
            <a:r>
              <a:rPr lang="en-US" sz="1800" dirty="0">
                <a:solidFill>
                  <a:schemeClr val="accent2"/>
                </a:solidFill>
              </a:rPr>
              <a:t>fusion, </a:t>
            </a:r>
            <a:r>
              <a:rPr lang="en-US" sz="1800" dirty="0" smtClean="0">
                <a:solidFill>
                  <a:schemeClr val="accent2"/>
                </a:solidFill>
              </a:rPr>
              <a:t>Nonlinear </a:t>
            </a:r>
            <a:r>
              <a:rPr lang="en-US" sz="1800" dirty="0">
                <a:solidFill>
                  <a:schemeClr val="accent2"/>
                </a:solidFill>
              </a:rPr>
              <a:t>data fusion methods and Multi-sensor Multi-Target data association. </a:t>
            </a:r>
            <a:r>
              <a:rPr lang="en-US" sz="1800" dirty="0" smtClean="0">
                <a:solidFill>
                  <a:schemeClr val="accent2"/>
                </a:solidFill>
              </a:rPr>
              <a:t>In addition, we have investigated the optimal sensor location settings problems based on TDOA, FDOA and AOA data measurements. For the optimal setting, one cost function for optimal geometries of multiple sensors’ locations was proposed, after that, related theorems for optimal geometries of multiple sensors’ locations are obtained, and an AOA based sensors’ locations setting and moving target’s location estimation algorithms are developed. </a:t>
            </a:r>
            <a:endParaRPr lang="en-US" sz="1800" dirty="0">
              <a:solidFill>
                <a:schemeClr val="accent2"/>
              </a:solidFill>
            </a:endParaRPr>
          </a:p>
          <a:p>
            <a:pPr>
              <a:buNone/>
            </a:pPr>
            <a:endParaRPr lang="en-US" sz="1400" dirty="0"/>
          </a:p>
          <a:p>
            <a:pPr>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smtClean="0"/>
              <a:t>Dr. Ernest L. Walker</a:t>
            </a:r>
            <a:br>
              <a:rPr lang="en-US" sz="3200" dirty="0" smtClean="0"/>
            </a:br>
            <a:r>
              <a:rPr lang="en-US" sz="3200" dirty="0" smtClean="0"/>
              <a:t>Dr. </a:t>
            </a:r>
            <a:r>
              <a:rPr lang="en-US" sz="3200" dirty="0" err="1" smtClean="0"/>
              <a:t>Xinjia</a:t>
            </a:r>
            <a:r>
              <a:rPr lang="en-US" sz="3200" dirty="0" smtClean="0"/>
              <a:t> Chen, RA</a:t>
            </a:r>
            <a:r>
              <a:rPr lang="en-US" sz="2400" dirty="0" smtClean="0"/>
              <a:t/>
            </a:r>
            <a:br>
              <a:rPr lang="en-US" sz="2400" dirty="0" smtClean="0"/>
            </a:br>
            <a:r>
              <a:rPr lang="en-US" sz="2400" dirty="0" smtClean="0"/>
              <a:t>  </a:t>
            </a:r>
            <a:r>
              <a:rPr lang="en-US" sz="3600" dirty="0" smtClean="0"/>
              <a:t>Communication and Networking -</a:t>
            </a:r>
            <a:endParaRPr lang="en-US" sz="3600" dirty="0"/>
          </a:p>
        </p:txBody>
      </p:sp>
      <p:sp>
        <p:nvSpPr>
          <p:cNvPr id="3" name="Content Placeholder 2"/>
          <p:cNvSpPr>
            <a:spLocks noGrp="1"/>
          </p:cNvSpPr>
          <p:nvPr>
            <p:ph idx="1"/>
          </p:nvPr>
        </p:nvSpPr>
        <p:spPr>
          <a:xfrm>
            <a:off x="457200" y="1935480"/>
            <a:ext cx="8229600" cy="4084320"/>
          </a:xfrm>
        </p:spPr>
        <p:txBody>
          <a:bodyPr>
            <a:normAutofit/>
          </a:bodyPr>
          <a:lstStyle/>
          <a:p>
            <a:pPr algn="ctr">
              <a:buNone/>
            </a:pPr>
            <a:r>
              <a:rPr lang="en-US" dirty="0" smtClean="0">
                <a:solidFill>
                  <a:schemeClr val="accent2"/>
                </a:solidFill>
              </a:rPr>
              <a:t>Research Goals: </a:t>
            </a:r>
            <a:endParaRPr lang="en-US" sz="1400" dirty="0" smtClean="0">
              <a:solidFill>
                <a:schemeClr val="accent2"/>
              </a:solidFill>
            </a:endParaRPr>
          </a:p>
          <a:p>
            <a:pPr>
              <a:buNone/>
            </a:pPr>
            <a:r>
              <a:rPr lang="en-US" dirty="0" smtClean="0">
                <a:solidFill>
                  <a:schemeClr val="accent2"/>
                </a:solidFill>
              </a:rPr>
              <a:t>To accuracy quantify the performance difference between DS-CDMA systems, using WH and WH-ZCZ coding;</a:t>
            </a:r>
          </a:p>
          <a:p>
            <a:pPr>
              <a:buNone/>
            </a:pPr>
            <a:r>
              <a:rPr lang="en-US" dirty="0" smtClean="0">
                <a:solidFill>
                  <a:schemeClr val="accent2"/>
                </a:solidFill>
              </a:rPr>
              <a:t>To minimize computational complexity in evaluating DS-CDMA systems, using WH and WH-ZCZ coding;</a:t>
            </a:r>
          </a:p>
          <a:p>
            <a:pPr>
              <a:buNone/>
            </a:pPr>
            <a:r>
              <a:rPr lang="en-US" dirty="0" smtClean="0">
                <a:solidFill>
                  <a:schemeClr val="accent2"/>
                </a:solidFill>
              </a:rPr>
              <a:t>To generalize performance evaluation for DS-CDMA systems</a:t>
            </a:r>
            <a:endParaRPr lang="en-US"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dirty="0" smtClean="0"/>
              <a:t>  </a:t>
            </a:r>
            <a:r>
              <a:rPr lang="en-US" sz="3600" dirty="0" smtClean="0"/>
              <a:t>Research Outcomes:</a:t>
            </a:r>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a:t>
            </a:r>
            <a:r>
              <a:rPr lang="en-US" dirty="0" smtClean="0">
                <a:solidFill>
                  <a:schemeClr val="accent2"/>
                </a:solidFill>
              </a:rPr>
              <a:t>Substantial computational complexity reduction achieved over  prior results!</a:t>
            </a:r>
          </a:p>
          <a:p>
            <a:pPr algn="just">
              <a:buNone/>
            </a:pPr>
            <a:endParaRPr lang="en-US" dirty="0" smtClean="0">
              <a:solidFill>
                <a:schemeClr val="accent2"/>
              </a:solidFill>
            </a:endParaRPr>
          </a:p>
          <a:p>
            <a:pPr algn="just">
              <a:buNone/>
            </a:pPr>
            <a:r>
              <a:rPr lang="en-US" dirty="0" smtClean="0">
                <a:solidFill>
                  <a:schemeClr val="accent2"/>
                </a:solidFill>
              </a:rPr>
              <a:t>	Novel analytical approach that facilitates performance evaluation for systems with arbitrary spectral spreading!</a:t>
            </a:r>
          </a:p>
          <a:p>
            <a:pPr algn="just">
              <a:buNone/>
            </a:pPr>
            <a:endParaRPr lang="en-US" dirty="0" smtClean="0">
              <a:solidFill>
                <a:schemeClr val="accent2"/>
              </a:solidFill>
            </a:endParaRPr>
          </a:p>
          <a:p>
            <a:pPr algn="just">
              <a:buNone/>
            </a:pPr>
            <a:r>
              <a:rPr lang="en-US" dirty="0" smtClean="0">
                <a:solidFill>
                  <a:schemeClr val="accent2"/>
                </a:solidFill>
              </a:rPr>
              <a:t>     Generalized DS-CDMA system modeling can be  accomplished and used to evaluated BER performance, in a variety of scenarios !</a:t>
            </a:r>
          </a:p>
          <a:p>
            <a:pPr algn="just">
              <a:buNone/>
            </a:pPr>
            <a:endParaRPr lang="en-US" dirty="0" smtClean="0">
              <a:solidFill>
                <a:schemeClr val="accent2"/>
              </a:solidFill>
            </a:endParaRPr>
          </a:p>
          <a:p>
            <a:pPr algn="just">
              <a:buNone/>
            </a:pPr>
            <a:r>
              <a:rPr lang="en-US" dirty="0" smtClean="0">
                <a:solidFill>
                  <a:schemeClr val="accent2"/>
                </a:solidFill>
              </a:rPr>
              <a:t>	Walsh-</a:t>
            </a:r>
            <a:r>
              <a:rPr lang="en-US" dirty="0" err="1" smtClean="0">
                <a:solidFill>
                  <a:schemeClr val="accent2"/>
                </a:solidFill>
              </a:rPr>
              <a:t>Hadamard</a:t>
            </a:r>
            <a:r>
              <a:rPr lang="en-US" dirty="0" smtClean="0">
                <a:solidFill>
                  <a:schemeClr val="accent2"/>
                </a:solidFill>
              </a:rPr>
              <a:t> ZCZ coding significantly out performs Walsh-</a:t>
            </a:r>
            <a:r>
              <a:rPr lang="en-US" dirty="0" err="1" smtClean="0">
                <a:solidFill>
                  <a:schemeClr val="accent2"/>
                </a:solidFill>
              </a:rPr>
              <a:t>Hadamard</a:t>
            </a:r>
            <a:r>
              <a:rPr lang="en-US" dirty="0" smtClean="0">
                <a:solidFill>
                  <a:schemeClr val="accent2"/>
                </a:solidFill>
              </a:rPr>
              <a:t> coding over all applications  with predetermined accuracy!</a:t>
            </a:r>
          </a:p>
          <a:p>
            <a:pPr algn="just">
              <a:buNone/>
            </a:pPr>
            <a:endParaRPr lang="en-US" dirty="0" smtClean="0">
              <a:solidFill>
                <a:schemeClr val="accent2"/>
              </a:solidFill>
            </a:endParaRPr>
          </a:p>
          <a:p>
            <a:pPr algn="just">
              <a:buNone/>
            </a:pPr>
            <a:r>
              <a:rPr lang="en-US" dirty="0" smtClean="0">
                <a:solidFill>
                  <a:schemeClr val="accent2"/>
                </a:solidFill>
              </a:rPr>
              <a:t>	Walsh-</a:t>
            </a:r>
            <a:r>
              <a:rPr lang="en-US" dirty="0" err="1" smtClean="0">
                <a:solidFill>
                  <a:schemeClr val="accent2"/>
                </a:solidFill>
              </a:rPr>
              <a:t>Hadamard</a:t>
            </a:r>
            <a:r>
              <a:rPr lang="en-US" dirty="0" smtClean="0">
                <a:solidFill>
                  <a:schemeClr val="accent2"/>
                </a:solidFill>
              </a:rPr>
              <a:t> ZCZ coding computational complexity out performs Walsh-</a:t>
            </a:r>
            <a:r>
              <a:rPr lang="en-US" dirty="0" err="1" smtClean="0">
                <a:solidFill>
                  <a:schemeClr val="accent2"/>
                </a:solidFill>
              </a:rPr>
              <a:t>Hadamard</a:t>
            </a:r>
            <a:r>
              <a:rPr lang="en-US" dirty="0" smtClean="0">
                <a:solidFill>
                  <a:schemeClr val="accent2"/>
                </a:solidFill>
              </a:rPr>
              <a:t> coding by a factor of N/2 !</a:t>
            </a:r>
          </a:p>
          <a:p>
            <a:pPr algn="just">
              <a:buNone/>
            </a:pPr>
            <a:r>
              <a:rPr lang="en-US" dirty="0" smtClean="0">
                <a:solidFill>
                  <a:schemeClr val="accent2"/>
                </a:solidFill>
              </a:rPr>
              <a:t> </a:t>
            </a:r>
          </a:p>
          <a:p>
            <a:pPr algn="just">
              <a:buNone/>
            </a:pPr>
            <a:r>
              <a:rPr lang="en-US" dirty="0" smtClean="0">
                <a:solidFill>
                  <a:schemeClr val="accent2"/>
                </a:solidFill>
              </a:rPr>
              <a:t>	Walsh-</a:t>
            </a:r>
            <a:r>
              <a:rPr lang="en-US" dirty="0" err="1" smtClean="0">
                <a:solidFill>
                  <a:schemeClr val="accent2"/>
                </a:solidFill>
              </a:rPr>
              <a:t>Hadamard</a:t>
            </a:r>
            <a:r>
              <a:rPr lang="en-US" dirty="0" smtClean="0">
                <a:solidFill>
                  <a:schemeClr val="accent2"/>
                </a:solidFill>
              </a:rPr>
              <a:t> </a:t>
            </a:r>
            <a:r>
              <a:rPr lang="en-US" dirty="0" err="1" smtClean="0">
                <a:solidFill>
                  <a:schemeClr val="accent2"/>
                </a:solidFill>
              </a:rPr>
              <a:t>vs</a:t>
            </a:r>
            <a:r>
              <a:rPr lang="en-US" dirty="0" smtClean="0">
                <a:solidFill>
                  <a:schemeClr val="accent2"/>
                </a:solidFill>
              </a:rPr>
              <a:t> WH-ZCZ coding reveals significant potential towards generalizing the performance of CD-CDMA systems!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normAutofit fontScale="90000"/>
          </a:bodyPr>
          <a:lstStyle/>
          <a:p>
            <a:pPr algn="ct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Refereed Journal and Conference Papers</a:t>
            </a:r>
            <a:br>
              <a:rPr lang="en-US" sz="3600" dirty="0" smtClean="0"/>
            </a:br>
            <a:r>
              <a:rPr lang="en-US" sz="3100" dirty="0" smtClean="0"/>
              <a:t>2009 - 2010</a:t>
            </a:r>
            <a:endParaRPr lang="en-US" sz="3100"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algn="ctr">
              <a:buNone/>
            </a:pPr>
            <a:endParaRPr lang="en-US" sz="1400" dirty="0" smtClean="0">
              <a:solidFill>
                <a:schemeClr val="accent2"/>
              </a:solidFill>
            </a:endParaRPr>
          </a:p>
          <a:p>
            <a:pPr algn="just">
              <a:buNone/>
            </a:pPr>
            <a:endParaRPr lang="en-US" sz="2300" dirty="0" smtClean="0">
              <a:solidFill>
                <a:schemeClr val="accent2"/>
              </a:solidFill>
            </a:endParaRPr>
          </a:p>
          <a:p>
            <a:pPr algn="just">
              <a:buNone/>
            </a:pPr>
            <a:r>
              <a:rPr lang="en-US" sz="2300" dirty="0" smtClean="0">
                <a:solidFill>
                  <a:schemeClr val="accent2"/>
                </a:solidFill>
              </a:rPr>
              <a:t>[1] Fred Lacy,  “Using Nanometer Platinum Films as Temperature Sensors (Constraints from Experimental, Mathematical, and Finite-Element Analysis)”, IEEE Sensors Journal, Vol. 9, September 2009.</a:t>
            </a:r>
          </a:p>
          <a:p>
            <a:pPr algn="just">
              <a:buNone/>
            </a:pPr>
            <a:r>
              <a:rPr lang="en-US" sz="2300" dirty="0" smtClean="0">
                <a:solidFill>
                  <a:schemeClr val="accent2"/>
                </a:solidFill>
              </a:rPr>
              <a:t>[2] </a:t>
            </a:r>
            <a:r>
              <a:rPr lang="en-US" sz="2300" dirty="0" err="1" smtClean="0">
                <a:solidFill>
                  <a:schemeClr val="accent2"/>
                </a:solidFill>
              </a:rPr>
              <a:t>Xinjia</a:t>
            </a:r>
            <a:r>
              <a:rPr lang="en-US" sz="2300" dirty="0" smtClean="0">
                <a:solidFill>
                  <a:schemeClr val="accent2"/>
                </a:solidFill>
              </a:rPr>
              <a:t> Chen, Ernest Walker, </a:t>
            </a:r>
            <a:r>
              <a:rPr lang="en-US" sz="2300" dirty="0" err="1" smtClean="0">
                <a:solidFill>
                  <a:schemeClr val="accent2"/>
                </a:solidFill>
              </a:rPr>
              <a:t>Pradeep</a:t>
            </a:r>
            <a:r>
              <a:rPr lang="en-US" sz="2300" dirty="0" smtClean="0">
                <a:solidFill>
                  <a:schemeClr val="accent2"/>
                </a:solidFill>
              </a:rPr>
              <a:t> Bhattacharya, and </a:t>
            </a:r>
            <a:r>
              <a:rPr lang="en-US" sz="2300" dirty="0" err="1" smtClean="0">
                <a:solidFill>
                  <a:schemeClr val="accent2"/>
                </a:solidFill>
              </a:rPr>
              <a:t>Jiecai</a:t>
            </a:r>
            <a:r>
              <a:rPr lang="en-US" sz="2300" dirty="0" smtClean="0">
                <a:solidFill>
                  <a:schemeClr val="accent2"/>
                </a:solidFill>
              </a:rPr>
              <a:t> Lou, “Optimization of MIMO Unitary Space-Time Codes”, Proceedings of SPIE 2009, Vol. 7349, Wireless Sensing and Processing IV, April 16, 2009, Orlando, Fla.</a:t>
            </a:r>
          </a:p>
          <a:p>
            <a:pPr algn="just">
              <a:buNone/>
            </a:pPr>
            <a:r>
              <a:rPr lang="en-US" sz="2300" smtClean="0">
                <a:solidFill>
                  <a:schemeClr val="accent2"/>
                </a:solidFill>
              </a:rPr>
              <a:t>[3] Jiecai</a:t>
            </a:r>
            <a:r>
              <a:rPr lang="en-US" sz="2300" dirty="0" smtClean="0">
                <a:solidFill>
                  <a:schemeClr val="accent2"/>
                </a:solidFill>
              </a:rPr>
              <a:t> Lou, Ernest Walker, </a:t>
            </a:r>
            <a:r>
              <a:rPr lang="en-US" sz="2300" dirty="0" err="1" smtClean="0">
                <a:solidFill>
                  <a:schemeClr val="accent2"/>
                </a:solidFill>
              </a:rPr>
              <a:t>Pradeep</a:t>
            </a:r>
            <a:r>
              <a:rPr lang="en-US" sz="2300" dirty="0" smtClean="0">
                <a:solidFill>
                  <a:schemeClr val="accent2"/>
                </a:solidFill>
              </a:rPr>
              <a:t> Bhattacharya, and </a:t>
            </a:r>
            <a:r>
              <a:rPr lang="en-US" sz="2300" dirty="0" err="1" smtClean="0">
                <a:solidFill>
                  <a:schemeClr val="accent2"/>
                </a:solidFill>
              </a:rPr>
              <a:t>Xinjia</a:t>
            </a:r>
            <a:r>
              <a:rPr lang="en-US" sz="2300" dirty="0" smtClean="0">
                <a:solidFill>
                  <a:schemeClr val="accent2"/>
                </a:solidFill>
              </a:rPr>
              <a:t> </a:t>
            </a:r>
            <a:r>
              <a:rPr lang="en-US" sz="2300" dirty="0" err="1" smtClean="0">
                <a:solidFill>
                  <a:schemeClr val="accent2"/>
                </a:solidFill>
              </a:rPr>
              <a:t>Chen,”An</a:t>
            </a:r>
            <a:r>
              <a:rPr lang="en-US" sz="2300" dirty="0" smtClean="0">
                <a:solidFill>
                  <a:schemeClr val="accent2"/>
                </a:solidFill>
              </a:rPr>
              <a:t> AOA-Based Optimal Sensor Locations’ Self-Adjusting with Moving Targets’ Location Estimation”, Proceedings of SPIE 2009, Vol. 7336, Signal Processing, Sensors Fusion, and Target Recognition XVIII, April 16, 2009, Orlando, Fla.</a:t>
            </a:r>
          </a:p>
          <a:p>
            <a:pPr algn="just">
              <a:buNone/>
            </a:pPr>
            <a:r>
              <a:rPr lang="en-US" sz="2300" dirty="0" smtClean="0">
                <a:solidFill>
                  <a:schemeClr val="accent2"/>
                </a:solidFill>
              </a:rPr>
              <a:t>[4] </a:t>
            </a:r>
            <a:r>
              <a:rPr lang="en-US" sz="2300" dirty="0" err="1" smtClean="0">
                <a:solidFill>
                  <a:schemeClr val="accent2"/>
                </a:solidFill>
              </a:rPr>
              <a:t>Jiecai</a:t>
            </a:r>
            <a:r>
              <a:rPr lang="en-US" sz="2300" dirty="0" smtClean="0">
                <a:solidFill>
                  <a:schemeClr val="accent2"/>
                </a:solidFill>
              </a:rPr>
              <a:t>  Lou, Ernest Walker, P. Bhattacharya, and X. Chen, ”A New TDOA-Based Recursive </a:t>
            </a:r>
            <a:r>
              <a:rPr lang="en-US" sz="2300" dirty="0" err="1" smtClean="0">
                <a:solidFill>
                  <a:schemeClr val="accent2"/>
                </a:solidFill>
              </a:rPr>
              <a:t>Geolocation</a:t>
            </a:r>
            <a:r>
              <a:rPr lang="en-US" sz="2300" dirty="0" smtClean="0">
                <a:solidFill>
                  <a:schemeClr val="accent2"/>
                </a:solidFill>
              </a:rPr>
              <a:t> Algorithm”, 42</a:t>
            </a:r>
            <a:r>
              <a:rPr lang="en-US" sz="2300" baseline="30000" dirty="0" smtClean="0">
                <a:solidFill>
                  <a:schemeClr val="accent2"/>
                </a:solidFill>
              </a:rPr>
              <a:t>nd</a:t>
            </a:r>
            <a:r>
              <a:rPr lang="en-US" sz="2300" dirty="0" smtClean="0">
                <a:solidFill>
                  <a:schemeClr val="accent2"/>
                </a:solidFill>
              </a:rPr>
              <a:t> South Eastern Symposium on System Theory,  University of Texas at Tyler, Tyler, Texas, USA, March 7-9, 2010</a:t>
            </a:r>
          </a:p>
          <a:p>
            <a:pPr algn="just">
              <a:buNone/>
            </a:pPr>
            <a:r>
              <a:rPr lang="en-US" sz="2300" dirty="0" smtClean="0">
                <a:solidFill>
                  <a:schemeClr val="accent2"/>
                </a:solidFill>
              </a:rPr>
              <a:t>[5] Ernest L. Walker,  </a:t>
            </a:r>
            <a:r>
              <a:rPr lang="en-US" sz="2300" dirty="0" err="1" smtClean="0">
                <a:solidFill>
                  <a:schemeClr val="accent2"/>
                </a:solidFill>
              </a:rPr>
              <a:t>Xinjia</a:t>
            </a:r>
            <a:r>
              <a:rPr lang="en-US" sz="2300" dirty="0" smtClean="0">
                <a:solidFill>
                  <a:schemeClr val="accent2"/>
                </a:solidFill>
              </a:rPr>
              <a:t> Chen, and Reginald L. Cooper, “An Accurate Evaluation of the Performance of Asynchronous DS-CDMA Systems with Zero-Correlation-Zone Coding in Rayleigh Fading”, Proceedings of SPIE  2010, Vol. 7706, Wireless Sensing, Location, and Processing V,  April  2010, Orlando, Fla.</a:t>
            </a:r>
          </a:p>
          <a:p>
            <a:pPr algn="just">
              <a:buNone/>
            </a:pPr>
            <a:r>
              <a:rPr lang="en-US" sz="2300" dirty="0" smtClean="0">
                <a:solidFill>
                  <a:schemeClr val="accent2"/>
                </a:solidFill>
              </a:rPr>
              <a:t>[6] </a:t>
            </a:r>
            <a:r>
              <a:rPr lang="en-US" sz="2300" dirty="0" err="1" smtClean="0">
                <a:solidFill>
                  <a:schemeClr val="accent2"/>
                </a:solidFill>
              </a:rPr>
              <a:t>Xinjia</a:t>
            </a:r>
            <a:r>
              <a:rPr lang="en-US" sz="2300" dirty="0" smtClean="0">
                <a:solidFill>
                  <a:schemeClr val="accent2"/>
                </a:solidFill>
              </a:rPr>
              <a:t> Chen and Ernest L. Walker, “Adaptive Sphere Decoding for Space-Time Codes of  Wireless MIMO Communications”, Proceedings of SPIE 2010, Vol. 7706, Wireless Sensing, Location, and Processing V,  April  2010, Orlando, Fla.</a:t>
            </a:r>
          </a:p>
          <a:p>
            <a:pPr>
              <a:buNone/>
            </a:pPr>
            <a:endParaRPr lang="en-US" sz="1400" dirty="0" smtClean="0">
              <a:solidFill>
                <a:schemeClr val="accent2"/>
              </a:solidFill>
            </a:endParaRPr>
          </a:p>
          <a:p>
            <a:pPr>
              <a:buNone/>
            </a:pPr>
            <a:endParaRPr lang="en-US" sz="1400" dirty="0" smtClean="0">
              <a:solidFill>
                <a:schemeClr val="accent2"/>
              </a:solidFill>
            </a:endParaRPr>
          </a:p>
          <a:p>
            <a:pPr>
              <a:buNone/>
            </a:pPr>
            <a:endParaRPr lang="en-US" sz="1400" dirty="0" smtClean="0">
              <a:solidFill>
                <a:schemeClr val="accent2"/>
              </a:solidFill>
            </a:endParaRPr>
          </a:p>
          <a:p>
            <a:pPr>
              <a:buNone/>
            </a:pPr>
            <a:endParaRPr lang="en-US" sz="1400" dirty="0">
              <a:solidFill>
                <a:schemeClr val="accent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917</TotalTime>
  <Words>594</Words>
  <Application>Microsoft Office PowerPoint</Application>
  <PresentationFormat>On-screen Show (4:3)</PresentationFormat>
  <Paragraphs>52</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      DoE/NNSA Technical Review Meeting  Southern University, Baton Rouge, Louisiana February 2-3, 2010    Detection and Sensing of Environmental and Chemical Substances using Ad-hoc Wireless Sensor Networks     </vt:lpstr>
      <vt:lpstr>    Southern University Massie Chair Program Overview</vt:lpstr>
      <vt:lpstr>                    Dr. Fred Lacy Dr. Pradeep Bhattacharya   - SENSORS - </vt:lpstr>
      <vt:lpstr>Dr. Jiecai Lou  – DATA FUSION –  </vt:lpstr>
      <vt:lpstr>Dr. Ernest L. Walker Dr. Xinjia Chen, RA   Communication and Networking -</vt:lpstr>
      <vt:lpstr>  Research Outcomes:</vt:lpstr>
      <vt:lpstr>    Refereed Journal and Conference Papers 2009 - 2010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DoE/NNSA Technical Review Meeting  Southern University, Baton Rouge, Louisiana February 2-3, 2010 </dc:title>
  <dc:creator> </dc:creator>
  <cp:lastModifiedBy>Ernest L. Walker</cp:lastModifiedBy>
  <cp:revision>127</cp:revision>
  <dcterms:created xsi:type="dcterms:W3CDTF">2010-02-01T11:57:29Z</dcterms:created>
  <dcterms:modified xsi:type="dcterms:W3CDTF">2010-11-09T16:02:08Z</dcterms:modified>
</cp:coreProperties>
</file>