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0" r:id="rId4"/>
    <p:sldId id="257" r:id="rId5"/>
    <p:sldId id="258" r:id="rId6"/>
    <p:sldId id="259" r:id="rId7"/>
    <p:sldId id="266" r:id="rId8"/>
    <p:sldId id="261" r:id="rId9"/>
    <p:sldId id="262" r:id="rId10"/>
    <p:sldId id="264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FA019D3-B8BA-4D36-B708-37371A9FF4E7}">
          <p14:sldIdLst>
            <p14:sldId id="256"/>
          </p14:sldIdLst>
        </p14:section>
        <p14:section name="Sección de resumen" id="{4F5D94DF-90ED-4C48-9CA8-D1B32CA9235E}">
          <p14:sldIdLst>
            <p14:sldId id="267"/>
          </p14:sldIdLst>
        </p14:section>
        <p14:section name="Resumen ejecutivo " id="{1E3C7999-4C75-469F-9E2C-944799BB1ED1}">
          <p14:sldIdLst>
            <p14:sldId id="260"/>
          </p14:sldIdLst>
        </p14:section>
        <p14:section name="Problema del mercado" id="{4CEFEB3D-A5F0-43F7-A338-07B768455403}">
          <p14:sldIdLst>
            <p14:sldId id="257"/>
          </p14:sldIdLst>
        </p14:section>
        <p14:section name="Solución" id="{908F0865-14C1-4D7F-BF09-B3B3BD18A723}">
          <p14:sldIdLst>
            <p14:sldId id="258"/>
          </p14:sldIdLst>
        </p14:section>
        <p14:section name="Principales funciones de la app" id="{C8238934-1115-4909-BA08-5C101B6AF4D7}">
          <p14:sldIdLst>
            <p14:sldId id="259"/>
          </p14:sldIdLst>
        </p14:section>
        <p14:section name="Principales funciones de la web " id="{8BFEE87D-8D43-40D5-B808-5CAD0D815AED}">
          <p14:sldIdLst>
            <p14:sldId id="266"/>
          </p14:sldIdLst>
        </p14:section>
        <p14:section name="Público Objetivo" id="{24139C22-E19D-403C-98AB-001BA44E1610}">
          <p14:sldIdLst>
            <p14:sldId id="261"/>
          </p14:sldIdLst>
        </p14:section>
        <p14:section name="Funcionalidades Clave" id="{ACC6F00E-F84F-46FB-A41B-A495D697A415}">
          <p14:sldIdLst>
            <p14:sldId id="262"/>
          </p14:sldIdLst>
        </p14:section>
        <p14:section name="Riesgos y Mitigación" id="{5C7A9DF9-09E6-4748-9368-A0249E6A317F}">
          <p14:sldIdLst>
            <p14:sldId id="264"/>
          </p14:sldIdLst>
        </p14:section>
        <p14:section name="Indicadores de Éxito" id="{6A63F25A-FD89-48BF-99DF-3C5C11418BEE}">
          <p14:sldIdLst>
            <p14:sldId id="263"/>
          </p14:sldIdLst>
        </p14:section>
        <p14:section name="Arquitectura Técnica" id="{FD2B0B56-932A-42D8-A918-2F86CFF44B38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76F6-F94E-4BF7-8055-70C29B49F5B8}" type="datetimeFigureOut">
              <a:rPr lang="es-ES" smtClean="0"/>
              <a:t>18/10/2025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B9F-C491-4AB0-B575-7AD71F0FE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92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76F6-F94E-4BF7-8055-70C29B49F5B8}" type="datetimeFigureOut">
              <a:rPr lang="es-ES" smtClean="0"/>
              <a:t>18/10/2025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B9F-C491-4AB0-B575-7AD71F0FE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931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76F6-F94E-4BF7-8055-70C29B49F5B8}" type="datetimeFigureOut">
              <a:rPr lang="es-ES" smtClean="0"/>
              <a:t>18/10/2025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B9F-C491-4AB0-B575-7AD71F0FE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75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76F6-F94E-4BF7-8055-70C29B49F5B8}" type="datetimeFigureOut">
              <a:rPr lang="es-ES" smtClean="0"/>
              <a:t>18/10/2025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B9F-C491-4AB0-B575-7AD71F0FE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95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76F6-F94E-4BF7-8055-70C29B49F5B8}" type="datetimeFigureOut">
              <a:rPr lang="es-ES" smtClean="0"/>
              <a:t>18/10/2025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B9F-C491-4AB0-B575-7AD71F0FE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3540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76F6-F94E-4BF7-8055-70C29B49F5B8}" type="datetimeFigureOut">
              <a:rPr lang="es-ES" smtClean="0"/>
              <a:t>18/10/2025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B9F-C491-4AB0-B575-7AD71F0FE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860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76F6-F94E-4BF7-8055-70C29B49F5B8}" type="datetimeFigureOut">
              <a:rPr lang="es-ES" smtClean="0"/>
              <a:t>18/10/2025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B9F-C491-4AB0-B575-7AD71F0FE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62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76F6-F94E-4BF7-8055-70C29B49F5B8}" type="datetimeFigureOut">
              <a:rPr lang="es-ES" smtClean="0"/>
              <a:t>18/10/2025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B9F-C491-4AB0-B575-7AD71F0FE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34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76F6-F94E-4BF7-8055-70C29B49F5B8}" type="datetimeFigureOut">
              <a:rPr lang="es-ES" smtClean="0"/>
              <a:t>18/10/2025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B9F-C491-4AB0-B575-7AD71F0FE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2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76F6-F94E-4BF7-8055-70C29B49F5B8}" type="datetimeFigureOut">
              <a:rPr lang="es-ES" smtClean="0"/>
              <a:t>18/10/2025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B9F-C491-4AB0-B575-7AD71F0FE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22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76F6-F94E-4BF7-8055-70C29B49F5B8}" type="datetimeFigureOut">
              <a:rPr lang="es-ES" smtClean="0"/>
              <a:t>18/10/2025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B9F-C491-4AB0-B575-7AD71F0FE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76F6-F94E-4BF7-8055-70C29B49F5B8}" type="datetimeFigureOut">
              <a:rPr lang="es-ES" smtClean="0"/>
              <a:t>18/10/2025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B9F-C491-4AB0-B575-7AD71F0FE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32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F76F6-F94E-4BF7-8055-70C29B49F5B8}" type="datetimeFigureOut">
              <a:rPr lang="es-ES" smtClean="0"/>
              <a:t>18/10/2025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1B9F-C491-4AB0-B575-7AD71F0FE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15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47F76F6-F94E-4BF7-8055-70C29B49F5B8}" type="datetimeFigureOut">
              <a:rPr lang="es-ES" smtClean="0"/>
              <a:t>18/10/2025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6B21B9F-C491-4AB0-B575-7AD71F0FE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286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7F76F6-F94E-4BF7-8055-70C29B49F5B8}" type="datetimeFigureOut">
              <a:rPr lang="es-ES" smtClean="0"/>
              <a:t>18/10/2025</a:t>
            </a:fld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6B21B9F-C491-4AB0-B575-7AD71F0FEC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6643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4.xml"/><Relationship Id="rId18" Type="http://schemas.openxmlformats.org/officeDocument/2006/relationships/slide" Target="slide9.xml"/><Relationship Id="rId3" Type="http://schemas.openxmlformats.org/officeDocument/2006/relationships/image" Target="../media/image3.png"/><Relationship Id="rId21" Type="http://schemas.openxmlformats.org/officeDocument/2006/relationships/slide" Target="slide12.xml"/><Relationship Id="rId7" Type="http://schemas.openxmlformats.org/officeDocument/2006/relationships/image" Target="../media/image7.png"/><Relationship Id="rId12" Type="http://schemas.openxmlformats.org/officeDocument/2006/relationships/slide" Target="slide3.xml"/><Relationship Id="rId17" Type="http://schemas.openxmlformats.org/officeDocument/2006/relationships/slide" Target="slide8.xml"/><Relationship Id="rId2" Type="http://schemas.openxmlformats.org/officeDocument/2006/relationships/image" Target="../media/image2.png"/><Relationship Id="rId16" Type="http://schemas.openxmlformats.org/officeDocument/2006/relationships/slide" Target="slide7.xml"/><Relationship Id="rId20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slide" Target="slide6.xml"/><Relationship Id="rId10" Type="http://schemas.openxmlformats.org/officeDocument/2006/relationships/image" Target="../media/image10.png"/><Relationship Id="rId19" Type="http://schemas.openxmlformats.org/officeDocument/2006/relationships/slide" Target="slide10.xml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D4ECB-3626-5560-E8DF-0E05CD491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095185"/>
            <a:ext cx="10572000" cy="2971051"/>
          </a:xfrm>
        </p:spPr>
        <p:txBody>
          <a:bodyPr/>
          <a:lstStyle/>
          <a:p>
            <a:r>
              <a:rPr lang="es-ES" sz="4800" dirty="0"/>
              <a:t>Presentación ejecutiva proyecto Inter modular Curso 25/26 </a:t>
            </a:r>
            <a:br>
              <a:rPr lang="es-ES" sz="4800" dirty="0"/>
            </a:br>
            <a:r>
              <a:rPr lang="es-ES" sz="3200" dirty="0"/>
              <a:t>Aplicación de gestión para club de pádel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BB8685-7414-7E38-A739-7FBC16F87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168" y="5814886"/>
            <a:ext cx="3557016" cy="899159"/>
          </a:xfrm>
        </p:spPr>
        <p:txBody>
          <a:bodyPr/>
          <a:lstStyle/>
          <a:p>
            <a:r>
              <a:rPr lang="es-ES" dirty="0"/>
              <a:t>David Borja Mato</a:t>
            </a:r>
          </a:p>
          <a:p>
            <a:r>
              <a:rPr lang="es-ES" dirty="0"/>
              <a:t>Loreto González castaño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FE0C605-5DCC-1732-F0DD-6F9E7BD22946}"/>
              </a:ext>
            </a:extLst>
          </p:cNvPr>
          <p:cNvSpPr txBox="1">
            <a:spLocks/>
          </p:cNvSpPr>
          <p:nvPr/>
        </p:nvSpPr>
        <p:spPr>
          <a:xfrm>
            <a:off x="0" y="54459"/>
            <a:ext cx="1933395" cy="4490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18/10/2025</a:t>
            </a:r>
          </a:p>
        </p:txBody>
      </p:sp>
    </p:spTree>
    <p:extLst>
      <p:ext uri="{BB962C8B-B14F-4D97-AF65-F5344CB8AC3E}">
        <p14:creationId xmlns:p14="http://schemas.microsoft.com/office/powerpoint/2010/main" val="271682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8EE16-9DB7-CF42-3D5E-0B67C00E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Riesgos y Mitigación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B0C9212-DA93-0DA1-BDD9-6B135AF5B5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52897"/>
              </p:ext>
            </p:extLst>
          </p:nvPr>
        </p:nvGraphicFramePr>
        <p:xfrm>
          <a:off x="602840" y="2375560"/>
          <a:ext cx="10553700" cy="3789268"/>
        </p:xfrm>
        <a:graphic>
          <a:graphicData uri="http://schemas.openxmlformats.org/drawingml/2006/table">
            <a:tbl>
              <a:tblPr/>
              <a:tblGrid>
                <a:gridCol w="5276850">
                  <a:extLst>
                    <a:ext uri="{9D8B030D-6E8A-4147-A177-3AD203B41FA5}">
                      <a16:colId xmlns:a16="http://schemas.microsoft.com/office/drawing/2014/main" val="1631830309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1678392760"/>
                    </a:ext>
                  </a:extLst>
                </a:gridCol>
              </a:tblGrid>
              <a:tr h="9473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ES" sz="1800" dirty="0"/>
                        <a:t>Riesgo</a:t>
                      </a:r>
                    </a:p>
                  </a:txBody>
                  <a:tcPr marL="91358" marR="91358" marT="45679" marB="45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ES" sz="1800" dirty="0"/>
                        <a:t>Mitigación</a:t>
                      </a:r>
                    </a:p>
                  </a:txBody>
                  <a:tcPr marL="91358" marR="91358" marT="45679" marB="45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076246"/>
                  </a:ext>
                </a:extLst>
              </a:tr>
              <a:tr h="9473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 dirty="0"/>
                        <a:t>Baja adopción por parte de socios</a:t>
                      </a:r>
                    </a:p>
                  </a:txBody>
                  <a:tcPr marL="91358" marR="91358" marT="45679" marB="45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 dirty="0"/>
                        <a:t>Formación y soporte personalizado</a:t>
                      </a:r>
                    </a:p>
                  </a:txBody>
                  <a:tcPr marL="91358" marR="91358" marT="45679" marB="45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255157"/>
                  </a:ext>
                </a:extLst>
              </a:tr>
              <a:tr h="9473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/>
                        <a:t>Problemas técnicos iniciales</a:t>
                      </a:r>
                    </a:p>
                  </a:txBody>
                  <a:tcPr marL="91358" marR="91358" marT="45679" marB="45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 dirty="0"/>
                        <a:t>Fase de pruebas + soporte continuo</a:t>
                      </a:r>
                    </a:p>
                  </a:txBody>
                  <a:tcPr marL="91358" marR="91358" marT="45679" marB="45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9470413"/>
                  </a:ext>
                </a:extLst>
              </a:tr>
              <a:tr h="9473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/>
                        <a:t>Coste de mantenimiento</a:t>
                      </a:r>
                    </a:p>
                  </a:txBody>
                  <a:tcPr marL="91358" marR="91358" marT="45679" marB="45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 dirty="0"/>
                        <a:t>Escalado progresivo y modular</a:t>
                      </a:r>
                    </a:p>
                  </a:txBody>
                  <a:tcPr marL="91358" marR="91358" marT="45679" marB="456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911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59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EB4F3-56F4-9B79-B9F1-48903F96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Indicadores de Éxito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BEA90B-5D93-276C-A86A-126F78A8E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% de reservas realizadas vía app</a:t>
            </a:r>
          </a:p>
          <a:p>
            <a:r>
              <a:rPr lang="es-ES" dirty="0"/>
              <a:t>Reducción de llamadas/mensajes al club</a:t>
            </a:r>
          </a:p>
          <a:p>
            <a:r>
              <a:rPr lang="es-ES" dirty="0"/>
              <a:t>Participación en torneos y eventos</a:t>
            </a:r>
          </a:p>
          <a:p>
            <a:r>
              <a:rPr lang="es-ES" dirty="0"/>
              <a:t>Valoración media de usuarios</a:t>
            </a:r>
          </a:p>
          <a:p>
            <a:r>
              <a:rPr lang="es-ES" dirty="0"/>
              <a:t>Tiempo medio de respuesta del sistema</a:t>
            </a:r>
          </a:p>
        </p:txBody>
      </p:sp>
    </p:spTree>
    <p:extLst>
      <p:ext uri="{BB962C8B-B14F-4D97-AF65-F5344CB8AC3E}">
        <p14:creationId xmlns:p14="http://schemas.microsoft.com/office/powerpoint/2010/main" val="407811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CA7C0-7CB1-E6B9-82CB-0156C158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Técnica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4EA5E7-0D58-662C-6057-20BC818D8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Frontend</a:t>
            </a:r>
            <a:r>
              <a:rPr lang="es-ES" dirty="0"/>
              <a:t>: Android (</a:t>
            </a:r>
            <a:r>
              <a:rPr lang="es-ES" dirty="0" err="1"/>
              <a:t>Kotlin</a:t>
            </a:r>
            <a:r>
              <a:rPr lang="es-ES" dirty="0"/>
              <a:t>) + Web (HTML/CSS/JS)</a:t>
            </a:r>
          </a:p>
          <a:p>
            <a:r>
              <a:rPr lang="es-ES" dirty="0" err="1"/>
              <a:t>Backend</a:t>
            </a:r>
            <a:r>
              <a:rPr lang="es-ES" dirty="0"/>
              <a:t>: Uso de API REST </a:t>
            </a:r>
          </a:p>
          <a:p>
            <a:r>
              <a:rPr lang="es-ES" dirty="0"/>
              <a:t>Base de datos: MySQL</a:t>
            </a:r>
          </a:p>
          <a:p>
            <a:r>
              <a:rPr lang="es-ES" dirty="0"/>
              <a:t>Seguridad: Cifrado de contraseña del usuario con caching_sha2_password(En base de datos) </a:t>
            </a:r>
          </a:p>
        </p:txBody>
      </p:sp>
    </p:spTree>
    <p:extLst>
      <p:ext uri="{BB962C8B-B14F-4D97-AF65-F5344CB8AC3E}">
        <p14:creationId xmlns:p14="http://schemas.microsoft.com/office/powerpoint/2010/main" val="306005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47B68-CAAB-FAC4-68F6-BCCDE998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Indice</a:t>
            </a:r>
            <a:endParaRPr lang="es-ES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Vista general de resumen 4">
                <a:extLst>
                  <a:ext uri="{FF2B5EF4-FFF2-40B4-BE49-F238E27FC236}">
                    <a16:creationId xmlns:a16="http://schemas.microsoft.com/office/drawing/2014/main" id="{2AF21F3C-6FE5-66B6-608A-458728E517A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0835865"/>
                  </p:ext>
                </p:extLst>
              </p:nvPr>
            </p:nvGraphicFramePr>
            <p:xfrm>
              <a:off x="819150" y="2222500"/>
              <a:ext cx="10553700" cy="3636963"/>
            </p:xfrm>
            <a:graphic>
              <a:graphicData uri="http://schemas.microsoft.com/office/powerpoint/2016/summaryzoom">
                <psuz:summaryZm>
                  <psuz:summaryZmObj sectionId="{1E3C7999-4C75-469F-9E2C-944799BB1ED1}">
                    <psuz:zmPr id="{970D622B-928D-4EA4-B965-002CB0F7C433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288315" y="109109"/>
                          <a:ext cx="1939713" cy="10910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4CEFEB3D-A5F0-43F7-A338-07B768455403}">
                    <psuz:zmPr id="{D15B387A-CA39-4BCE-8D6D-901CC3018A50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00767" y="109109"/>
                          <a:ext cx="1939713" cy="10910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08F0865-14C1-4D7F-BF09-B3B3BD18A723}">
                    <psuz:zmPr id="{27334D85-F6DB-4EE4-8D22-707F42B85FA1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13219" y="109109"/>
                          <a:ext cx="1939713" cy="10910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C8238934-1115-4909-BA08-5C101B6AF4D7}">
                    <psuz:zmPr id="{751D156F-19E9-4E77-818F-E04FC1286299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325671" y="109109"/>
                          <a:ext cx="1939713" cy="10910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BFEE87D-8D43-40D5-B808-5CAD0D815AED}">
                    <psuz:zmPr id="{F6CAA9B9-67EE-41F6-820C-749B8EC61851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288315" y="1272937"/>
                          <a:ext cx="1939713" cy="10910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24139C22-E19D-403C-98AB-001BA44E1610}">
                    <psuz:zmPr id="{D6DD9996-0FAB-4D7A-8922-9C557D362933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00767" y="1272937"/>
                          <a:ext cx="1939713" cy="10910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CC6F00E-F84F-46FB-A41B-A495D697A415}">
                    <psuz:zmPr id="{D6BC31DE-CBCC-4E52-A71B-6CF17048D571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13219" y="1272937"/>
                          <a:ext cx="1939713" cy="10910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C7A9DF9-09E6-4748-9368-A0249E6A317F}">
                    <psuz:zmPr id="{B4B38409-03A9-4484-A0F6-CC83D2A26065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325671" y="1272937"/>
                          <a:ext cx="1939713" cy="10910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A63F25A-FD89-48BF-99DF-3C5C11418BEE}">
                    <psuz:zmPr id="{77F32ADE-D7BB-4E7F-9C1D-E2929494C655}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288315" y="2436765"/>
                          <a:ext cx="1939713" cy="10910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FD2B0B56-932A-42D8-A918-2F86CFF44B38}">
                    <psuz:zmPr id="{C657EDAC-E960-491A-A447-E268523E2966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300767" y="2436765"/>
                          <a:ext cx="1939713" cy="10910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Vista general de resumen 4">
                <a:extLst>
                  <a:ext uri="{FF2B5EF4-FFF2-40B4-BE49-F238E27FC236}">
                    <a16:creationId xmlns:a16="http://schemas.microsoft.com/office/drawing/2014/main" id="{2AF21F3C-6FE5-66B6-608A-458728E517A3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19150" y="2222500"/>
                <a:ext cx="10553700" cy="3636963"/>
                <a:chOff x="819150" y="2222500"/>
                <a:chExt cx="10553700" cy="3636963"/>
              </a:xfrm>
            </p:grpSpPr>
            <p:pic>
              <p:nvPicPr>
                <p:cNvPr id="6" name="Imagen 6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07465" y="2331609"/>
                  <a:ext cx="1939713" cy="109108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Imagen 7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19917" y="2331609"/>
                  <a:ext cx="1939713" cy="109108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Imagen 8">
                  <a:hlinkClick r:id="rId1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32369" y="2331609"/>
                  <a:ext cx="1939713" cy="109108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Imagen 9">
                  <a:hlinkClick r:id="rId1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44821" y="2331609"/>
                  <a:ext cx="1939713" cy="109108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Imagen 10">
                  <a:hlinkClick r:id="rId1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07465" y="3495437"/>
                  <a:ext cx="1939713" cy="109108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Imagen 11">
                  <a:hlinkClick r:id="rId1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9917" y="3495437"/>
                  <a:ext cx="1939713" cy="109108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2" name="Imagen 12">
                  <a:hlinkClick r:id="rId1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32369" y="3495437"/>
                  <a:ext cx="1939713" cy="109108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3" name="Imagen 13">
                  <a:hlinkClick r:id="rId1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44821" y="3495437"/>
                  <a:ext cx="1939713" cy="109108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4" name="Imagen 14">
                  <a:hlinkClick r:id="rId2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07465" y="4659265"/>
                  <a:ext cx="1939713" cy="109108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5" name="Imagen 15">
                  <a:hlinkClick r:id="rId2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19917" y="4659265"/>
                  <a:ext cx="1939713" cy="1091089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20027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F5D6F-0D5F-2FCE-0697-F12CAE2D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Resumen ejecutivo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2D0283-DD28-66CA-7F99-EBBDF95DA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Desarrollamos una aplicación móvil y web para optimizar la gestión de un club de pádel. Permite a socios y administradores gestionar reservas, pagos, torneos y comunicación desde un único entorno intuitivo. El objetivo es mejorar la experiencia del usuario, reducir la carga administrativa y fomentar la participación activa en el club.</a:t>
            </a:r>
          </a:p>
        </p:txBody>
      </p:sp>
    </p:spTree>
    <p:extLst>
      <p:ext uri="{BB962C8B-B14F-4D97-AF65-F5344CB8AC3E}">
        <p14:creationId xmlns:p14="http://schemas.microsoft.com/office/powerpoint/2010/main" val="313616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7448A-65CC-F782-789A-722EC5E1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 del mercado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DABB05-EE6F-B384-1922-78F75533B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556584"/>
            <a:ext cx="10554574" cy="36365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Empresa de pádel busca:</a:t>
            </a:r>
          </a:p>
          <a:p>
            <a:pPr marL="0" indent="0">
              <a:buNone/>
            </a:pPr>
            <a:r>
              <a:rPr lang="es-ES" dirty="0"/>
              <a:t>	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Aumentar la productividad y mejorar su huella ecológica pasando de la gestión de usuarios y reservas de forma analógica (papel y archivadores) a gestión web y vía APP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Romper la brecha tecnológica respecto a sus principales competidores que ya usan una forma mas moderna e informatizada de gestión de recursos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Facilitar la escalabilidad de implementación de nuevas pistas y usuarios ya sea de usuarios nuevos o ya existentes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Gestión manual de reservas y pagos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Comunicación dispersa (WhatsApp, email, llamadas)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dirty="0"/>
              <a:t>Dificultades para obtener los datos sobre el uso de pistas y asistencia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292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B11FD-89A3-00F2-A3BB-8781556D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6A78F-6E27-7B6D-6FC6-48B29FE7B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Implementación de una aplicación para móvil en la que los usuarios podrán realizar sus gestiones directamente desde esta.</a:t>
            </a:r>
          </a:p>
          <a:p>
            <a:r>
              <a:rPr lang="es-ES" dirty="0"/>
              <a:t>Implementación vía web de una pagina para que el administrador pueda gestionar la información de clientes, reservas y pistas.</a:t>
            </a:r>
          </a:p>
          <a:p>
            <a:r>
              <a:rPr lang="es-ES" dirty="0"/>
              <a:t>Digitalizar la gestión del club</a:t>
            </a:r>
          </a:p>
          <a:p>
            <a:r>
              <a:rPr lang="es-ES" dirty="0"/>
              <a:t>Facilitar la reserva de pistas </a:t>
            </a:r>
          </a:p>
          <a:p>
            <a:r>
              <a:rPr lang="es-ES" dirty="0"/>
              <a:t>Centralizar la comunicación con los socios</a:t>
            </a:r>
          </a:p>
          <a:p>
            <a:pPr marL="0" indent="0">
              <a:buNone/>
            </a:pPr>
            <a:endParaRPr lang="es-ES" u="sng" dirty="0"/>
          </a:p>
        </p:txBody>
      </p:sp>
    </p:spTree>
    <p:extLst>
      <p:ext uri="{BB962C8B-B14F-4D97-AF65-F5344CB8AC3E}">
        <p14:creationId xmlns:p14="http://schemas.microsoft.com/office/powerpoint/2010/main" val="82789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5EB95-88D6-9F7C-9E71-BF96C6D0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Principales funciones de la app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AD03D1-C769-3308-AD52-FACE4DD48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Reserva de pistas: Ver disponibilidad y reservar desde el móvil</a:t>
            </a:r>
          </a:p>
          <a:p>
            <a:endParaRPr lang="es-ES" dirty="0"/>
          </a:p>
          <a:p>
            <a:r>
              <a:rPr lang="es-ES" dirty="0"/>
              <a:t>Perfil de usuario: Historial de juego y datos personales</a:t>
            </a:r>
          </a:p>
          <a:p>
            <a:endParaRPr lang="es-ES" dirty="0"/>
          </a:p>
          <a:p>
            <a:r>
              <a:rPr lang="es-ES" dirty="0"/>
              <a:t>Notificaciones del club: Avisos de eventos, cambios y recordatorios</a:t>
            </a:r>
          </a:p>
        </p:txBody>
      </p:sp>
    </p:spTree>
    <p:extLst>
      <p:ext uri="{BB962C8B-B14F-4D97-AF65-F5344CB8AC3E}">
        <p14:creationId xmlns:p14="http://schemas.microsoft.com/office/powerpoint/2010/main" val="361648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DAEDF-6EB8-0708-9ADC-094AFA5F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Principales funciones de la web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FEB91E-99DB-20F7-8954-40C8E90F8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Vista global del calendario de pistas</a:t>
            </a:r>
          </a:p>
          <a:p>
            <a:r>
              <a:rPr lang="es-ES" dirty="0"/>
              <a:t>Modificación y cancelación de reservas</a:t>
            </a:r>
          </a:p>
          <a:p>
            <a:r>
              <a:rPr lang="es-ES" dirty="0"/>
              <a:t>Asignación manual de pistas a socios</a:t>
            </a:r>
          </a:p>
          <a:p>
            <a:r>
              <a:rPr lang="es-ES" dirty="0"/>
              <a:t>Alta, baja y edición de socios</a:t>
            </a:r>
          </a:p>
          <a:p>
            <a:r>
              <a:rPr lang="es-ES" dirty="0"/>
              <a:t>Asignación de roles: socio, administrador</a:t>
            </a:r>
          </a:p>
          <a:p>
            <a:r>
              <a:rPr lang="es-ES" dirty="0"/>
              <a:t>Envío de notificaciones push</a:t>
            </a:r>
          </a:p>
          <a:p>
            <a:r>
              <a:rPr lang="es-ES" dirty="0"/>
              <a:t>Uso de pistas por franja horaria</a:t>
            </a:r>
          </a:p>
          <a:p>
            <a:r>
              <a:rPr lang="es-ES" dirty="0"/>
              <a:t>Horarios y disponibilidad de pistas</a:t>
            </a:r>
          </a:p>
        </p:txBody>
      </p:sp>
    </p:spTree>
    <p:extLst>
      <p:ext uri="{BB962C8B-B14F-4D97-AF65-F5344CB8AC3E}">
        <p14:creationId xmlns:p14="http://schemas.microsoft.com/office/powerpoint/2010/main" val="183143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3827D-E1CD-5983-A7C2-DAC0D26E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Público 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14881-C429-F3E4-FFCA-DCB67F1B9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Socios del club: reservas, pagos, notificaciones</a:t>
            </a:r>
          </a:p>
          <a:p>
            <a:r>
              <a:rPr lang="es-ES" dirty="0"/>
              <a:t>Administradores: gestión de usuarios, pistas, cobros</a:t>
            </a:r>
          </a:p>
          <a:p>
            <a:r>
              <a:rPr lang="es-ES" dirty="0"/>
              <a:t>Nuevos usuarios: acceso fácil y registro online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915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57C7D-DD93-5757-0AE8-893A3CA4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Funcionalidades Clave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738AD5-7C92-B23A-5FF0-F29AA1FD0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Reserva de pistas en tiempo real</a:t>
            </a:r>
          </a:p>
          <a:p>
            <a:r>
              <a:rPr lang="es-ES" dirty="0"/>
              <a:t>Pagos online y control de cuotas</a:t>
            </a:r>
          </a:p>
          <a:p>
            <a:r>
              <a:rPr lang="es-ES" dirty="0"/>
              <a:t>Notificaciones push y recordatorios</a:t>
            </a:r>
          </a:p>
          <a:p>
            <a:r>
              <a:rPr lang="es-ES" dirty="0"/>
              <a:t>Perfil de usuario y estadísticas personales</a:t>
            </a:r>
          </a:p>
          <a:p>
            <a:r>
              <a:rPr lang="es-ES" dirty="0"/>
              <a:t>Panel de administración web</a:t>
            </a:r>
          </a:p>
        </p:txBody>
      </p:sp>
    </p:spTree>
    <p:extLst>
      <p:ext uri="{BB962C8B-B14F-4D97-AF65-F5344CB8AC3E}">
        <p14:creationId xmlns:p14="http://schemas.microsoft.com/office/powerpoint/2010/main" val="570137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135</TotalTime>
  <Words>498</Words>
  <Application>Microsoft Office PowerPoint</Application>
  <PresentationFormat>Panorámica</PresentationFormat>
  <Paragraphs>67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Courier New</vt:lpstr>
      <vt:lpstr>Wingdings 2</vt:lpstr>
      <vt:lpstr>Citable</vt:lpstr>
      <vt:lpstr>Presentación ejecutiva proyecto Inter modular Curso 25/26  Aplicación de gestión para club de pádel</vt:lpstr>
      <vt:lpstr>Indice</vt:lpstr>
      <vt:lpstr>Resumen ejecutivo </vt:lpstr>
      <vt:lpstr>Problema del mercado</vt:lpstr>
      <vt:lpstr>Solución</vt:lpstr>
      <vt:lpstr>Principales funciones de la app</vt:lpstr>
      <vt:lpstr>Principales funciones de la web </vt:lpstr>
      <vt:lpstr>Público Objetivo</vt:lpstr>
      <vt:lpstr>Funcionalidades Clave</vt:lpstr>
      <vt:lpstr>Riesgos y Mitigación</vt:lpstr>
      <vt:lpstr>Indicadores de Éxito</vt:lpstr>
      <vt:lpstr>Arquitectura Técnica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Borja Mateo</dc:creator>
  <cp:lastModifiedBy>David Borja Mateo</cp:lastModifiedBy>
  <cp:revision>2</cp:revision>
  <dcterms:created xsi:type="dcterms:W3CDTF">2025-10-16T17:09:15Z</dcterms:created>
  <dcterms:modified xsi:type="dcterms:W3CDTF">2025-10-18T09:22:59Z</dcterms:modified>
</cp:coreProperties>
</file>