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82" r:id="rId6"/>
    <p:sldId id="262" r:id="rId7"/>
    <p:sldId id="330" r:id="rId8"/>
    <p:sldId id="339" r:id="rId9"/>
    <p:sldId id="340" r:id="rId10"/>
    <p:sldId id="294" r:id="rId11"/>
    <p:sldId id="331" r:id="rId12"/>
    <p:sldId id="332" r:id="rId13"/>
    <p:sldId id="334" r:id="rId14"/>
    <p:sldId id="341" r:id="rId15"/>
    <p:sldId id="335" r:id="rId16"/>
    <p:sldId id="342" r:id="rId17"/>
    <p:sldId id="286" r:id="rId18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0"/>
      <p:bold r:id="rId21"/>
    </p:embeddedFont>
    <p:embeddedFont>
      <p:font typeface="Dosis" pitchFamily="2" charset="0"/>
      <p:regular r:id="rId22"/>
      <p:bold r:id="rId23"/>
    </p:embeddedFont>
    <p:embeddedFont>
      <p:font typeface="Montserrat Alternates ExtraBold" panose="020B0604020202020204" charset="0"/>
      <p:bold r:id="rId24"/>
      <p:boldItalic r:id="rId25"/>
    </p:embeddedFont>
    <p:embeddedFont>
      <p:font typeface="Nunito Sans" pitchFamily="2" charset="0"/>
      <p:regular r:id="rId26"/>
      <p:bold r:id="rId27"/>
      <p:italic r:id="rId28"/>
      <p:boldItalic r:id="rId29"/>
    </p:embeddedFont>
    <p:embeddedFont>
      <p:font typeface="Sair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75361-338C-4E46-863B-D09BECA286B7}">
  <a:tblStyle styleId="{8E575361-338C-4E46-863B-D09BECA28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2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93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22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0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2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f0c19b9df6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f0c19b9df6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391ca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391ca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c19b9d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c19b9d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3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4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7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l="63306" t="3911" b="7396"/>
          <a:stretch/>
        </p:blipFill>
        <p:spPr>
          <a:xfrm rot="-5400000" flipH="1">
            <a:off x="175277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l="63306" t="36922" b="8497"/>
          <a:stretch/>
        </p:blipFill>
        <p:spPr>
          <a:xfrm rot="5400000" flipH="1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5" name="Google Shape;45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l="75305" b="16142"/>
          <a:stretch/>
        </p:blipFill>
        <p:spPr>
          <a:xfrm rot="8100000" flipH="1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l="71725" b="23059"/>
          <a:stretch/>
        </p:blipFill>
        <p:spPr>
          <a:xfrm flipH="1">
            <a:off x="8063150" y="516375"/>
            <a:ext cx="1080851" cy="4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2295750" y="2935022"/>
            <a:ext cx="4552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 l="73257" t="1674" b="19696"/>
          <a:stretch/>
        </p:blipFill>
        <p:spPr>
          <a:xfrm rot="-5400000">
            <a:off x="6258475" y="2268226"/>
            <a:ext cx="1022299" cy="47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">
            <a:alphaModFix/>
          </a:blip>
          <a:srcRect l="63306" t="54942" b="7475"/>
          <a:stretch/>
        </p:blipFill>
        <p:spPr>
          <a:xfrm>
            <a:off x="-1913" y="863"/>
            <a:ext cx="1243401" cy="2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 rot="2700000">
            <a:off x="6525" y="40726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2700000">
            <a:off x="80991" y="35288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2700000">
            <a:off x="468779" y="26072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30625" y="4800825"/>
            <a:ext cx="586800" cy="586800"/>
            <a:chOff x="3589550" y="-1003725"/>
            <a:chExt cx="586800" cy="586800"/>
          </a:xfrm>
        </p:grpSpPr>
        <p:sp>
          <p:nvSpPr>
            <p:cNvPr id="98" name="Google Shape;98;p7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171025" y="20901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2700000">
            <a:off x="8359450" y="-3345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2700000">
            <a:off x="8727589" y="10279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2700000">
            <a:off x="9080574" y="-588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2">
            <a:alphaModFix/>
          </a:blip>
          <a:srcRect l="75267" b="21972"/>
          <a:stretch/>
        </p:blipFill>
        <p:spPr>
          <a:xfrm flipH="1">
            <a:off x="8504325" y="122732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2">
            <a:alphaModFix/>
          </a:blip>
          <a:srcRect l="82436" b="10857"/>
          <a:stretch/>
        </p:blipFill>
        <p:spPr>
          <a:xfrm rot="10800000" flipH="1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6" name="Google Shape;186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866325" y="-7605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1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2" hasCustomPrompt="1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l="66983" t="1670" b="6544"/>
          <a:stretch/>
        </p:blipFill>
        <p:spPr>
          <a:xfrm rot="5400000" flipH="1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l="63306" t="149" b="328"/>
          <a:stretch/>
        </p:blipFill>
        <p:spPr>
          <a:xfrm rot="-5400000" flipH="1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592914" y="47536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1" r:id="rId7"/>
    <p:sldLayoutId id="2147483664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383650" y="3448925"/>
            <a:ext cx="437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ctrTitle"/>
          </p:nvPr>
        </p:nvSpPr>
        <p:spPr>
          <a:xfrm>
            <a:off x="966514" y="1345374"/>
            <a:ext cx="7210969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rgbClr val="FFB1D9"/>
                </a:solidFill>
              </a:rPr>
            </a:br>
            <a:br>
              <a:rPr lang="en-US" sz="4400" dirty="0"/>
            </a:br>
            <a:br>
              <a:rPr lang="en-US" sz="3600" dirty="0">
                <a:solidFill>
                  <a:srgbClr val="FFB1D9"/>
                </a:solidFill>
              </a:rPr>
            </a:br>
            <a:r>
              <a:rPr lang="en-US" sz="2400" dirty="0" err="1">
                <a:solidFill>
                  <a:srgbClr val="FFB1D9"/>
                </a:solidFill>
              </a:rPr>
              <a:t>Sistemi</a:t>
            </a:r>
            <a:r>
              <a:rPr lang="en-US" sz="2400" dirty="0">
                <a:solidFill>
                  <a:srgbClr val="FFB1D9"/>
                </a:solidFill>
              </a:rPr>
              <a:t> </a:t>
            </a:r>
            <a:r>
              <a:rPr lang="en-US" sz="2400" dirty="0" err="1">
                <a:solidFill>
                  <a:srgbClr val="FFB1D9"/>
                </a:solidFill>
              </a:rPr>
              <a:t>baza</a:t>
            </a:r>
            <a:r>
              <a:rPr lang="en-US" sz="2400" dirty="0">
                <a:solidFill>
                  <a:srgbClr val="FFB1D9"/>
                </a:solidFill>
              </a:rPr>
              <a:t> </a:t>
            </a:r>
            <a:r>
              <a:rPr lang="en-US" sz="2400" dirty="0" err="1">
                <a:solidFill>
                  <a:srgbClr val="FFB1D9"/>
                </a:solidFill>
              </a:rPr>
              <a:t>podataka</a:t>
            </a:r>
            <a:br>
              <a:rPr lang="en-US" sz="3600" dirty="0">
                <a:solidFill>
                  <a:srgbClr val="FFB1D9"/>
                </a:solidFill>
              </a:rPr>
            </a:br>
            <a:r>
              <a:rPr lang="en-US" sz="3600" dirty="0"/>
              <a:t>DBaaS – MongoDB Atlas</a:t>
            </a:r>
            <a:br>
              <a:rPr lang="en-US" sz="3600" dirty="0"/>
            </a:br>
            <a:br>
              <a:rPr lang="en-US" sz="2800" dirty="0">
                <a:solidFill>
                  <a:srgbClr val="FFB1D9"/>
                </a:solidFill>
              </a:rPr>
            </a:b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2516549" y="3448925"/>
            <a:ext cx="4110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Bosni</a:t>
            </a:r>
            <a:r>
              <a:rPr lang="sr-Latn-RS" dirty="0"/>
              <a:t>ć 1289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359264" y="2716940"/>
            <a:ext cx="865311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dirty="0"/>
              <a:t>MongoDB Atlas</a:t>
            </a:r>
            <a:br>
              <a:rPr lang="sr-Latn-RS" dirty="0"/>
            </a:br>
            <a:endParaRPr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3</a:t>
            </a:r>
            <a:endParaRPr dirty="0"/>
          </a:p>
        </p:txBody>
      </p:sp>
      <p:sp>
        <p:nvSpPr>
          <p:cNvPr id="8" name="Google Shape;790;p48">
            <a:extLst>
              <a:ext uri="{FF2B5EF4-FFF2-40B4-BE49-F238E27FC236}">
                <a16:creationId xmlns:a16="http://schemas.microsoft.com/office/drawing/2014/main" id="{200B1EFD-A296-44AC-997E-3CDD5BBB3E9C}"/>
              </a:ext>
            </a:extLst>
          </p:cNvPr>
          <p:cNvSpPr txBox="1">
            <a:spLocks/>
          </p:cNvSpPr>
          <p:nvPr/>
        </p:nvSpPr>
        <p:spPr>
          <a:xfrm>
            <a:off x="2160562" y="3294902"/>
            <a:ext cx="482287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Alternates ExtraBold"/>
              <a:buNone/>
              <a:defRPr sz="5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1312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48547-ECA1-4029-83D4-393957D0EE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9569" y="543639"/>
            <a:ext cx="7144862" cy="40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0BEAD4-8EAA-49DE-B1CE-41FBC65355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4673" y="609044"/>
            <a:ext cx="6754654" cy="39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DD708B-D141-464F-8878-C10126B167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156" y="1199832"/>
            <a:ext cx="6887687" cy="27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C1B81-AA5E-4788-AAEC-B8538A049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432242"/>
            <a:ext cx="5731510" cy="22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C42F7F-5880-41AE-B5CF-95BDF279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895"/>
            <a:ext cx="9144000" cy="36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7A86F-7D95-45A5-8EA0-0BF86A8E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783"/>
            <a:ext cx="9144000" cy="37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42;p71">
            <a:extLst>
              <a:ext uri="{FF2B5EF4-FFF2-40B4-BE49-F238E27FC236}">
                <a16:creationId xmlns:a16="http://schemas.microsoft.com/office/drawing/2014/main" id="{7DFEEAB2-CE74-4904-90B3-6B6C486439B8}"/>
              </a:ext>
            </a:extLst>
          </p:cNvPr>
          <p:cNvSpPr/>
          <p:nvPr/>
        </p:nvSpPr>
        <p:spPr>
          <a:xfrm>
            <a:off x="3103650" y="2811469"/>
            <a:ext cx="293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44;p71">
            <a:extLst>
              <a:ext uri="{FF2B5EF4-FFF2-40B4-BE49-F238E27FC236}">
                <a16:creationId xmlns:a16="http://schemas.microsoft.com/office/drawing/2014/main" id="{9248567B-9EEE-4406-A73B-BA5818448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550" y="1484428"/>
            <a:ext cx="385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Hvala na pažnji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4" name="Google Shape;1345;p71">
            <a:extLst>
              <a:ext uri="{FF2B5EF4-FFF2-40B4-BE49-F238E27FC236}">
                <a16:creationId xmlns:a16="http://schemas.microsoft.com/office/drawing/2014/main" id="{03D135A4-DA5F-4C41-924C-AB527F77C352}"/>
              </a:ext>
            </a:extLst>
          </p:cNvPr>
          <p:cNvSpPr txBox="1"/>
          <p:nvPr/>
        </p:nvSpPr>
        <p:spPr>
          <a:xfrm>
            <a:off x="3214950" y="2876869"/>
            <a:ext cx="2714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Pitanja???</a:t>
            </a:r>
            <a:endParaRPr sz="24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07244" y="1794418"/>
            <a:ext cx="678000" cy="6780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1407844" y="3279265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5426520" y="1795018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1"/>
          </p:nvPr>
        </p:nvSpPr>
        <p:spPr>
          <a:xfrm>
            <a:off x="2133694" y="2019118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oblaku</a:t>
            </a:r>
            <a:endParaRPr lang="en-US" dirty="0"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3"/>
          </p:nvPr>
        </p:nvSpPr>
        <p:spPr>
          <a:xfrm>
            <a:off x="2133694" y="3495865"/>
            <a:ext cx="3477082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DBaaS</a:t>
            </a:r>
            <a:endParaRPr lang="sr-Latn-RS" dirty="0"/>
          </a:p>
        </p:txBody>
      </p:sp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1455694" y="1842868"/>
            <a:ext cx="5811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title" idx="5"/>
          </p:nvPr>
        </p:nvSpPr>
        <p:spPr>
          <a:xfrm>
            <a:off x="1453594" y="3325015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7"/>
          </p:nvPr>
        </p:nvSpPr>
        <p:spPr>
          <a:xfrm>
            <a:off x="6144900" y="2006818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MongoDB Atlas</a:t>
            </a:r>
            <a:endParaRPr lang="sr-Latn-RS" dirty="0"/>
          </a:p>
          <a:p>
            <a:pPr marL="0" indent="0"/>
            <a:endParaRPr lang="sr-Latn-RS" dirty="0"/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 idx="14"/>
          </p:nvPr>
        </p:nvSpPr>
        <p:spPr>
          <a:xfrm>
            <a:off x="5472270" y="1840768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571750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oblaku</a:t>
            </a:r>
            <a:endParaRPr lang="en-US"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713250" y="5683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Vrste računarstva u oblaku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1854899" y="1556007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	Softver kao usluga (</a:t>
            </a:r>
            <a:r>
              <a:rPr lang="sr-Latn-R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SaaS</a:t>
            </a: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	Platforma kao usluga (</a:t>
            </a:r>
            <a:r>
              <a:rPr lang="sr-Latn-R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PaaS</a:t>
            </a: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	Infrastruktura kao usluga (</a:t>
            </a:r>
            <a:r>
              <a:rPr lang="sr-Latn-R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IaaS</a:t>
            </a: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	Bilo šta kao usluga (</a:t>
            </a:r>
            <a:r>
              <a:rPr lang="sr-Latn-R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XaaS</a:t>
            </a: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	Funkcija kao usluga (</a:t>
            </a:r>
            <a:r>
              <a:rPr lang="sr-Latn-RS" dirty="0" err="1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FaaS</a:t>
            </a: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90948" y="2206050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sr-Latn-RS" dirty="0"/>
              <a:t>Baza podataka kao usluga</a:t>
            </a:r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Prednosti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593;p42">
            <a:extLst>
              <a:ext uri="{FF2B5EF4-FFF2-40B4-BE49-F238E27FC236}">
                <a16:creationId xmlns:a16="http://schemas.microsoft.com/office/drawing/2014/main" id="{A8DB7E3E-F1A8-4C76-A05F-63B670224D13}"/>
              </a:ext>
            </a:extLst>
          </p:cNvPr>
          <p:cNvSpPr txBox="1">
            <a:spLocks/>
          </p:cNvSpPr>
          <p:nvPr/>
        </p:nvSpPr>
        <p:spPr>
          <a:xfrm>
            <a:off x="1854899" y="1556007"/>
            <a:ext cx="56628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Nema održavanja hardvera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Ekonomičnost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Nema održavanja sistema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Fokusiranje programera na druge probleme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593;p42">
            <a:extLst>
              <a:ext uri="{FF2B5EF4-FFF2-40B4-BE49-F238E27FC236}">
                <a16:creationId xmlns:a16="http://schemas.microsoft.com/office/drawing/2014/main" id="{2AC735BF-2053-484D-8149-0A7A7BF9CF8E}"/>
              </a:ext>
            </a:extLst>
          </p:cNvPr>
          <p:cNvSpPr txBox="1">
            <a:spLocks/>
          </p:cNvSpPr>
          <p:nvPr/>
        </p:nvSpPr>
        <p:spPr>
          <a:xfrm>
            <a:off x="1854899" y="1556007"/>
            <a:ext cx="56628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Kvar na serveru ili mreži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Šta ako su kompanije već opremljene resursima?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Nedostatak funkcionalnosti</a:t>
            </a:r>
          </a:p>
        </p:txBody>
      </p:sp>
    </p:spTree>
    <p:extLst>
      <p:ext uri="{BB962C8B-B14F-4D97-AF65-F5344CB8AC3E}">
        <p14:creationId xmlns:p14="http://schemas.microsoft.com/office/powerpoint/2010/main" val="27544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36F8F8-2E07-4F83-8F4E-CD9D7650B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414655"/>
            <a:ext cx="5731510" cy="43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94AB-BD59-410A-9947-35BB857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Deset</a:t>
            </a:r>
            <a:r>
              <a:rPr lang="en-US" dirty="0"/>
              <a:t> </a:t>
            </a:r>
            <a:r>
              <a:rPr lang="en-US" dirty="0" err="1"/>
              <a:t>najboljih</a:t>
            </a:r>
            <a:r>
              <a:rPr lang="en-US" dirty="0"/>
              <a:t> </a:t>
            </a:r>
            <a:r>
              <a:rPr lang="en-US" dirty="0" err="1"/>
              <a:t>provajdera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usluge</a:t>
            </a:r>
            <a:r>
              <a:rPr lang="en-US" dirty="0"/>
              <a:t> </a:t>
            </a:r>
            <a:endParaRPr lang="en-AS" dirty="0"/>
          </a:p>
        </p:txBody>
      </p:sp>
      <p:sp>
        <p:nvSpPr>
          <p:cNvPr id="11" name="Google Shape;593;p42">
            <a:extLst>
              <a:ext uri="{FF2B5EF4-FFF2-40B4-BE49-F238E27FC236}">
                <a16:creationId xmlns:a16="http://schemas.microsoft.com/office/drawing/2014/main" id="{992E9192-3708-41C3-9CCD-4C3B2BB6FBB4}"/>
              </a:ext>
            </a:extLst>
          </p:cNvPr>
          <p:cNvSpPr txBox="1">
            <a:spLocks/>
          </p:cNvSpPr>
          <p:nvPr/>
        </p:nvSpPr>
        <p:spPr>
          <a:xfrm>
            <a:off x="1797748" y="2443250"/>
            <a:ext cx="7717499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1600" b="1" i="0" u="none" strike="noStrike" cap="none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Amazon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Relational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Database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Service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(RDS)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Amazon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DynamoDB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Oracle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Database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Amazon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Athena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SAP HANA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Cloud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        IBM Db2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MongoDB Atlas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Azure SQL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Database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Amazon Aurora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	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Ninox</a:t>
            </a:r>
            <a:r>
              <a:rPr lang="sr-Latn-RS" dirty="0">
                <a:latin typeface="Montserrat Alternates ExtraBold" panose="020B0604020202020204" charset="0"/>
                <a:ea typeface="NSimSun" panose="02010609030101010101" pitchFamily="49" charset="-122"/>
              </a:rPr>
              <a:t> </a:t>
            </a:r>
            <a:r>
              <a:rPr lang="sr-Latn-RS" dirty="0" err="1">
                <a:latin typeface="Montserrat Alternates ExtraBold" panose="020B0604020202020204" charset="0"/>
                <a:ea typeface="NSimSun" panose="02010609030101010101" pitchFamily="49" charset="-122"/>
              </a:rPr>
              <a:t>Database</a:t>
            </a: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  <a:p>
            <a:pPr marL="0" indent="0" algn="l">
              <a:lnSpc>
                <a:spcPct val="200000"/>
              </a:lnSpc>
            </a:pPr>
            <a:endParaRPr lang="sr-Latn-RS" dirty="0">
              <a:latin typeface="Montserrat Alternates ExtraBold" panose="020B060402020202020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039360"/>
      </p:ext>
    </p:extLst>
  </p:cSld>
  <p:clrMapOvr>
    <a:masterClrMapping/>
  </p:clrMapOvr>
</p:sld>
</file>

<file path=ppt/theme/theme1.xml><?xml version="1.0" encoding="utf-8"?>
<a:theme xmlns:a="http://schemas.openxmlformats.org/drawingml/2006/main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174</Words>
  <Application>Microsoft Office PowerPoint</Application>
  <PresentationFormat>On-screen Show (16:9)</PresentationFormat>
  <Paragraphs>44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Nunito Sans</vt:lpstr>
      <vt:lpstr>Dosis</vt:lpstr>
      <vt:lpstr>Saira</vt:lpstr>
      <vt:lpstr>Wingdings</vt:lpstr>
      <vt:lpstr>Montserrat Alternates ExtraBold</vt:lpstr>
      <vt:lpstr>Alef</vt:lpstr>
      <vt:lpstr>Alternative Data for Investments by Slidesgo</vt:lpstr>
      <vt:lpstr>   Sistemi baza podataka DBaaS – MongoDB Atlas  </vt:lpstr>
      <vt:lpstr>01</vt:lpstr>
      <vt:lpstr>Usluge zasnovane na oblaku</vt:lpstr>
      <vt:lpstr>Vrste računarstva u oblaku</vt:lpstr>
      <vt:lpstr>Baza podataka kao usluga</vt:lpstr>
      <vt:lpstr>Prednosti</vt:lpstr>
      <vt:lpstr>Mane</vt:lpstr>
      <vt:lpstr>PowerPoint Presentation</vt:lpstr>
      <vt:lpstr>Deset najboljih provajdera baza podataka kao usluge </vt:lpstr>
      <vt:lpstr>MongoDB Atlas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Vizuelizacija podataka Poređenje alata za vizualizaciju</dc:title>
  <cp:lastModifiedBy>David Bosnic</cp:lastModifiedBy>
  <cp:revision>83</cp:revision>
  <dcterms:modified xsi:type="dcterms:W3CDTF">2022-06-23T18:51:52Z</dcterms:modified>
</cp:coreProperties>
</file>