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142533074" r:id="rId4"/>
    <p:sldId id="2142533071" r:id="rId5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0180CD-0250-4139-9EFD-4CA349B80CC7}" type="datetimeFigureOut">
              <a:rPr lang="es-PE" smtClean="0"/>
              <a:t>1/06/2022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6F2E3-99C0-4A89-8C5F-B32B9D17AFE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2542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/>
              <a:t>REMARCAR QUE SE LLEGARIA A UN NUMERO TAN ALTO PORQUE TAMBIEN PARTICIPARAN EN EL PROCESO DE DESARROLLO PERSONAS NO IT PRO.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43FE1D-353D-47D6-803A-C7FFBB6CF442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333443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730FF1-FE30-000F-E5E1-6CD1FD615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BC9A446-D5DD-D03A-ABC5-F64139828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3B978D-4960-5DAC-C52A-5897364BB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8D98-96B8-45D9-92B6-482C94BD2AFE}" type="datetimeFigureOut">
              <a:rPr lang="es-PE" smtClean="0"/>
              <a:t>1/06/2022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894C3E-DAF6-E677-79AA-7402D11A1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E65434-1D81-FEB6-02C7-FD38CB3BE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3432-418F-49BB-B1EC-69C6062A1F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14107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B7355-ED4B-4E4D-AEA1-B1008F1C8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EB9BFE-B7BB-4F1C-C9D0-EBDD9EEBCB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B5E3592-D401-5BDB-68CB-FB2571418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8D98-96B8-45D9-92B6-482C94BD2AFE}" type="datetimeFigureOut">
              <a:rPr lang="es-PE" smtClean="0"/>
              <a:t>1/06/2022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506EFC3-1338-CEC4-1A4D-E4053F2A3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E8D534B-BC9E-44FC-1BD2-3C34561BE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3432-418F-49BB-B1EC-69C6062A1F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77593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0FFC887-7198-2EBF-DE71-E82F1CCDE7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6F47EFA-C909-4F77-6A16-AF8863B60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85CBA7-D3A1-1092-4265-A328452C3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8D98-96B8-45D9-92B6-482C94BD2AFE}" type="datetimeFigureOut">
              <a:rPr lang="es-PE" smtClean="0"/>
              <a:t>1/06/2022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13079E-2CA3-0D1E-BC5B-C28173649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4E0CD5-6E51-3D2F-6B2A-13DE829C9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3432-418F-49BB-B1EC-69C6062A1F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90243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1169F7-0226-167D-BE02-3FC93FE4E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38BF5BE-039D-7A05-93FD-DE3FFA983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1A13A3-36AE-9420-25BF-175F3E867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8D98-96B8-45D9-92B6-482C94BD2AFE}" type="datetimeFigureOut">
              <a:rPr lang="es-PE" smtClean="0"/>
              <a:t>1/06/2022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676FE4-BEFB-7BF5-31E8-2A08A06C7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77E043-929E-F1E6-54C7-9147842C3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3432-418F-49BB-B1EC-69C6062A1F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7136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2623D6-D8AA-2474-164D-CC24DA99F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D357221-1926-0904-05CB-5CD2B5BF7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6F6CA2-68B0-D9AE-B0A2-8F3EF1F2E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8D98-96B8-45D9-92B6-482C94BD2AFE}" type="datetimeFigureOut">
              <a:rPr lang="es-PE" smtClean="0"/>
              <a:t>1/06/2022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CF36BB-E108-EB18-D495-F3489C151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B21D67-CC63-65E6-5DBA-FE43AA8C3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3432-418F-49BB-B1EC-69C6062A1F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92513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BBD591-0D3E-AFF8-74FE-1E2D42FC2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DAF775-5C29-C7EC-A033-DC4872C4AC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FEECEF-9498-1D81-1755-281A821D1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904477D-0E04-60CC-8BF9-5C4BA413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8D98-96B8-45D9-92B6-482C94BD2AFE}" type="datetimeFigureOut">
              <a:rPr lang="es-PE" smtClean="0"/>
              <a:t>1/06/2022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A7DE4B-6E76-9CDC-0CF3-DB0315277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C9B7D5B-60B7-6C2D-FEA9-96F0D5627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3432-418F-49BB-B1EC-69C6062A1F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25378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92A306-4448-86E2-C76D-40E42BF3D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1F3F20-4B2F-470B-197B-1293FBF59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964BA1D-F5DF-67E8-E720-F8DE9A851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EF047B6-CB4B-ACFD-B588-A15D96C087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BEF2751-E0B2-B2A7-5BB8-189F6E9F4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8632434-68D3-E47E-CA0D-F90C90C28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8D98-96B8-45D9-92B6-482C94BD2AFE}" type="datetimeFigureOut">
              <a:rPr lang="es-PE" smtClean="0"/>
              <a:t>1/06/2022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7CA498F-06A9-A1F2-4D9A-859A3E6BB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FBA5841-FE7F-0024-419E-2254BBFDB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3432-418F-49BB-B1EC-69C6062A1F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89815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B0208C-9D7D-0A55-08B5-453B34E31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7FC1194-037D-1D33-03B0-1181B79ED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8D98-96B8-45D9-92B6-482C94BD2AFE}" type="datetimeFigureOut">
              <a:rPr lang="es-PE" smtClean="0"/>
              <a:t>1/06/2022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9CA847A-570E-11EC-393C-041738D6D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E6973A4-164B-CA18-C4C2-261E79CDB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3432-418F-49BB-B1EC-69C6062A1F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5505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28EC157-E894-CB73-2F44-FA43A63EB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8D98-96B8-45D9-92B6-482C94BD2AFE}" type="datetimeFigureOut">
              <a:rPr lang="es-PE" smtClean="0"/>
              <a:t>1/06/2022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8283FFF-2138-8795-3268-86C5D3FE0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981BE71-6FF4-2017-9F54-6C90DDDDC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3432-418F-49BB-B1EC-69C6062A1F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32341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CD01D0-03AD-8BF5-9F7D-FEA230CB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6BB5DC7-F6B5-209D-DBF2-1EE740427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2C47DD1-6F15-379E-87C1-72F2A184E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81FF60-FDFA-EFFF-BBAE-7B8226DAF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8D98-96B8-45D9-92B6-482C94BD2AFE}" type="datetimeFigureOut">
              <a:rPr lang="es-PE" smtClean="0"/>
              <a:t>1/06/2022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37E3499-723F-524F-BA18-695FDCFFA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4B548C6-4F18-01D5-BFC6-3802A00E8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3432-418F-49BB-B1EC-69C6062A1F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0287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2CA66-4AB8-4679-B631-ED185BB6A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7825B69-1954-6106-249C-4856114F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B08C0A-4884-BA36-6054-F426A36B9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B24F85A-899D-46EC-380D-4573FDF8D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F8D98-96B8-45D9-92B6-482C94BD2AFE}" type="datetimeFigureOut">
              <a:rPr lang="es-PE" smtClean="0"/>
              <a:t>1/06/2022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CFE4A91-2FEA-82DB-8D5B-900FA33BE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86B1AA-3E63-980C-91C3-2F78449FC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A3432-418F-49BB-B1EC-69C6062A1F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9275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A2C9265-DD47-436E-E5F0-EE98DBF72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2F653F3-642B-31C8-9A97-B64A11701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004132-4353-66F5-EDA7-6246055E3B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BF8D98-96B8-45D9-92B6-482C94BD2AFE}" type="datetimeFigureOut">
              <a:rPr lang="es-PE" smtClean="0"/>
              <a:t>1/06/2022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B50DEBC-28DF-B905-F56C-DB7871A08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7B247F-689D-49FA-4DDE-8B150AB053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A3432-418F-49BB-B1EC-69C6062A1FE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18379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3.sv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3.svg"/><Relationship Id="rId5" Type="http://schemas.openxmlformats.org/officeDocument/2006/relationships/image" Target="../media/image5.jpeg"/><Relationship Id="rId15" Type="http://schemas.openxmlformats.org/officeDocument/2006/relationships/image" Target="../media/image17.emf"/><Relationship Id="rId10" Type="http://schemas.openxmlformats.org/officeDocument/2006/relationships/image" Target="../media/image2.png"/><Relationship Id="rId4" Type="http://schemas.openxmlformats.org/officeDocument/2006/relationships/image" Target="../media/image11.svg"/><Relationship Id="rId9" Type="http://schemas.openxmlformats.org/officeDocument/2006/relationships/image" Target="../media/image7.sv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30000"/>
                <a:lumOff val="70000"/>
                <a:alpha val="66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4981F-BCA0-BA47-5262-69EB11C61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51100"/>
          </a:xfrm>
        </p:spPr>
        <p:txBody>
          <a:bodyPr>
            <a:normAutofit fontScale="90000"/>
          </a:bodyPr>
          <a:lstStyle/>
          <a:p>
            <a:r>
              <a:rPr lang="es-PE" dirty="0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Nueva Base de Activos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624FB5-F205-57D1-8BB1-3859BA015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6357" y="2157342"/>
            <a:ext cx="9144000" cy="427290"/>
          </a:xfrm>
        </p:spPr>
        <p:txBody>
          <a:bodyPr/>
          <a:lstStyle/>
          <a:p>
            <a:r>
              <a:rPr lang="es-ES" dirty="0">
                <a:solidFill>
                  <a:srgbClr val="0070C0"/>
                </a:solidFill>
                <a:latin typeface="Arial Black" panose="020B0A04020102020204" pitchFamily="34" charset="0"/>
              </a:rPr>
              <a:t>Plan de Trabajo Final (</a:t>
            </a:r>
            <a:r>
              <a:rPr lang="es-ES" dirty="0" err="1">
                <a:solidFill>
                  <a:srgbClr val="0070C0"/>
                </a:solidFill>
                <a:latin typeface="Arial Black" panose="020B0A04020102020204" pitchFamily="34" charset="0"/>
              </a:rPr>
              <a:t>Chapter</a:t>
            </a:r>
            <a:r>
              <a:rPr lang="es-ES" dirty="0">
                <a:solidFill>
                  <a:srgbClr val="0070C0"/>
                </a:solidFill>
                <a:latin typeface="Arial Black" panose="020B0A04020102020204" pitchFamily="34" charset="0"/>
              </a:rPr>
              <a:t> Net)</a:t>
            </a:r>
            <a:endParaRPr lang="es-PE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F938080-25DE-2BEA-997A-1CC9BA3E3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274" y="2668511"/>
            <a:ext cx="5983451" cy="3720568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C9472AC4-F62C-F7DD-044B-57C102DAE9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19881" y="5941584"/>
            <a:ext cx="1099226" cy="653770"/>
          </a:xfrm>
          <a:prstGeom prst="rect">
            <a:avLst/>
          </a:prstGeom>
        </p:spPr>
      </p:pic>
      <p:pic>
        <p:nvPicPr>
          <p:cNvPr id="8" name="Imagen 7" descr="Un dibujo con letras&#10;&#10;Descripción generada automáticamente con confianza media">
            <a:extLst>
              <a:ext uri="{FF2B5EF4-FFF2-40B4-BE49-F238E27FC236}">
                <a16:creationId xmlns:a16="http://schemas.microsoft.com/office/drawing/2014/main" id="{4F2850E7-6A78-3112-1919-0603E9BB2A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3122"/>
            <a:ext cx="952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529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30000"/>
                <a:lumOff val="70000"/>
                <a:alpha val="66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462A77E2-2317-E25E-D7F6-8D1A68AE5D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"/>
            <a:ext cx="12192000" cy="685755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184981F-BCA0-BA47-5262-69EB11C61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51100"/>
          </a:xfrm>
        </p:spPr>
        <p:txBody>
          <a:bodyPr>
            <a:normAutofit/>
          </a:bodyPr>
          <a:lstStyle/>
          <a:p>
            <a:r>
              <a:rPr lang="es-PE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 Black" panose="020B0A04020102020204" pitchFamily="34" charset="0"/>
              </a:rPr>
              <a:t>Equipo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624FB5-F205-57D1-8BB1-3859BA0156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4473" y="2148105"/>
            <a:ext cx="10039927" cy="3966368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s-ES" dirty="0">
                <a:solidFill>
                  <a:schemeClr val="bg1"/>
                </a:solidFill>
                <a:latin typeface="Arial Black" panose="020B0A04020102020204" pitchFamily="34" charset="0"/>
              </a:rPr>
              <a:t>Leonardo Jesus Vargas Trigueros</a:t>
            </a:r>
          </a:p>
          <a:p>
            <a:pPr marL="342900" indent="-342900">
              <a:buFontTx/>
              <a:buChar char="-"/>
            </a:pPr>
            <a:r>
              <a:rPr lang="es-ES" dirty="0">
                <a:solidFill>
                  <a:schemeClr val="bg1"/>
                </a:solidFill>
                <a:latin typeface="Arial Black" panose="020B0A04020102020204" pitchFamily="34" charset="0"/>
              </a:rPr>
              <a:t>Daniela Benavides Salvatierra</a:t>
            </a:r>
          </a:p>
          <a:p>
            <a:pPr marL="342900" indent="-342900">
              <a:buFontTx/>
              <a:buChar char="-"/>
            </a:pPr>
            <a:r>
              <a:rPr lang="es-PE" dirty="0">
                <a:solidFill>
                  <a:schemeClr val="bg1"/>
                </a:solidFill>
                <a:latin typeface="Arial Black" panose="020B0A04020102020204" pitchFamily="34" charset="0"/>
              </a:rPr>
              <a:t>Giomar Llanque Quiroz</a:t>
            </a:r>
          </a:p>
          <a:p>
            <a:pPr marL="342900" indent="-342900">
              <a:buFontTx/>
              <a:buChar char="-"/>
            </a:pPr>
            <a:r>
              <a:rPr lang="es-PE" dirty="0">
                <a:solidFill>
                  <a:schemeClr val="bg1"/>
                </a:solidFill>
                <a:latin typeface="Arial Black" panose="020B0A04020102020204" pitchFamily="34" charset="0"/>
              </a:rPr>
              <a:t>Richard Augusto Bazan Ochoa</a:t>
            </a:r>
          </a:p>
          <a:p>
            <a:pPr marL="342900" indent="-342900">
              <a:buFontTx/>
              <a:buChar char="-"/>
            </a:pPr>
            <a:r>
              <a:rPr lang="es-PE" dirty="0">
                <a:solidFill>
                  <a:schemeClr val="bg1"/>
                </a:solidFill>
                <a:latin typeface="Arial Black" panose="020B0A04020102020204" pitchFamily="34" charset="0"/>
              </a:rPr>
              <a:t>David Brando Mautino Rubio</a:t>
            </a:r>
          </a:p>
          <a:p>
            <a:pPr marL="342900" indent="-342900">
              <a:buFontTx/>
              <a:buChar char="-"/>
            </a:pPr>
            <a:endParaRPr lang="es-PE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2A608B83-174A-7C8E-5BE2-DFABF2A8FA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19881" y="5941584"/>
            <a:ext cx="1099226" cy="653770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79F58E57-E76E-FDAC-3DFF-5D647147F6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4745" y="-1071418"/>
            <a:ext cx="10594455" cy="830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01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accent1">
                <a:lumMod val="30000"/>
                <a:lumOff val="70000"/>
                <a:alpha val="66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4981F-BCA0-BA47-5262-69EB11C61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8992" y="1122363"/>
            <a:ext cx="9059008" cy="427290"/>
          </a:xfrm>
        </p:spPr>
        <p:txBody>
          <a:bodyPr>
            <a:normAutofit fontScale="90000"/>
          </a:bodyPr>
          <a:lstStyle/>
          <a:p>
            <a:r>
              <a:rPr lang="es-PE">
                <a:solidFill>
                  <a:schemeClr val="accent5">
                    <a:lumMod val="75000"/>
                  </a:schemeClr>
                </a:solidFill>
                <a:latin typeface="Arial Black" panose="020B0A04020102020204" pitchFamily="34" charset="0"/>
              </a:rPr>
              <a:t>Concepto</a:t>
            </a:r>
            <a:endParaRPr lang="es-PE" dirty="0">
              <a:solidFill>
                <a:schemeClr val="accent5">
                  <a:lumMod val="75000"/>
                </a:schemeClr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536E9AD-BCE2-F033-D005-55CCD8B944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58" y="59208"/>
            <a:ext cx="951100" cy="951100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C9472AC4-F62C-F7DD-044B-57C102DAE9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19881" y="5941584"/>
            <a:ext cx="1099226" cy="653770"/>
          </a:xfrm>
          <a:prstGeom prst="rect">
            <a:avLst/>
          </a:prstGeom>
        </p:spPr>
      </p:pic>
      <p:pic>
        <p:nvPicPr>
          <p:cNvPr id="17" name="Imagen 1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CBBF1964-335F-EA69-7E47-E6A0018B38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729" y="1549653"/>
            <a:ext cx="773430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653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áfico 27">
            <a:extLst>
              <a:ext uri="{FF2B5EF4-FFF2-40B4-BE49-F238E27FC236}">
                <a16:creationId xmlns:a16="http://schemas.microsoft.com/office/drawing/2014/main" id="{3AE9FF67-D519-40A4-886A-67E09F5472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C98F663-F2D6-48D7-B5BE-4159F06A50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1"/>
            <a:ext cx="12192000" cy="6857557"/>
          </a:xfrm>
          <a:prstGeom prst="rect">
            <a:avLst/>
          </a:prstGeom>
        </p:spPr>
      </p:pic>
      <p:pic>
        <p:nvPicPr>
          <p:cNvPr id="36" name="Gráfico 35">
            <a:extLst>
              <a:ext uri="{FF2B5EF4-FFF2-40B4-BE49-F238E27FC236}">
                <a16:creationId xmlns:a16="http://schemas.microsoft.com/office/drawing/2014/main" id="{6970DA7A-7339-4065-8C79-474A82D535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21582" y="297159"/>
            <a:ext cx="776915" cy="753152"/>
          </a:xfrm>
          <a:prstGeom prst="rect">
            <a:avLst/>
          </a:prstGeom>
        </p:spPr>
      </p:pic>
      <p:pic>
        <p:nvPicPr>
          <p:cNvPr id="63" name="Gráfico 62">
            <a:extLst>
              <a:ext uri="{FF2B5EF4-FFF2-40B4-BE49-F238E27FC236}">
                <a16:creationId xmlns:a16="http://schemas.microsoft.com/office/drawing/2014/main" id="{B80AEDBC-23C5-4E00-926C-39D463B138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069716" y="5703250"/>
            <a:ext cx="776915" cy="776915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7E9D0BBD-06E5-4D89-827A-1169E40ABB6A}"/>
              </a:ext>
            </a:extLst>
          </p:cNvPr>
          <p:cNvSpPr txBox="1"/>
          <p:nvPr/>
        </p:nvSpPr>
        <p:spPr>
          <a:xfrm>
            <a:off x="6918884" y="1139963"/>
            <a:ext cx="465849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lexo" pitchFamily="50" charset="0"/>
              </a:rPr>
              <a:t>13 APIS</a:t>
            </a:r>
          </a:p>
          <a:p>
            <a:endParaRPr lang="es-PE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lexo" pitchFamily="50" charset="0"/>
            </a:endParaRPr>
          </a:p>
          <a:p>
            <a:endParaRPr lang="es-PE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lexo" pitchFamily="50" charset="0"/>
            </a:endParaRPr>
          </a:p>
          <a:p>
            <a:r>
              <a:rPr lang="es-P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lexo" pitchFamily="50" charset="0"/>
              </a:rPr>
              <a:t>64 ENDPOINTS</a:t>
            </a:r>
          </a:p>
          <a:p>
            <a:endParaRPr lang="es-PE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lexo" pitchFamily="50" charset="0"/>
            </a:endParaRPr>
          </a:p>
          <a:p>
            <a:endParaRPr lang="es-PE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lexo" pitchFamily="50" charset="0"/>
            </a:endParaRPr>
          </a:p>
          <a:p>
            <a:endParaRPr lang="es-PE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lexo" pitchFamily="50" charset="0"/>
            </a:endParaRPr>
          </a:p>
          <a:p>
            <a:r>
              <a:rPr lang="es-PE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lexo" pitchFamily="50" charset="0"/>
              </a:rPr>
              <a:t>Swagger</a:t>
            </a:r>
            <a:r>
              <a:rPr lang="es-P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lexo" pitchFamily="50" charset="0"/>
              </a:rPr>
              <a:t> / Log4Net</a:t>
            </a:r>
          </a:p>
          <a:p>
            <a:endParaRPr lang="es-PE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lexo" pitchFamily="50" charset="0"/>
            </a:endParaRPr>
          </a:p>
          <a:p>
            <a:endParaRPr lang="es-PE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lexo" pitchFamily="50" charset="0"/>
            </a:endParaRPr>
          </a:p>
          <a:p>
            <a:endParaRPr lang="es-PE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lexo" pitchFamily="50" charset="0"/>
            </a:endParaRPr>
          </a:p>
          <a:p>
            <a:r>
              <a:rPr lang="es-PE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lexo" pitchFamily="50" charset="0"/>
              </a:rPr>
              <a:t>JWT</a:t>
            </a:r>
          </a:p>
          <a:p>
            <a:endParaRPr lang="es-PE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lexo" pitchFamily="50" charset="0"/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891159DE-5667-4B0E-BC91-7D295C5A18FB}"/>
              </a:ext>
            </a:extLst>
          </p:cNvPr>
          <p:cNvGrpSpPr/>
          <p:nvPr/>
        </p:nvGrpSpPr>
        <p:grpSpPr>
          <a:xfrm>
            <a:off x="-292635" y="122645"/>
            <a:ext cx="7212689" cy="6655345"/>
            <a:chOff x="-292635" y="122645"/>
            <a:chExt cx="7212689" cy="6655345"/>
          </a:xfrm>
        </p:grpSpPr>
        <p:pic>
          <p:nvPicPr>
            <p:cNvPr id="43" name="Gráfico 42">
              <a:extLst>
                <a:ext uri="{FF2B5EF4-FFF2-40B4-BE49-F238E27FC236}">
                  <a16:creationId xmlns:a16="http://schemas.microsoft.com/office/drawing/2014/main" id="{4EA4D811-F37F-435D-8B1F-A2D826AF5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-292635" y="122645"/>
              <a:ext cx="7212689" cy="6655345"/>
            </a:xfrm>
            <a:prstGeom prst="rect">
              <a:avLst/>
            </a:prstGeom>
          </p:spPr>
        </p:pic>
        <p:sp>
          <p:nvSpPr>
            <p:cNvPr id="21" name="CuadroTexto 20">
              <a:extLst>
                <a:ext uri="{FF2B5EF4-FFF2-40B4-BE49-F238E27FC236}">
                  <a16:creationId xmlns:a16="http://schemas.microsoft.com/office/drawing/2014/main" id="{567771ED-DD53-4BAE-9683-35A616E7A28F}"/>
                </a:ext>
              </a:extLst>
            </p:cNvPr>
            <p:cNvSpPr txBox="1"/>
            <p:nvPr/>
          </p:nvSpPr>
          <p:spPr>
            <a:xfrm>
              <a:off x="1721582" y="2207562"/>
              <a:ext cx="3301877" cy="29731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s-PE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Solución construida en </a:t>
              </a:r>
              <a:r>
                <a:rPr kumimoji="0" lang="es-PE" sz="3200" b="1" i="0" u="none" strike="noStrike" kern="12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NetCore</a:t>
              </a:r>
              <a:r>
                <a:rPr kumimoji="0" lang="es-PE" sz="3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Segoe UI"/>
                  <a:ea typeface="+mn-ea"/>
                  <a:cs typeface="Segoe UI" pitchFamily="34" charset="0"/>
                </a:rPr>
                <a:t> 5.0</a:t>
              </a:r>
            </a:p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s-PE" sz="3200" b="1" dirty="0">
                  <a:solidFill>
                    <a:schemeClr val="bg1"/>
                  </a:solidFill>
                  <a:latin typeface="Segoe UI"/>
                  <a:cs typeface="Segoe UI" pitchFamily="34" charset="0"/>
                </a:rPr>
                <a:t>Utilizando </a:t>
              </a:r>
              <a:r>
                <a:rPr lang="es-PE" sz="3200" b="1" dirty="0" err="1">
                  <a:solidFill>
                    <a:schemeClr val="bg1"/>
                  </a:solidFill>
                  <a:latin typeface="Segoe UI"/>
                  <a:cs typeface="Segoe UI" pitchFamily="34" charset="0"/>
                </a:rPr>
                <a:t>Entity</a:t>
              </a:r>
              <a:r>
                <a:rPr lang="es-PE" sz="3200" b="1" dirty="0">
                  <a:solidFill>
                    <a:schemeClr val="bg1"/>
                  </a:solidFill>
                  <a:latin typeface="Segoe UI"/>
                  <a:cs typeface="Segoe UI" pitchFamily="34" charset="0"/>
                </a:rPr>
                <a:t> Framework</a:t>
              </a:r>
              <a:endParaRPr kumimoji="0" lang="es-PE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  <a:p>
              <a:pPr marL="0" marR="0" lvl="0" indent="0" algn="ctr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s-PE" sz="2400" b="0" i="0" u="none" strike="noStrike" kern="1200" cap="none" spc="0" normalizeH="0" baseline="300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goe UI"/>
                <a:ea typeface="+mn-ea"/>
                <a:cs typeface="Segoe UI" pitchFamily="34" charset="0"/>
              </a:endParaRPr>
            </a:p>
          </p:txBody>
        </p:sp>
      </p:grpSp>
      <p:pic>
        <p:nvPicPr>
          <p:cNvPr id="27" name="Gráfico 26">
            <a:extLst>
              <a:ext uri="{FF2B5EF4-FFF2-40B4-BE49-F238E27FC236}">
                <a16:creationId xmlns:a16="http://schemas.microsoft.com/office/drawing/2014/main" id="{D85EF952-113D-46AA-82DD-61DB6757853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70703" y="-1656889"/>
            <a:ext cx="3994094" cy="3685460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74F869B9-AE1F-4CF1-A36A-96046DA545B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719881" y="5941584"/>
            <a:ext cx="1099226" cy="653770"/>
          </a:xfrm>
          <a:prstGeom prst="rect">
            <a:avLst/>
          </a:prstGeom>
        </p:spPr>
      </p:pic>
      <p:pic>
        <p:nvPicPr>
          <p:cNvPr id="18" name="Picture 18">
            <a:extLst>
              <a:ext uri="{FF2B5EF4-FFF2-40B4-BE49-F238E27FC236}">
                <a16:creationId xmlns:a16="http://schemas.microsoft.com/office/drawing/2014/main" id="{7F54364C-2FA2-4377-B8D1-B80755B35A8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18850" y="1078153"/>
            <a:ext cx="497295" cy="497295"/>
          </a:xfrm>
          <a:prstGeom prst="rect">
            <a:avLst/>
          </a:prstGeom>
          <a:noFill/>
          <a:ln>
            <a:noFill/>
          </a:ln>
          <a:effectLst>
            <a:glow rad="127000">
              <a:schemeClr val="bg1">
                <a:alpha val="90000"/>
              </a:schemeClr>
            </a:glow>
          </a:effectLst>
        </p:spPr>
      </p:pic>
      <p:pic>
        <p:nvPicPr>
          <p:cNvPr id="19" name="Picture 19">
            <a:extLst>
              <a:ext uri="{FF2B5EF4-FFF2-40B4-BE49-F238E27FC236}">
                <a16:creationId xmlns:a16="http://schemas.microsoft.com/office/drawing/2014/main" id="{AB80EBDA-F4E7-4962-AB0C-5B72778B199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006946"/>
            <a:ext cx="497295" cy="497295"/>
          </a:xfrm>
          <a:prstGeom prst="rect">
            <a:avLst/>
          </a:prstGeom>
          <a:noFill/>
          <a:ln>
            <a:noFill/>
          </a:ln>
          <a:effectLst>
            <a:glow rad="127000">
              <a:schemeClr val="bg1">
                <a:alpha val="90000"/>
              </a:schemeClr>
            </a:glow>
          </a:effectLst>
        </p:spPr>
      </p:pic>
      <p:pic>
        <p:nvPicPr>
          <p:cNvPr id="29" name="Picture 20">
            <a:extLst>
              <a:ext uri="{FF2B5EF4-FFF2-40B4-BE49-F238E27FC236}">
                <a16:creationId xmlns:a16="http://schemas.microsoft.com/office/drawing/2014/main" id="{03B00954-D12E-4D34-B9DC-CF69374C800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50478" y="3015279"/>
            <a:ext cx="497295" cy="497295"/>
          </a:xfrm>
          <a:prstGeom prst="rect">
            <a:avLst/>
          </a:prstGeom>
          <a:noFill/>
          <a:ln>
            <a:noFill/>
          </a:ln>
          <a:effectLst>
            <a:glow rad="127000">
              <a:schemeClr val="bg1">
                <a:alpha val="90000"/>
              </a:schemeClr>
            </a:glow>
          </a:effectLst>
        </p:spPr>
      </p:pic>
      <p:pic>
        <p:nvPicPr>
          <p:cNvPr id="30" name="Picture 21">
            <a:extLst>
              <a:ext uri="{FF2B5EF4-FFF2-40B4-BE49-F238E27FC236}">
                <a16:creationId xmlns:a16="http://schemas.microsoft.com/office/drawing/2014/main" id="{ADD908C8-6E60-4D74-84DF-4DC8B25BF85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720" y="3943272"/>
            <a:ext cx="490603" cy="490603"/>
          </a:xfrm>
          <a:prstGeom prst="rect">
            <a:avLst/>
          </a:prstGeom>
          <a:noFill/>
          <a:ln>
            <a:noFill/>
          </a:ln>
          <a:effectLst>
            <a:glow rad="127000">
              <a:schemeClr val="bg1">
                <a:alpha val="90000"/>
              </a:schemeClr>
            </a:glow>
          </a:effectLst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2EE7E9B0-7761-4EB0-8370-EBE622AA7197}"/>
              </a:ext>
            </a:extLst>
          </p:cNvPr>
          <p:cNvSpPr txBox="1"/>
          <p:nvPr/>
        </p:nvSpPr>
        <p:spPr>
          <a:xfrm>
            <a:off x="356541" y="219314"/>
            <a:ext cx="93338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400" b="1" i="1" dirty="0">
                <a:solidFill>
                  <a:schemeClr val="bg1"/>
                </a:solidFill>
                <a:latin typeface="Flexo" pitchFamily="50" charset="0"/>
                <a:ea typeface="+mj-ea"/>
                <a:cs typeface="+mj-cs"/>
              </a:rPr>
              <a:t>Base de Activos - BACKEND</a:t>
            </a:r>
            <a:endParaRPr lang="es-PE" sz="2400" dirty="0">
              <a:solidFill>
                <a:schemeClr val="bg1"/>
              </a:solidFill>
            </a:endParaRP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6124C12B-8D58-4017-B5A9-CF79809B86C3}"/>
              </a:ext>
            </a:extLst>
          </p:cNvPr>
          <p:cNvGrpSpPr/>
          <p:nvPr/>
        </p:nvGrpSpPr>
        <p:grpSpPr>
          <a:xfrm>
            <a:off x="356541" y="5787404"/>
            <a:ext cx="6953794" cy="967251"/>
            <a:chOff x="4737627" y="4625851"/>
            <a:chExt cx="6953794" cy="967251"/>
          </a:xfrm>
        </p:grpSpPr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E6E63AD6-22F0-4544-BD35-B13964F69FF3}"/>
                </a:ext>
              </a:extLst>
            </p:cNvPr>
            <p:cNvSpPr/>
            <p:nvPr/>
          </p:nvSpPr>
          <p:spPr>
            <a:xfrm>
              <a:off x="4753979" y="4708873"/>
              <a:ext cx="6937442" cy="8842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sz="2000" b="1" i="0" u="none" strike="noStrike" kern="1200" cap="none" spc="0" normalizeH="0" baseline="30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Patrones</a:t>
              </a:r>
              <a:r>
                <a:rPr kumimoji="0" lang="en-US" sz="20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 de </a:t>
              </a:r>
              <a:r>
                <a:rPr kumimoji="0" lang="en-US" sz="2000" b="1" i="0" u="none" strike="noStrike" kern="1200" cap="none" spc="0" normalizeH="0" baseline="30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diseño</a:t>
              </a:r>
              <a:r>
                <a:rPr kumimoji="0" lang="en-US" sz="20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: MVC , DAO, DTO</a:t>
              </a:r>
            </a:p>
            <a:p>
              <a:pPr algn="ctr"/>
              <a:r>
                <a:rPr kumimoji="0" lang="en-US" sz="2000" b="1" i="0" u="none" strike="noStrike" kern="1200" cap="none" spc="0" normalizeH="0" baseline="30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Capas</a:t>
              </a:r>
              <a:r>
                <a:rPr kumimoji="0" lang="en-US" sz="20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 </a:t>
              </a:r>
              <a:r>
                <a:rPr kumimoji="0" lang="en-US" sz="2000" b="1" i="0" u="none" strike="noStrike" kern="1200" cap="none" spc="0" normalizeH="0" baseline="30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construidas</a:t>
              </a:r>
              <a:r>
                <a:rPr kumimoji="0" lang="en-US" sz="2000" b="1" i="0" u="none" strike="noStrike" kern="1200" cap="none" spc="0" normalizeH="0" baseline="30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: Controllers, Services, Models, Exceptions, Filters, </a:t>
              </a:r>
              <a:r>
                <a:rPr kumimoji="0" lang="en-US" sz="2000" b="1" i="0" u="none" strike="noStrike" kern="1200" cap="none" spc="0" normalizeH="0" baseline="3000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DataContext</a:t>
              </a:r>
              <a:endParaRPr kumimoji="0" lang="en-US" sz="20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33" name="Rectángulo 32">
              <a:extLst>
                <a:ext uri="{FF2B5EF4-FFF2-40B4-BE49-F238E27FC236}">
                  <a16:creationId xmlns:a16="http://schemas.microsoft.com/office/drawing/2014/main" id="{4CD12F6E-EB2B-4D7C-BECA-EB121AF0847F}"/>
                </a:ext>
              </a:extLst>
            </p:cNvPr>
            <p:cNvSpPr/>
            <p:nvPr/>
          </p:nvSpPr>
          <p:spPr>
            <a:xfrm>
              <a:off x="4737627" y="4625851"/>
              <a:ext cx="6953794" cy="71872"/>
            </a:xfrm>
            <a:prstGeom prst="rect">
              <a:avLst/>
            </a:prstGeom>
            <a:solidFill>
              <a:srgbClr val="00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</p:spTree>
    <p:extLst>
      <p:ext uri="{BB962C8B-B14F-4D97-AF65-F5344CB8AC3E}">
        <p14:creationId xmlns:p14="http://schemas.microsoft.com/office/powerpoint/2010/main" val="31204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1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99</Words>
  <Application>Microsoft Office PowerPoint</Application>
  <PresentationFormat>Panorámica</PresentationFormat>
  <Paragraphs>28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Flexo</vt:lpstr>
      <vt:lpstr>Segoe UI</vt:lpstr>
      <vt:lpstr>Tema de Office</vt:lpstr>
      <vt:lpstr>Nueva Base de Activos</vt:lpstr>
      <vt:lpstr>Equipo</vt:lpstr>
      <vt:lpstr>Concepto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Nueva Base de Activos</dc:title>
  <dc:creator>David Mautino Rubio</dc:creator>
  <cp:lastModifiedBy>David Mautino Rubio</cp:lastModifiedBy>
  <cp:revision>2</cp:revision>
  <dcterms:created xsi:type="dcterms:W3CDTF">2022-05-31T14:26:41Z</dcterms:created>
  <dcterms:modified xsi:type="dcterms:W3CDTF">2022-06-02T01:53:58Z</dcterms:modified>
</cp:coreProperties>
</file>