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  <p:sldMasterId id="2147483879" r:id="rId2"/>
  </p:sldMasterIdLst>
  <p:notesMasterIdLst>
    <p:notesMasterId r:id="rId47"/>
  </p:notesMasterIdLst>
  <p:sldIdLst>
    <p:sldId id="260" r:id="rId3"/>
    <p:sldId id="384" r:id="rId4"/>
    <p:sldId id="393" r:id="rId5"/>
    <p:sldId id="339" r:id="rId6"/>
    <p:sldId id="340" r:id="rId7"/>
    <p:sldId id="341" r:id="rId8"/>
    <p:sldId id="342" r:id="rId9"/>
    <p:sldId id="344" r:id="rId10"/>
    <p:sldId id="345" r:id="rId11"/>
    <p:sldId id="346" r:id="rId12"/>
    <p:sldId id="356" r:id="rId13"/>
    <p:sldId id="358" r:id="rId14"/>
    <p:sldId id="359" r:id="rId15"/>
    <p:sldId id="348" r:id="rId16"/>
    <p:sldId id="349" r:id="rId17"/>
    <p:sldId id="351" r:id="rId18"/>
    <p:sldId id="353" r:id="rId19"/>
    <p:sldId id="352" r:id="rId20"/>
    <p:sldId id="355" r:id="rId21"/>
    <p:sldId id="357" r:id="rId22"/>
    <p:sldId id="360" r:id="rId23"/>
    <p:sldId id="361" r:id="rId24"/>
    <p:sldId id="362" r:id="rId25"/>
    <p:sldId id="363" r:id="rId26"/>
    <p:sldId id="395" r:id="rId27"/>
    <p:sldId id="396" r:id="rId28"/>
    <p:sldId id="385" r:id="rId29"/>
    <p:sldId id="394" r:id="rId30"/>
    <p:sldId id="386" r:id="rId31"/>
    <p:sldId id="387" r:id="rId32"/>
    <p:sldId id="392" r:id="rId33"/>
    <p:sldId id="368" r:id="rId34"/>
    <p:sldId id="369" r:id="rId35"/>
    <p:sldId id="370" r:id="rId36"/>
    <p:sldId id="371" r:id="rId37"/>
    <p:sldId id="372" r:id="rId38"/>
    <p:sldId id="376" r:id="rId39"/>
    <p:sldId id="374" r:id="rId40"/>
    <p:sldId id="375" r:id="rId41"/>
    <p:sldId id="377" r:id="rId42"/>
    <p:sldId id="378" r:id="rId43"/>
    <p:sldId id="379" r:id="rId44"/>
    <p:sldId id="391" r:id="rId45"/>
    <p:sldId id="390" r:id="rId4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0D8E"/>
    <a:srgbClr val="9C1489"/>
    <a:srgbClr val="FF9900"/>
    <a:srgbClr val="BECC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70" autoAdjust="0"/>
    <p:restoredTop sz="94712" autoAdjust="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AB180-F634-4A85-A2B7-3B5232FC080C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BB4B1E-A216-4E0E-9B02-33038057C5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727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B4B1E-A216-4E0E-9B02-33038057C53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B4B1E-A216-4E0E-9B02-33038057C53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B4B1E-A216-4E0E-9B02-33038057C53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B4B1E-A216-4E0E-9B02-33038057C53A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B4B1E-A216-4E0E-9B02-33038057C53A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B4B1E-A216-4E0E-9B02-33038057C53A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B4B1E-A216-4E0E-9B02-33038057C53A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438275"/>
            <a:ext cx="7874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43034" y="3886200"/>
            <a:ext cx="6400800" cy="227076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/>
            </a:lvl1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 sz="1400">
                <a:solidFill>
                  <a:srgbClr val="5E574E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 sz="1400">
                <a:solidFill>
                  <a:srgbClr val="5E574E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 sz="1400">
                <a:solidFill>
                  <a:srgbClr val="5E574E"/>
                </a:solidFill>
                <a:latin typeface="+mn-lt"/>
              </a:defRPr>
            </a:lvl1pPr>
          </a:lstStyle>
          <a:p>
            <a:pPr>
              <a:defRPr/>
            </a:pPr>
            <a:fld id="{C7EDF0B6-AFAD-468F-A024-5A21167AA8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552608-FF40-4895-8EAD-25BDBF1C87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08B7A3-98A2-4C6A-AE8A-E11411C867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152400"/>
            <a:ext cx="2057400" cy="59055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152400"/>
            <a:ext cx="6019800" cy="59055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7641C4-55A2-4232-9195-B1A924DF4F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524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178800" cy="21526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05250"/>
            <a:ext cx="8178800" cy="21526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01B37B-9910-4A7B-8566-B742309A1A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524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178800" cy="21526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05250"/>
            <a:ext cx="8178800" cy="21526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6491ED-EA0F-4217-BAA5-17FFB122C8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BFDF0-F06E-4CAF-AF63-5B80BC4C30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BFDF0-F06E-4CAF-AF63-5B80BC4C30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BFDF0-F06E-4CAF-AF63-5B80BC4C30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BFDF0-F06E-4CAF-AF63-5B80BC4C30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BFDF0-F06E-4CAF-AF63-5B80BC4C30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F39EC8-3110-412F-8D9E-12784F334A1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BFDF0-F06E-4CAF-AF63-5B80BC4C30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BFDF0-F06E-4CAF-AF63-5B80BC4C30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BFDF0-F06E-4CAF-AF63-5B80BC4C30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BFDF0-F06E-4CAF-AF63-5B80BC4C30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BFDF0-F06E-4CAF-AF63-5B80BC4C30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BFDF0-F06E-4CAF-AF63-5B80BC4C30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3040"/>
            <a:ext cx="8178800" cy="4594860"/>
          </a:xfrm>
        </p:spPr>
        <p:txBody>
          <a:bodyPr/>
          <a:lstStyle>
            <a:lvl3pPr>
              <a:buSzPct val="70000"/>
              <a:buFont typeface="Wingdings" pitchFamily="2" charset="2"/>
              <a:buChar char="v"/>
              <a:defRPr/>
            </a:lvl3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57DA06-2B62-428A-8848-5DCB68ECDD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A92BB0-1247-4850-BDCD-05A56D6D8C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132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600200"/>
            <a:ext cx="40132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F144BF-270E-4651-857B-A42D8F8D98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" y="15271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240" y="14970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240" y="21367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4065" y="14970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84065" y="21367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71475" y="61912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63875" y="619125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670675" y="61912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33B21F-0353-4DD2-A14F-0B3AD5E6F7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9FA906-1E0C-4D05-9AFF-64AECFB5F7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1CADC7-410F-4FBD-92A9-848E4ED679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B3A478-4CB7-4B5C-A30C-24D9B27C94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152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17880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000">
                <a:solidFill>
                  <a:srgbClr val="969696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000">
                <a:solidFill>
                  <a:srgbClr val="969696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000">
                <a:solidFill>
                  <a:srgbClr val="969696"/>
                </a:solidFill>
                <a:latin typeface="Arial" charset="0"/>
              </a:defRPr>
            </a:lvl1pPr>
          </a:lstStyle>
          <a:p>
            <a:pPr>
              <a:defRPr/>
            </a:pPr>
            <a:fld id="{2EF39EC8-3110-412F-8D9E-12784F334A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414338" y="1290638"/>
            <a:ext cx="7889875" cy="104775"/>
          </a:xfrm>
          <a:prstGeom prst="rect">
            <a:avLst/>
          </a:prstGeom>
          <a:gradFill rotWithShape="0">
            <a:gsLst>
              <a:gs pos="0">
                <a:srgbClr val="006699"/>
              </a:gs>
              <a:gs pos="100000">
                <a:srgbClr val="FFFFFF"/>
              </a:gs>
            </a:gsLst>
            <a:path path="rect">
              <a:fillToRect r="100000" b="100000"/>
            </a:path>
          </a:gra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78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  <p:sldLayoutId id="2147483876" r:id="rId13"/>
    <p:sldLayoutId id="2147483877" r:id="rId14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 kern="1200" spc="10">
          <a:solidFill>
            <a:srgbClr val="006699"/>
          </a:solidFill>
          <a:latin typeface="Franklin Gothic Medium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99"/>
          </a:solidFill>
          <a:latin typeface="Franklin Gothic Medium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99"/>
          </a:solidFill>
          <a:latin typeface="Franklin Gothic Medium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99"/>
          </a:solidFill>
          <a:latin typeface="Franklin Gothic Medium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99"/>
          </a:solidFill>
          <a:latin typeface="Franklin Gothic Medium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6699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6699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6699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66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Wingdings" pitchFamily="2" charset="2"/>
        <a:buChar char="§"/>
        <a:defRPr kumimoji="1" sz="2800" kern="1200">
          <a:solidFill>
            <a:srgbClr val="003366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Wingdings" pitchFamily="2" charset="2"/>
        <a:buChar char="§"/>
        <a:defRPr kumimoji="1" sz="2400" kern="1200">
          <a:solidFill>
            <a:srgbClr val="003366"/>
          </a:solidFill>
          <a:latin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Wingdings" pitchFamily="2" charset="2"/>
        <a:buChar char=""/>
        <a:defRPr kumimoji="1" sz="2000" kern="1200">
          <a:solidFill>
            <a:srgbClr val="003366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s"/>
        <a:defRPr kumimoji="1" sz="2000" kern="1200">
          <a:solidFill>
            <a:srgbClr val="003366"/>
          </a:solidFill>
          <a:latin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 "/>
        <a:defRPr kumimoji="1" sz="2000" kern="1200">
          <a:solidFill>
            <a:srgbClr val="003366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 "/>
        <a:defRPr kumimoji="1" sz="2000">
          <a:solidFill>
            <a:srgbClr val="003366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 "/>
        <a:defRPr kumimoji="1" sz="2000">
          <a:solidFill>
            <a:srgbClr val="003366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 "/>
        <a:defRPr kumimoji="1" sz="2000">
          <a:solidFill>
            <a:srgbClr val="003366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 "/>
        <a:defRPr kumimoji="1" sz="2000">
          <a:solidFill>
            <a:srgbClr val="0033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BFDF0-F06E-4CAF-AF63-5B80BC4C30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1472" y="1785934"/>
            <a:ext cx="7993090" cy="1143000"/>
          </a:xfrm>
        </p:spPr>
        <p:txBody>
          <a:bodyPr/>
          <a:lstStyle/>
          <a:p>
            <a:pPr algn="ctr"/>
            <a:r>
              <a:rPr lang="en-US" dirty="0" smtClean="0"/>
              <a:t>AVL Trees</a:t>
            </a:r>
            <a:br>
              <a:rPr lang="en-US" dirty="0" smtClean="0"/>
            </a:br>
            <a:r>
              <a:rPr lang="en-US" dirty="0" smtClean="0"/>
              <a:t>(balanced BST)</a:t>
            </a:r>
            <a:endParaRPr 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1357290" y="3857628"/>
            <a:ext cx="6400800" cy="2270760"/>
          </a:xfrm>
        </p:spPr>
        <p:txBody>
          <a:bodyPr/>
          <a:lstStyle/>
          <a:p>
            <a:pPr algn="ctr"/>
            <a:r>
              <a:rPr lang="en-US" dirty="0" smtClean="0"/>
              <a:t>Haitao Wang</a:t>
            </a:r>
          </a:p>
          <a:p>
            <a:pPr algn="ctr"/>
            <a:r>
              <a:rPr lang="en-US" dirty="0" smtClean="0"/>
              <a:t>Utah State University </a:t>
            </a:r>
            <a:endParaRPr lang="en-US" baseline="30000" dirty="0" smtClean="0"/>
          </a:p>
          <a:p>
            <a:pPr algn="ctr"/>
            <a:r>
              <a:rPr lang="en-US" dirty="0" smtClean="0"/>
              <a:t>CS 2420 – 001, </a:t>
            </a:r>
            <a:r>
              <a:rPr lang="en-US" smtClean="0"/>
              <a:t>Spring </a:t>
            </a:r>
            <a:r>
              <a:rPr lang="en-US" smtClean="0"/>
              <a:t>2016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Right-right case and left rotation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63040"/>
            <a:ext cx="8186766" cy="680076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357290" y="2714620"/>
            <a:ext cx="428628" cy="428628"/>
            <a:chOff x="2777257" y="3338878"/>
            <a:chExt cx="428628" cy="428628"/>
          </a:xfrm>
        </p:grpSpPr>
        <p:sp>
          <p:nvSpPr>
            <p:cNvPr id="5" name="椭圆 4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86050" y="3357562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</a:t>
              </a:r>
              <a:r>
                <a:rPr lang="en-US" baseline="-25000" dirty="0" smtClean="0"/>
                <a:t>1</a:t>
              </a:r>
              <a:endParaRPr lang="en-US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428860" y="3857628"/>
            <a:ext cx="428628" cy="428628"/>
            <a:chOff x="2777257" y="3338878"/>
            <a:chExt cx="428628" cy="428628"/>
          </a:xfrm>
        </p:grpSpPr>
        <p:sp>
          <p:nvSpPr>
            <p:cNvPr id="8" name="椭圆 7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86050" y="3357562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</a:t>
              </a:r>
              <a:r>
                <a:rPr lang="en-US" baseline="-25000" dirty="0" smtClean="0"/>
                <a:t>2</a:t>
              </a:r>
              <a:endParaRPr lang="en-US" dirty="0"/>
            </a:p>
          </p:txBody>
        </p:sp>
      </p:grpSp>
      <p:cxnSp>
        <p:nvCxnSpPr>
          <p:cNvPr id="11" name="直接连接符 10"/>
          <p:cNvCxnSpPr/>
          <p:nvPr/>
        </p:nvCxnSpPr>
        <p:spPr bwMode="auto">
          <a:xfrm rot="5400000">
            <a:off x="1857356" y="4357694"/>
            <a:ext cx="714380" cy="5715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/>
          <p:nvPr/>
        </p:nvCxnSpPr>
        <p:spPr bwMode="auto">
          <a:xfrm rot="5400000">
            <a:off x="785786" y="3071810"/>
            <a:ext cx="571504" cy="5715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/>
          <p:nvPr/>
        </p:nvCxnSpPr>
        <p:spPr bwMode="auto">
          <a:xfrm rot="16200000" flipH="1">
            <a:off x="2821769" y="4321975"/>
            <a:ext cx="714380" cy="5000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等腰三角形 15"/>
          <p:cNvSpPr/>
          <p:nvPr/>
        </p:nvSpPr>
        <p:spPr bwMode="auto">
          <a:xfrm>
            <a:off x="1571604" y="4929198"/>
            <a:ext cx="785818" cy="857256"/>
          </a:xfrm>
          <a:prstGeom prst="triangle">
            <a:avLst/>
          </a:prstGeom>
          <a:solidFill>
            <a:schemeClr val="accent4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Y</a:t>
            </a:r>
          </a:p>
        </p:txBody>
      </p:sp>
      <p:sp>
        <p:nvSpPr>
          <p:cNvPr id="17" name="等腰三角形 16"/>
          <p:cNvSpPr/>
          <p:nvPr/>
        </p:nvSpPr>
        <p:spPr bwMode="auto">
          <a:xfrm>
            <a:off x="357158" y="3714752"/>
            <a:ext cx="785818" cy="1071570"/>
          </a:xfrm>
          <a:prstGeom prst="triangle">
            <a:avLst/>
          </a:prstGeom>
          <a:solidFill>
            <a:schemeClr val="accent4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Z</a:t>
            </a:r>
          </a:p>
        </p:txBody>
      </p:sp>
      <p:cxnSp>
        <p:nvCxnSpPr>
          <p:cNvPr id="19" name="直接连接符 18"/>
          <p:cNvCxnSpPr/>
          <p:nvPr/>
        </p:nvCxnSpPr>
        <p:spPr bwMode="auto">
          <a:xfrm rot="16200000" flipH="1">
            <a:off x="1821637" y="3107529"/>
            <a:ext cx="785818" cy="714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等腰三角形 19"/>
          <p:cNvSpPr/>
          <p:nvPr/>
        </p:nvSpPr>
        <p:spPr bwMode="auto">
          <a:xfrm>
            <a:off x="3071802" y="4929198"/>
            <a:ext cx="785818" cy="1500198"/>
          </a:xfrm>
          <a:prstGeom prst="triangle">
            <a:avLst/>
          </a:prstGeom>
          <a:solidFill>
            <a:schemeClr val="accent4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rPr>
              <a:t>x</a:t>
            </a:r>
          </a:p>
        </p:txBody>
      </p:sp>
      <p:cxnSp>
        <p:nvCxnSpPr>
          <p:cNvPr id="22" name="直接连接符 21"/>
          <p:cNvCxnSpPr/>
          <p:nvPr/>
        </p:nvCxnSpPr>
        <p:spPr bwMode="auto">
          <a:xfrm flipV="1">
            <a:off x="1785918" y="2214554"/>
            <a:ext cx="1000132" cy="5715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0" name="组合 22"/>
          <p:cNvGrpSpPr/>
          <p:nvPr/>
        </p:nvGrpSpPr>
        <p:grpSpPr>
          <a:xfrm>
            <a:off x="2786050" y="1928802"/>
            <a:ext cx="428628" cy="428628"/>
            <a:chOff x="2777257" y="3338878"/>
            <a:chExt cx="428628" cy="428628"/>
          </a:xfrm>
        </p:grpSpPr>
        <p:sp>
          <p:nvSpPr>
            <p:cNvPr id="24" name="椭圆 23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786050" y="3357562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endParaRPr 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000100" y="2571744"/>
            <a:ext cx="319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</a:t>
            </a:r>
            <a:endParaRPr lang="en-US" sz="2400" dirty="0"/>
          </a:p>
        </p:txBody>
      </p:sp>
      <p:grpSp>
        <p:nvGrpSpPr>
          <p:cNvPr id="12" name="组合 26"/>
          <p:cNvGrpSpPr/>
          <p:nvPr/>
        </p:nvGrpSpPr>
        <p:grpSpPr>
          <a:xfrm>
            <a:off x="6000760" y="3786190"/>
            <a:ext cx="428628" cy="428628"/>
            <a:chOff x="2777257" y="3338878"/>
            <a:chExt cx="428628" cy="428628"/>
          </a:xfrm>
        </p:grpSpPr>
        <p:sp>
          <p:nvSpPr>
            <p:cNvPr id="28" name="椭圆 27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786050" y="3357562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</a:t>
              </a:r>
              <a:r>
                <a:rPr lang="en-US" baseline="-25000" dirty="0" smtClean="0"/>
                <a:t>1</a:t>
              </a:r>
              <a:endParaRPr lang="en-US" dirty="0"/>
            </a:p>
          </p:txBody>
        </p:sp>
      </p:grpSp>
      <p:grpSp>
        <p:nvGrpSpPr>
          <p:cNvPr id="14" name="组合 29"/>
          <p:cNvGrpSpPr/>
          <p:nvPr/>
        </p:nvGrpSpPr>
        <p:grpSpPr>
          <a:xfrm>
            <a:off x="6858016" y="2714620"/>
            <a:ext cx="428628" cy="428628"/>
            <a:chOff x="2777257" y="3338878"/>
            <a:chExt cx="428628" cy="428628"/>
          </a:xfrm>
        </p:grpSpPr>
        <p:sp>
          <p:nvSpPr>
            <p:cNvPr id="31" name="椭圆 30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786050" y="3357562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</a:t>
              </a:r>
              <a:r>
                <a:rPr lang="en-US" baseline="-25000" dirty="0" smtClean="0"/>
                <a:t>2</a:t>
              </a:r>
              <a:endParaRPr lang="en-US" dirty="0"/>
            </a:p>
          </p:txBody>
        </p:sp>
      </p:grpSp>
      <p:cxnSp>
        <p:nvCxnSpPr>
          <p:cNvPr id="34" name="直接连接符 33"/>
          <p:cNvCxnSpPr/>
          <p:nvPr/>
        </p:nvCxnSpPr>
        <p:spPr bwMode="auto">
          <a:xfrm rot="5400000">
            <a:off x="6286512" y="3143248"/>
            <a:ext cx="714380" cy="5715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等腰三角形 35"/>
          <p:cNvSpPr/>
          <p:nvPr/>
        </p:nvSpPr>
        <p:spPr bwMode="auto">
          <a:xfrm>
            <a:off x="6429388" y="4786322"/>
            <a:ext cx="785818" cy="857256"/>
          </a:xfrm>
          <a:prstGeom prst="triangle">
            <a:avLst/>
          </a:prstGeom>
          <a:solidFill>
            <a:schemeClr val="accent4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Y</a:t>
            </a:r>
          </a:p>
        </p:txBody>
      </p:sp>
      <p:sp>
        <p:nvSpPr>
          <p:cNvPr id="37" name="等腰三角形 36"/>
          <p:cNvSpPr/>
          <p:nvPr/>
        </p:nvSpPr>
        <p:spPr bwMode="auto">
          <a:xfrm>
            <a:off x="5286380" y="4786322"/>
            <a:ext cx="785818" cy="857256"/>
          </a:xfrm>
          <a:prstGeom prst="triangle">
            <a:avLst/>
          </a:prstGeom>
          <a:solidFill>
            <a:schemeClr val="accent4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Z</a:t>
            </a:r>
          </a:p>
        </p:txBody>
      </p:sp>
      <p:cxnSp>
        <p:nvCxnSpPr>
          <p:cNvPr id="38" name="直接连接符 37"/>
          <p:cNvCxnSpPr/>
          <p:nvPr/>
        </p:nvCxnSpPr>
        <p:spPr bwMode="auto">
          <a:xfrm rot="16200000" flipH="1">
            <a:off x="7215206" y="3143248"/>
            <a:ext cx="928694" cy="7858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直接连接符 39"/>
          <p:cNvCxnSpPr/>
          <p:nvPr/>
        </p:nvCxnSpPr>
        <p:spPr bwMode="auto">
          <a:xfrm flipV="1">
            <a:off x="7286644" y="2214554"/>
            <a:ext cx="1000132" cy="5715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8" name="组合 40"/>
          <p:cNvGrpSpPr/>
          <p:nvPr/>
        </p:nvGrpSpPr>
        <p:grpSpPr>
          <a:xfrm>
            <a:off x="8286776" y="1928802"/>
            <a:ext cx="428628" cy="428628"/>
            <a:chOff x="2777257" y="3338878"/>
            <a:chExt cx="428628" cy="428628"/>
          </a:xfrm>
        </p:grpSpPr>
        <p:sp>
          <p:nvSpPr>
            <p:cNvPr id="42" name="椭圆 41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786050" y="3357562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endParaRPr lang="en-US" dirty="0"/>
            </a:p>
          </p:txBody>
        </p:sp>
      </p:grpSp>
      <p:sp>
        <p:nvSpPr>
          <p:cNvPr id="48" name="等腰三角形 47"/>
          <p:cNvSpPr/>
          <p:nvPr/>
        </p:nvSpPr>
        <p:spPr bwMode="auto">
          <a:xfrm>
            <a:off x="7715272" y="4071942"/>
            <a:ext cx="785818" cy="1500198"/>
          </a:xfrm>
          <a:prstGeom prst="triangle">
            <a:avLst/>
          </a:prstGeom>
          <a:solidFill>
            <a:schemeClr val="accent4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rPr>
              <a:t>x</a:t>
            </a:r>
          </a:p>
        </p:txBody>
      </p:sp>
      <p:sp>
        <p:nvSpPr>
          <p:cNvPr id="49" name="右箭头 48"/>
          <p:cNvSpPr/>
          <p:nvPr/>
        </p:nvSpPr>
        <p:spPr bwMode="auto">
          <a:xfrm>
            <a:off x="3912341" y="3885204"/>
            <a:ext cx="978408" cy="4846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769465" y="3500438"/>
            <a:ext cx="1302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left rotation</a:t>
            </a:r>
            <a:endParaRPr lang="en-US" dirty="0"/>
          </a:p>
        </p:txBody>
      </p:sp>
      <p:cxnSp>
        <p:nvCxnSpPr>
          <p:cNvPr id="51" name="直接连接符 50"/>
          <p:cNvCxnSpPr>
            <a:stCxn id="28" idx="3"/>
          </p:cNvCxnSpPr>
          <p:nvPr/>
        </p:nvCxnSpPr>
        <p:spPr bwMode="auto">
          <a:xfrm rot="5400000">
            <a:off x="5607852" y="4259204"/>
            <a:ext cx="562837" cy="3485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直接连接符 52"/>
          <p:cNvCxnSpPr/>
          <p:nvPr/>
        </p:nvCxnSpPr>
        <p:spPr bwMode="auto">
          <a:xfrm rot="16200000" flipH="1">
            <a:off x="6322231" y="4250537"/>
            <a:ext cx="500066" cy="4286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63040"/>
            <a:ext cx="8186766" cy="751514"/>
          </a:xfrm>
        </p:spPr>
        <p:txBody>
          <a:bodyPr/>
          <a:lstStyle/>
          <a:p>
            <a:r>
              <a:rPr lang="en-US" dirty="0" smtClean="0"/>
              <a:t>insert the following numbers: 1 2 3 4 5 6 7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928662" y="3000372"/>
            <a:ext cx="428628" cy="428628"/>
            <a:chOff x="2777257" y="3338878"/>
            <a:chExt cx="428628" cy="428628"/>
          </a:xfrm>
        </p:grpSpPr>
        <p:sp>
          <p:nvSpPr>
            <p:cNvPr id="5" name="椭圆 4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285984" y="3000372"/>
            <a:ext cx="428628" cy="428628"/>
            <a:chOff x="2777257" y="3338878"/>
            <a:chExt cx="428628" cy="428628"/>
          </a:xfrm>
        </p:grpSpPr>
        <p:sp>
          <p:nvSpPr>
            <p:cNvPr id="11" name="椭圆 10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857488" y="3714752"/>
            <a:ext cx="428628" cy="428628"/>
            <a:chOff x="2777257" y="3338878"/>
            <a:chExt cx="428628" cy="428628"/>
          </a:xfrm>
        </p:grpSpPr>
        <p:sp>
          <p:nvSpPr>
            <p:cNvPr id="14" name="椭圆 13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2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071934" y="3000372"/>
            <a:ext cx="428628" cy="428628"/>
            <a:chOff x="2777257" y="3338878"/>
            <a:chExt cx="428628" cy="428628"/>
          </a:xfrm>
        </p:grpSpPr>
        <p:sp>
          <p:nvSpPr>
            <p:cNvPr id="17" name="椭圆 16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286380" y="4429132"/>
            <a:ext cx="428628" cy="428628"/>
            <a:chOff x="2777257" y="3338878"/>
            <a:chExt cx="428628" cy="428628"/>
          </a:xfrm>
        </p:grpSpPr>
        <p:sp>
          <p:nvSpPr>
            <p:cNvPr id="20" name="椭圆 19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3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643438" y="3643314"/>
            <a:ext cx="428628" cy="428628"/>
            <a:chOff x="2777257" y="3338878"/>
            <a:chExt cx="428628" cy="428628"/>
          </a:xfrm>
        </p:grpSpPr>
        <p:sp>
          <p:nvSpPr>
            <p:cNvPr id="23" name="椭圆 22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</p:grpSp>
      <p:cxnSp>
        <p:nvCxnSpPr>
          <p:cNvPr id="26" name="直接连接符 25"/>
          <p:cNvCxnSpPr>
            <a:stCxn id="11" idx="5"/>
            <a:endCxn id="15" idx="0"/>
          </p:cNvCxnSpPr>
          <p:nvPr/>
        </p:nvCxnSpPr>
        <p:spPr bwMode="auto">
          <a:xfrm rot="16200000" flipH="1">
            <a:off x="2650478" y="3367591"/>
            <a:ext cx="367207" cy="36448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直接连接符 27"/>
          <p:cNvCxnSpPr>
            <a:stCxn id="17" idx="5"/>
          </p:cNvCxnSpPr>
          <p:nvPr/>
        </p:nvCxnSpPr>
        <p:spPr bwMode="auto">
          <a:xfrm rot="16200000" flipH="1">
            <a:off x="4402072" y="3401947"/>
            <a:ext cx="348523" cy="27708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接连接符 28"/>
          <p:cNvCxnSpPr/>
          <p:nvPr/>
        </p:nvCxnSpPr>
        <p:spPr bwMode="auto">
          <a:xfrm rot="16200000" flipH="1">
            <a:off x="4999265" y="4063288"/>
            <a:ext cx="367207" cy="36448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30" name="组合 29"/>
          <p:cNvGrpSpPr/>
          <p:nvPr/>
        </p:nvGrpSpPr>
        <p:grpSpPr>
          <a:xfrm>
            <a:off x="6643702" y="3714752"/>
            <a:ext cx="428628" cy="428628"/>
            <a:chOff x="2777257" y="3338878"/>
            <a:chExt cx="428628" cy="428628"/>
          </a:xfrm>
        </p:grpSpPr>
        <p:sp>
          <p:nvSpPr>
            <p:cNvPr id="31" name="椭圆 30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7858148" y="3643314"/>
            <a:ext cx="428628" cy="428628"/>
            <a:chOff x="2777257" y="3338878"/>
            <a:chExt cx="428628" cy="428628"/>
          </a:xfrm>
        </p:grpSpPr>
        <p:sp>
          <p:nvSpPr>
            <p:cNvPr id="34" name="椭圆 33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3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7215206" y="2857496"/>
            <a:ext cx="428628" cy="428628"/>
            <a:chOff x="2777257" y="3338878"/>
            <a:chExt cx="428628" cy="428628"/>
          </a:xfrm>
        </p:grpSpPr>
        <p:sp>
          <p:nvSpPr>
            <p:cNvPr id="37" name="椭圆 36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</p:grpSp>
      <p:cxnSp>
        <p:nvCxnSpPr>
          <p:cNvPr id="40" name="直接连接符 39"/>
          <p:cNvCxnSpPr/>
          <p:nvPr/>
        </p:nvCxnSpPr>
        <p:spPr bwMode="auto">
          <a:xfrm rot="16200000" flipH="1">
            <a:off x="7571033" y="3277470"/>
            <a:ext cx="367207" cy="36448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直接连接符 41"/>
          <p:cNvCxnSpPr/>
          <p:nvPr/>
        </p:nvCxnSpPr>
        <p:spPr bwMode="auto">
          <a:xfrm rot="5400000">
            <a:off x="6965173" y="3393281"/>
            <a:ext cx="357190" cy="2857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右箭头 44"/>
          <p:cNvSpPr/>
          <p:nvPr/>
        </p:nvSpPr>
        <p:spPr bwMode="auto">
          <a:xfrm>
            <a:off x="5483977" y="3456576"/>
            <a:ext cx="978408" cy="4846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341101" y="3071810"/>
            <a:ext cx="1302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left rotation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538434" y="2857496"/>
            <a:ext cx="319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/>
      <p:bldP spid="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组合 3"/>
          <p:cNvGrpSpPr/>
          <p:nvPr/>
        </p:nvGrpSpPr>
        <p:grpSpPr>
          <a:xfrm>
            <a:off x="285720" y="2428868"/>
            <a:ext cx="428628" cy="428628"/>
            <a:chOff x="2777257" y="3338878"/>
            <a:chExt cx="428628" cy="428628"/>
          </a:xfrm>
        </p:grpSpPr>
        <p:sp>
          <p:nvSpPr>
            <p:cNvPr id="5" name="椭圆 4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071670" y="3143248"/>
            <a:ext cx="428628" cy="428628"/>
            <a:chOff x="2777257" y="3338878"/>
            <a:chExt cx="428628" cy="428628"/>
          </a:xfrm>
        </p:grpSpPr>
        <p:sp>
          <p:nvSpPr>
            <p:cNvPr id="8" name="椭圆 7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4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57224" y="1571612"/>
            <a:ext cx="428628" cy="428628"/>
            <a:chOff x="2777257" y="3338878"/>
            <a:chExt cx="428628" cy="428628"/>
          </a:xfrm>
        </p:grpSpPr>
        <p:sp>
          <p:nvSpPr>
            <p:cNvPr id="11" name="椭圆 10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</p:grpSp>
      <p:cxnSp>
        <p:nvCxnSpPr>
          <p:cNvPr id="13" name="直接连接符 12"/>
          <p:cNvCxnSpPr/>
          <p:nvPr/>
        </p:nvCxnSpPr>
        <p:spPr bwMode="auto">
          <a:xfrm rot="16200000" flipH="1">
            <a:off x="1784555" y="2777404"/>
            <a:ext cx="367207" cy="36448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/>
          <p:cNvCxnSpPr/>
          <p:nvPr/>
        </p:nvCxnSpPr>
        <p:spPr bwMode="auto">
          <a:xfrm rot="5400000">
            <a:off x="607191" y="2107397"/>
            <a:ext cx="357190" cy="2857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5" name="组合 14"/>
          <p:cNvGrpSpPr/>
          <p:nvPr/>
        </p:nvGrpSpPr>
        <p:grpSpPr>
          <a:xfrm>
            <a:off x="1428728" y="2357430"/>
            <a:ext cx="428628" cy="428628"/>
            <a:chOff x="2777257" y="3338878"/>
            <a:chExt cx="428628" cy="428628"/>
          </a:xfrm>
        </p:grpSpPr>
        <p:sp>
          <p:nvSpPr>
            <p:cNvPr id="16" name="椭圆 15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cxnSp>
        <p:nvCxnSpPr>
          <p:cNvPr id="19" name="直接连接符 18"/>
          <p:cNvCxnSpPr>
            <a:stCxn id="11" idx="5"/>
          </p:cNvCxnSpPr>
          <p:nvPr/>
        </p:nvCxnSpPr>
        <p:spPr bwMode="auto">
          <a:xfrm rot="16200000" flipH="1">
            <a:off x="1151643" y="2008906"/>
            <a:ext cx="419961" cy="27708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0" name="组合 19"/>
          <p:cNvGrpSpPr/>
          <p:nvPr/>
        </p:nvGrpSpPr>
        <p:grpSpPr>
          <a:xfrm>
            <a:off x="3143240" y="2357430"/>
            <a:ext cx="428628" cy="428628"/>
            <a:chOff x="2777257" y="3338878"/>
            <a:chExt cx="428628" cy="428628"/>
          </a:xfrm>
        </p:grpSpPr>
        <p:sp>
          <p:nvSpPr>
            <p:cNvPr id="21" name="椭圆 20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572132" y="3786190"/>
            <a:ext cx="428628" cy="428628"/>
            <a:chOff x="2777257" y="3338878"/>
            <a:chExt cx="428628" cy="428628"/>
          </a:xfrm>
        </p:grpSpPr>
        <p:sp>
          <p:nvSpPr>
            <p:cNvPr id="24" name="椭圆 23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5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714744" y="1500174"/>
            <a:ext cx="428628" cy="428628"/>
            <a:chOff x="2777257" y="3338878"/>
            <a:chExt cx="428628" cy="428628"/>
          </a:xfrm>
        </p:grpSpPr>
        <p:sp>
          <p:nvSpPr>
            <p:cNvPr id="27" name="椭圆 26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</p:grpSp>
      <p:cxnSp>
        <p:nvCxnSpPr>
          <p:cNvPr id="29" name="直接连接符 28"/>
          <p:cNvCxnSpPr/>
          <p:nvPr/>
        </p:nvCxnSpPr>
        <p:spPr bwMode="auto">
          <a:xfrm rot="16200000" flipH="1">
            <a:off x="5285017" y="3420346"/>
            <a:ext cx="367207" cy="36448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直接连接符 29"/>
          <p:cNvCxnSpPr/>
          <p:nvPr/>
        </p:nvCxnSpPr>
        <p:spPr bwMode="auto">
          <a:xfrm rot="5400000">
            <a:off x="3464711" y="2035959"/>
            <a:ext cx="357190" cy="2857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1" name="组合 30"/>
          <p:cNvGrpSpPr/>
          <p:nvPr/>
        </p:nvGrpSpPr>
        <p:grpSpPr>
          <a:xfrm>
            <a:off x="4286248" y="2285992"/>
            <a:ext cx="428628" cy="428628"/>
            <a:chOff x="2777257" y="3338878"/>
            <a:chExt cx="428628" cy="428628"/>
          </a:xfrm>
        </p:grpSpPr>
        <p:sp>
          <p:nvSpPr>
            <p:cNvPr id="32" name="椭圆 31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cxnSp>
        <p:nvCxnSpPr>
          <p:cNvPr id="34" name="直接连接符 33"/>
          <p:cNvCxnSpPr/>
          <p:nvPr/>
        </p:nvCxnSpPr>
        <p:spPr bwMode="auto">
          <a:xfrm rot="16200000" flipH="1">
            <a:off x="4009163" y="1937468"/>
            <a:ext cx="419961" cy="27708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5" name="组合 34"/>
          <p:cNvGrpSpPr/>
          <p:nvPr/>
        </p:nvGrpSpPr>
        <p:grpSpPr>
          <a:xfrm>
            <a:off x="4929190" y="3063144"/>
            <a:ext cx="428628" cy="428628"/>
            <a:chOff x="2777257" y="3338878"/>
            <a:chExt cx="428628" cy="428628"/>
          </a:xfrm>
        </p:grpSpPr>
        <p:sp>
          <p:nvSpPr>
            <p:cNvPr id="36" name="椭圆 35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</p:grpSp>
      <p:cxnSp>
        <p:nvCxnSpPr>
          <p:cNvPr id="38" name="直接连接符 37"/>
          <p:cNvCxnSpPr>
            <a:stCxn id="32" idx="5"/>
          </p:cNvCxnSpPr>
          <p:nvPr/>
        </p:nvCxnSpPr>
        <p:spPr bwMode="auto">
          <a:xfrm rot="16200000" flipH="1">
            <a:off x="4620719" y="2683234"/>
            <a:ext cx="411294" cy="3485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4714876" y="2143116"/>
            <a:ext cx="319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</a:t>
            </a:r>
            <a:endParaRPr lang="en-US" sz="2400" dirty="0"/>
          </a:p>
        </p:txBody>
      </p:sp>
      <p:grpSp>
        <p:nvGrpSpPr>
          <p:cNvPr id="41" name="组合 40"/>
          <p:cNvGrpSpPr/>
          <p:nvPr/>
        </p:nvGrpSpPr>
        <p:grpSpPr>
          <a:xfrm>
            <a:off x="6072198" y="2285992"/>
            <a:ext cx="428628" cy="428628"/>
            <a:chOff x="2777257" y="3338878"/>
            <a:chExt cx="428628" cy="428628"/>
          </a:xfrm>
        </p:grpSpPr>
        <p:sp>
          <p:nvSpPr>
            <p:cNvPr id="42" name="椭圆 41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858148" y="2928934"/>
            <a:ext cx="428628" cy="428628"/>
            <a:chOff x="2777257" y="3338878"/>
            <a:chExt cx="428628" cy="428628"/>
          </a:xfrm>
        </p:grpSpPr>
        <p:sp>
          <p:nvSpPr>
            <p:cNvPr id="45" name="椭圆 44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5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6643702" y="1428736"/>
            <a:ext cx="428628" cy="428628"/>
            <a:chOff x="2777257" y="3338878"/>
            <a:chExt cx="428628" cy="428628"/>
          </a:xfrm>
        </p:grpSpPr>
        <p:sp>
          <p:nvSpPr>
            <p:cNvPr id="48" name="椭圆 47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</p:grpSp>
      <p:cxnSp>
        <p:nvCxnSpPr>
          <p:cNvPr id="50" name="直接连接符 49"/>
          <p:cNvCxnSpPr/>
          <p:nvPr/>
        </p:nvCxnSpPr>
        <p:spPr bwMode="auto">
          <a:xfrm rot="16200000" flipH="1">
            <a:off x="7571033" y="2563090"/>
            <a:ext cx="367207" cy="36448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直接连接符 50"/>
          <p:cNvCxnSpPr/>
          <p:nvPr/>
        </p:nvCxnSpPr>
        <p:spPr bwMode="auto">
          <a:xfrm rot="5400000">
            <a:off x="6393669" y="1964521"/>
            <a:ext cx="357190" cy="2857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2" name="组合 51"/>
          <p:cNvGrpSpPr/>
          <p:nvPr/>
        </p:nvGrpSpPr>
        <p:grpSpPr>
          <a:xfrm>
            <a:off x="6786578" y="2928934"/>
            <a:ext cx="428628" cy="428628"/>
            <a:chOff x="2777257" y="3338878"/>
            <a:chExt cx="428628" cy="428628"/>
          </a:xfrm>
        </p:grpSpPr>
        <p:sp>
          <p:nvSpPr>
            <p:cNvPr id="53" name="椭圆 52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cxnSp>
        <p:nvCxnSpPr>
          <p:cNvPr id="55" name="直接连接符 54"/>
          <p:cNvCxnSpPr/>
          <p:nvPr/>
        </p:nvCxnSpPr>
        <p:spPr bwMode="auto">
          <a:xfrm rot="16200000" flipH="1">
            <a:off x="6938121" y="1866030"/>
            <a:ext cx="419961" cy="27708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6" name="组合 55"/>
          <p:cNvGrpSpPr/>
          <p:nvPr/>
        </p:nvGrpSpPr>
        <p:grpSpPr>
          <a:xfrm>
            <a:off x="7215206" y="2143116"/>
            <a:ext cx="428628" cy="428628"/>
            <a:chOff x="2777257" y="3338878"/>
            <a:chExt cx="428628" cy="428628"/>
          </a:xfrm>
        </p:grpSpPr>
        <p:sp>
          <p:nvSpPr>
            <p:cNvPr id="57" name="椭圆 56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</p:grpSp>
      <p:cxnSp>
        <p:nvCxnSpPr>
          <p:cNvPr id="62" name="直接连接符 61"/>
          <p:cNvCxnSpPr/>
          <p:nvPr/>
        </p:nvCxnSpPr>
        <p:spPr bwMode="auto">
          <a:xfrm rot="5400000">
            <a:off x="7000892" y="2643182"/>
            <a:ext cx="357190" cy="214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右箭头 62"/>
          <p:cNvSpPr/>
          <p:nvPr/>
        </p:nvSpPr>
        <p:spPr bwMode="auto">
          <a:xfrm>
            <a:off x="5072066" y="2027816"/>
            <a:ext cx="978408" cy="4846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929190" y="1643050"/>
            <a:ext cx="1302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left rotation</a:t>
            </a:r>
            <a:endParaRPr lang="en-US" dirty="0"/>
          </a:p>
        </p:txBody>
      </p:sp>
      <p:grpSp>
        <p:nvGrpSpPr>
          <p:cNvPr id="65" name="组合 64"/>
          <p:cNvGrpSpPr/>
          <p:nvPr/>
        </p:nvGrpSpPr>
        <p:grpSpPr>
          <a:xfrm>
            <a:off x="285720" y="4857760"/>
            <a:ext cx="428628" cy="428628"/>
            <a:chOff x="2777257" y="3338878"/>
            <a:chExt cx="428628" cy="428628"/>
          </a:xfrm>
        </p:grpSpPr>
        <p:sp>
          <p:nvSpPr>
            <p:cNvPr id="66" name="椭圆 65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2714612" y="6286520"/>
            <a:ext cx="428628" cy="428628"/>
            <a:chOff x="2777257" y="3338878"/>
            <a:chExt cx="428628" cy="428628"/>
          </a:xfrm>
        </p:grpSpPr>
        <p:sp>
          <p:nvSpPr>
            <p:cNvPr id="69" name="椭圆 68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6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857224" y="4000504"/>
            <a:ext cx="428628" cy="428628"/>
            <a:chOff x="2777257" y="3338878"/>
            <a:chExt cx="428628" cy="428628"/>
          </a:xfrm>
        </p:grpSpPr>
        <p:sp>
          <p:nvSpPr>
            <p:cNvPr id="72" name="椭圆 71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</p:grpSp>
      <p:cxnSp>
        <p:nvCxnSpPr>
          <p:cNvPr id="74" name="直接连接符 73"/>
          <p:cNvCxnSpPr/>
          <p:nvPr/>
        </p:nvCxnSpPr>
        <p:spPr bwMode="auto">
          <a:xfrm rot="16200000" flipH="1">
            <a:off x="2427497" y="5920676"/>
            <a:ext cx="367207" cy="36448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直接连接符 74"/>
          <p:cNvCxnSpPr/>
          <p:nvPr/>
        </p:nvCxnSpPr>
        <p:spPr bwMode="auto">
          <a:xfrm rot="5400000">
            <a:off x="607191" y="4536289"/>
            <a:ext cx="357190" cy="2857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76" name="组合 75"/>
          <p:cNvGrpSpPr/>
          <p:nvPr/>
        </p:nvGrpSpPr>
        <p:grpSpPr>
          <a:xfrm>
            <a:off x="1000100" y="5500702"/>
            <a:ext cx="428628" cy="428628"/>
            <a:chOff x="2777257" y="3338878"/>
            <a:chExt cx="428628" cy="428628"/>
          </a:xfrm>
        </p:grpSpPr>
        <p:sp>
          <p:nvSpPr>
            <p:cNvPr id="77" name="椭圆 76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cxnSp>
        <p:nvCxnSpPr>
          <p:cNvPr id="79" name="直接连接符 78"/>
          <p:cNvCxnSpPr/>
          <p:nvPr/>
        </p:nvCxnSpPr>
        <p:spPr bwMode="auto">
          <a:xfrm rot="16200000" flipH="1">
            <a:off x="1151643" y="4437798"/>
            <a:ext cx="419961" cy="27708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80" name="组合 79"/>
          <p:cNvGrpSpPr/>
          <p:nvPr/>
        </p:nvGrpSpPr>
        <p:grpSpPr>
          <a:xfrm>
            <a:off x="1428728" y="4714884"/>
            <a:ext cx="428628" cy="428628"/>
            <a:chOff x="2777257" y="3338878"/>
            <a:chExt cx="428628" cy="428628"/>
          </a:xfrm>
        </p:grpSpPr>
        <p:sp>
          <p:nvSpPr>
            <p:cNvPr id="81" name="椭圆 80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</p:grpSp>
      <p:cxnSp>
        <p:nvCxnSpPr>
          <p:cNvPr id="83" name="直接连接符 82"/>
          <p:cNvCxnSpPr/>
          <p:nvPr/>
        </p:nvCxnSpPr>
        <p:spPr bwMode="auto">
          <a:xfrm rot="5400000">
            <a:off x="1214414" y="5214950"/>
            <a:ext cx="357190" cy="214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85" name="组合 84"/>
          <p:cNvGrpSpPr/>
          <p:nvPr/>
        </p:nvGrpSpPr>
        <p:grpSpPr>
          <a:xfrm>
            <a:off x="2071670" y="5500702"/>
            <a:ext cx="428628" cy="428628"/>
            <a:chOff x="2777257" y="3338878"/>
            <a:chExt cx="428628" cy="428628"/>
          </a:xfrm>
        </p:grpSpPr>
        <p:sp>
          <p:nvSpPr>
            <p:cNvPr id="86" name="椭圆 85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</p:grpSp>
      <p:cxnSp>
        <p:nvCxnSpPr>
          <p:cNvPr id="142" name="直接连接符 141"/>
          <p:cNvCxnSpPr>
            <a:endCxn id="86" idx="1"/>
          </p:cNvCxnSpPr>
          <p:nvPr/>
        </p:nvCxnSpPr>
        <p:spPr bwMode="auto">
          <a:xfrm rot="16200000" flipH="1">
            <a:off x="1750199" y="5179230"/>
            <a:ext cx="419961" cy="3485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1" name="TextBox 170"/>
          <p:cNvSpPr txBox="1"/>
          <p:nvPr/>
        </p:nvSpPr>
        <p:spPr>
          <a:xfrm>
            <a:off x="1285852" y="3929067"/>
            <a:ext cx="285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endParaRPr lang="en-US" sz="2400" dirty="0"/>
          </a:p>
        </p:txBody>
      </p:sp>
      <p:grpSp>
        <p:nvGrpSpPr>
          <p:cNvPr id="175" name="组合 174"/>
          <p:cNvGrpSpPr/>
          <p:nvPr/>
        </p:nvGrpSpPr>
        <p:grpSpPr>
          <a:xfrm>
            <a:off x="3714744" y="5857892"/>
            <a:ext cx="428628" cy="428628"/>
            <a:chOff x="2777257" y="3338878"/>
            <a:chExt cx="428628" cy="428628"/>
          </a:xfrm>
        </p:grpSpPr>
        <p:sp>
          <p:nvSpPr>
            <p:cNvPr id="176" name="椭圆 175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178" name="组合 177"/>
          <p:cNvGrpSpPr/>
          <p:nvPr/>
        </p:nvGrpSpPr>
        <p:grpSpPr>
          <a:xfrm>
            <a:off x="5857884" y="5786454"/>
            <a:ext cx="428628" cy="428628"/>
            <a:chOff x="2777257" y="3338878"/>
            <a:chExt cx="428628" cy="428628"/>
          </a:xfrm>
        </p:grpSpPr>
        <p:sp>
          <p:nvSpPr>
            <p:cNvPr id="179" name="椭圆 178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6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1" name="组合 180"/>
          <p:cNvGrpSpPr/>
          <p:nvPr/>
        </p:nvGrpSpPr>
        <p:grpSpPr>
          <a:xfrm>
            <a:off x="4143372" y="5000636"/>
            <a:ext cx="428628" cy="428628"/>
            <a:chOff x="2777257" y="3338878"/>
            <a:chExt cx="428628" cy="428628"/>
          </a:xfrm>
        </p:grpSpPr>
        <p:sp>
          <p:nvSpPr>
            <p:cNvPr id="182" name="椭圆 181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</p:grpSp>
      <p:cxnSp>
        <p:nvCxnSpPr>
          <p:cNvPr id="184" name="直接连接符 183"/>
          <p:cNvCxnSpPr/>
          <p:nvPr/>
        </p:nvCxnSpPr>
        <p:spPr bwMode="auto">
          <a:xfrm rot="16200000" flipH="1">
            <a:off x="5570769" y="5420610"/>
            <a:ext cx="367207" cy="36448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85" name="直接连接符 184"/>
          <p:cNvCxnSpPr/>
          <p:nvPr/>
        </p:nvCxnSpPr>
        <p:spPr bwMode="auto">
          <a:xfrm rot="5400000">
            <a:off x="3893339" y="5536421"/>
            <a:ext cx="428628" cy="214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86" name="组合 185"/>
          <p:cNvGrpSpPr/>
          <p:nvPr/>
        </p:nvGrpSpPr>
        <p:grpSpPr>
          <a:xfrm>
            <a:off x="4572000" y="5857892"/>
            <a:ext cx="428628" cy="428628"/>
            <a:chOff x="2777257" y="3338878"/>
            <a:chExt cx="428628" cy="428628"/>
          </a:xfrm>
        </p:grpSpPr>
        <p:sp>
          <p:nvSpPr>
            <p:cNvPr id="187" name="椭圆 186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grpSp>
        <p:nvGrpSpPr>
          <p:cNvPr id="190" name="组合 189"/>
          <p:cNvGrpSpPr/>
          <p:nvPr/>
        </p:nvGrpSpPr>
        <p:grpSpPr>
          <a:xfrm>
            <a:off x="4572000" y="4214818"/>
            <a:ext cx="428628" cy="428628"/>
            <a:chOff x="2777257" y="3338878"/>
            <a:chExt cx="428628" cy="428628"/>
          </a:xfrm>
        </p:grpSpPr>
        <p:sp>
          <p:nvSpPr>
            <p:cNvPr id="191" name="椭圆 190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</p:grpSp>
      <p:cxnSp>
        <p:nvCxnSpPr>
          <p:cNvPr id="193" name="直接连接符 192"/>
          <p:cNvCxnSpPr/>
          <p:nvPr/>
        </p:nvCxnSpPr>
        <p:spPr bwMode="auto">
          <a:xfrm rot="5400000">
            <a:off x="4357686" y="4714884"/>
            <a:ext cx="357190" cy="214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94" name="组合 193"/>
          <p:cNvGrpSpPr/>
          <p:nvPr/>
        </p:nvGrpSpPr>
        <p:grpSpPr>
          <a:xfrm>
            <a:off x="5214942" y="5000636"/>
            <a:ext cx="428628" cy="428628"/>
            <a:chOff x="2777257" y="3338878"/>
            <a:chExt cx="428628" cy="428628"/>
          </a:xfrm>
        </p:grpSpPr>
        <p:sp>
          <p:nvSpPr>
            <p:cNvPr id="195" name="椭圆 194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</p:grpSp>
      <p:cxnSp>
        <p:nvCxnSpPr>
          <p:cNvPr id="197" name="直接连接符 196"/>
          <p:cNvCxnSpPr/>
          <p:nvPr/>
        </p:nvCxnSpPr>
        <p:spPr bwMode="auto">
          <a:xfrm rot="16200000" flipH="1">
            <a:off x="4893471" y="4679164"/>
            <a:ext cx="419961" cy="3485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4" name="直接连接符 203"/>
          <p:cNvCxnSpPr/>
          <p:nvPr/>
        </p:nvCxnSpPr>
        <p:spPr bwMode="auto">
          <a:xfrm rot="16200000" flipH="1">
            <a:off x="4402072" y="5473649"/>
            <a:ext cx="491399" cy="27708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5" name="右箭头 204"/>
          <p:cNvSpPr/>
          <p:nvPr/>
        </p:nvSpPr>
        <p:spPr bwMode="auto">
          <a:xfrm>
            <a:off x="2571736" y="4929198"/>
            <a:ext cx="978408" cy="4846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2428860" y="4544432"/>
            <a:ext cx="1302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left rotation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5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4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3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6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5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63" grpId="0" animBg="1"/>
      <p:bldP spid="64" grpId="0"/>
      <p:bldP spid="171" grpId="0"/>
      <p:bldP spid="205" grpId="0" animBg="1"/>
      <p:bldP spid="20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组合 3"/>
          <p:cNvGrpSpPr/>
          <p:nvPr/>
        </p:nvGrpSpPr>
        <p:grpSpPr>
          <a:xfrm>
            <a:off x="500034" y="3143248"/>
            <a:ext cx="428628" cy="428628"/>
            <a:chOff x="2777257" y="3338878"/>
            <a:chExt cx="428628" cy="428628"/>
          </a:xfrm>
        </p:grpSpPr>
        <p:sp>
          <p:nvSpPr>
            <p:cNvPr id="5" name="椭圆 4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286116" y="3867646"/>
            <a:ext cx="428628" cy="428628"/>
            <a:chOff x="2777257" y="3338878"/>
            <a:chExt cx="428628" cy="428628"/>
          </a:xfrm>
        </p:grpSpPr>
        <p:sp>
          <p:nvSpPr>
            <p:cNvPr id="8" name="椭圆 7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7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28662" y="2285992"/>
            <a:ext cx="428628" cy="428628"/>
            <a:chOff x="2777257" y="3338878"/>
            <a:chExt cx="428628" cy="428628"/>
          </a:xfrm>
        </p:grpSpPr>
        <p:sp>
          <p:nvSpPr>
            <p:cNvPr id="11" name="椭圆 10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</p:grpSp>
      <p:cxnSp>
        <p:nvCxnSpPr>
          <p:cNvPr id="13" name="直接连接符 12"/>
          <p:cNvCxnSpPr/>
          <p:nvPr/>
        </p:nvCxnSpPr>
        <p:spPr bwMode="auto">
          <a:xfrm rot="16200000" flipH="1">
            <a:off x="2999001" y="3501802"/>
            <a:ext cx="367207" cy="36448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/>
          <p:cNvCxnSpPr/>
          <p:nvPr/>
        </p:nvCxnSpPr>
        <p:spPr bwMode="auto">
          <a:xfrm rot="5400000">
            <a:off x="678629" y="2821777"/>
            <a:ext cx="428628" cy="214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5" name="组合 14"/>
          <p:cNvGrpSpPr/>
          <p:nvPr/>
        </p:nvGrpSpPr>
        <p:grpSpPr>
          <a:xfrm>
            <a:off x="1357290" y="3143248"/>
            <a:ext cx="428628" cy="428628"/>
            <a:chOff x="2777257" y="3338878"/>
            <a:chExt cx="428628" cy="428628"/>
          </a:xfrm>
        </p:grpSpPr>
        <p:sp>
          <p:nvSpPr>
            <p:cNvPr id="16" name="椭圆 15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357290" y="1500174"/>
            <a:ext cx="428628" cy="428628"/>
            <a:chOff x="2777257" y="3338878"/>
            <a:chExt cx="428628" cy="428628"/>
          </a:xfrm>
        </p:grpSpPr>
        <p:sp>
          <p:nvSpPr>
            <p:cNvPr id="19" name="椭圆 18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</p:grpSp>
      <p:cxnSp>
        <p:nvCxnSpPr>
          <p:cNvPr id="21" name="直接连接符 20"/>
          <p:cNvCxnSpPr/>
          <p:nvPr/>
        </p:nvCxnSpPr>
        <p:spPr bwMode="auto">
          <a:xfrm rot="5400000">
            <a:off x="1142976" y="2000240"/>
            <a:ext cx="357190" cy="214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2" name="组合 21"/>
          <p:cNvGrpSpPr/>
          <p:nvPr/>
        </p:nvGrpSpPr>
        <p:grpSpPr>
          <a:xfrm>
            <a:off x="2000232" y="2285992"/>
            <a:ext cx="428628" cy="428628"/>
            <a:chOff x="2777257" y="3338878"/>
            <a:chExt cx="428628" cy="428628"/>
          </a:xfrm>
        </p:grpSpPr>
        <p:sp>
          <p:nvSpPr>
            <p:cNvPr id="23" name="椭圆 22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</p:grpSp>
      <p:cxnSp>
        <p:nvCxnSpPr>
          <p:cNvPr id="25" name="直接连接符 24"/>
          <p:cNvCxnSpPr/>
          <p:nvPr/>
        </p:nvCxnSpPr>
        <p:spPr bwMode="auto">
          <a:xfrm rot="16200000" flipH="1">
            <a:off x="1678761" y="1964520"/>
            <a:ext cx="419961" cy="3485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直接连接符 25"/>
          <p:cNvCxnSpPr/>
          <p:nvPr/>
        </p:nvCxnSpPr>
        <p:spPr bwMode="auto">
          <a:xfrm rot="16200000" flipH="1">
            <a:off x="1187362" y="2759005"/>
            <a:ext cx="491399" cy="27708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7" name="组合 26"/>
          <p:cNvGrpSpPr/>
          <p:nvPr/>
        </p:nvGrpSpPr>
        <p:grpSpPr>
          <a:xfrm>
            <a:off x="2643174" y="3071812"/>
            <a:ext cx="428628" cy="428628"/>
            <a:chOff x="2777257" y="3338878"/>
            <a:chExt cx="428628" cy="428628"/>
          </a:xfrm>
        </p:grpSpPr>
        <p:sp>
          <p:nvSpPr>
            <p:cNvPr id="28" name="椭圆 27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</p:grpSp>
      <p:cxnSp>
        <p:nvCxnSpPr>
          <p:cNvPr id="30" name="直接连接符 29"/>
          <p:cNvCxnSpPr/>
          <p:nvPr/>
        </p:nvCxnSpPr>
        <p:spPr bwMode="auto">
          <a:xfrm rot="16200000" flipH="1">
            <a:off x="2321703" y="2750340"/>
            <a:ext cx="419961" cy="3485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2571736" y="2143116"/>
            <a:ext cx="285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endParaRPr lang="en-US" sz="2400" dirty="0"/>
          </a:p>
        </p:txBody>
      </p:sp>
      <p:grpSp>
        <p:nvGrpSpPr>
          <p:cNvPr id="32" name="组合 31"/>
          <p:cNvGrpSpPr/>
          <p:nvPr/>
        </p:nvGrpSpPr>
        <p:grpSpPr>
          <a:xfrm>
            <a:off x="4929190" y="3286124"/>
            <a:ext cx="428628" cy="428628"/>
            <a:chOff x="2777257" y="3338878"/>
            <a:chExt cx="428628" cy="428628"/>
          </a:xfrm>
        </p:grpSpPr>
        <p:sp>
          <p:nvSpPr>
            <p:cNvPr id="33" name="椭圆 32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357818" y="2428868"/>
            <a:ext cx="428628" cy="428628"/>
            <a:chOff x="2777257" y="3338878"/>
            <a:chExt cx="428628" cy="428628"/>
          </a:xfrm>
        </p:grpSpPr>
        <p:sp>
          <p:nvSpPr>
            <p:cNvPr id="39" name="椭圆 38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</p:grpSp>
      <p:cxnSp>
        <p:nvCxnSpPr>
          <p:cNvPr id="42" name="直接连接符 41"/>
          <p:cNvCxnSpPr/>
          <p:nvPr/>
        </p:nvCxnSpPr>
        <p:spPr bwMode="auto">
          <a:xfrm rot="5400000">
            <a:off x="5107785" y="2964653"/>
            <a:ext cx="428628" cy="214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3" name="组合 42"/>
          <p:cNvGrpSpPr/>
          <p:nvPr/>
        </p:nvGrpSpPr>
        <p:grpSpPr>
          <a:xfrm>
            <a:off x="5786446" y="3286124"/>
            <a:ext cx="428628" cy="428628"/>
            <a:chOff x="2777257" y="3338878"/>
            <a:chExt cx="428628" cy="428628"/>
          </a:xfrm>
        </p:grpSpPr>
        <p:sp>
          <p:nvSpPr>
            <p:cNvPr id="44" name="椭圆 43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786446" y="1643050"/>
            <a:ext cx="428628" cy="428628"/>
            <a:chOff x="2777257" y="3338878"/>
            <a:chExt cx="428628" cy="428628"/>
          </a:xfrm>
        </p:grpSpPr>
        <p:sp>
          <p:nvSpPr>
            <p:cNvPr id="47" name="椭圆 46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</p:grpSp>
      <p:cxnSp>
        <p:nvCxnSpPr>
          <p:cNvPr id="49" name="直接连接符 48"/>
          <p:cNvCxnSpPr/>
          <p:nvPr/>
        </p:nvCxnSpPr>
        <p:spPr bwMode="auto">
          <a:xfrm rot="5400000">
            <a:off x="5572132" y="2143116"/>
            <a:ext cx="357190" cy="214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0" name="组合 49"/>
          <p:cNvGrpSpPr/>
          <p:nvPr/>
        </p:nvGrpSpPr>
        <p:grpSpPr>
          <a:xfrm>
            <a:off x="6286512" y="3286124"/>
            <a:ext cx="428628" cy="428628"/>
            <a:chOff x="2777257" y="3338878"/>
            <a:chExt cx="428628" cy="428628"/>
          </a:xfrm>
        </p:grpSpPr>
        <p:sp>
          <p:nvSpPr>
            <p:cNvPr id="51" name="椭圆 50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</p:grpSp>
      <p:cxnSp>
        <p:nvCxnSpPr>
          <p:cNvPr id="53" name="直接连接符 52"/>
          <p:cNvCxnSpPr/>
          <p:nvPr/>
        </p:nvCxnSpPr>
        <p:spPr bwMode="auto">
          <a:xfrm rot="16200000" flipH="1">
            <a:off x="6107917" y="2107396"/>
            <a:ext cx="419961" cy="3485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直接连接符 53"/>
          <p:cNvCxnSpPr/>
          <p:nvPr/>
        </p:nvCxnSpPr>
        <p:spPr bwMode="auto">
          <a:xfrm rot="16200000" flipH="1">
            <a:off x="5616518" y="2901881"/>
            <a:ext cx="491399" cy="27708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5" name="组合 54"/>
          <p:cNvGrpSpPr/>
          <p:nvPr/>
        </p:nvGrpSpPr>
        <p:grpSpPr>
          <a:xfrm>
            <a:off x="6429388" y="2500306"/>
            <a:ext cx="428628" cy="428628"/>
            <a:chOff x="2777257" y="3338878"/>
            <a:chExt cx="428628" cy="428628"/>
          </a:xfrm>
        </p:grpSpPr>
        <p:sp>
          <p:nvSpPr>
            <p:cNvPr id="56" name="椭圆 55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</p:grpSp>
      <p:cxnSp>
        <p:nvCxnSpPr>
          <p:cNvPr id="63" name="直接连接符 62"/>
          <p:cNvCxnSpPr>
            <a:stCxn id="56" idx="4"/>
          </p:cNvCxnSpPr>
          <p:nvPr/>
        </p:nvCxnSpPr>
        <p:spPr bwMode="auto">
          <a:xfrm rot="5400000">
            <a:off x="6429388" y="3071810"/>
            <a:ext cx="357190" cy="714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右箭头 63"/>
          <p:cNvSpPr/>
          <p:nvPr/>
        </p:nvSpPr>
        <p:spPr bwMode="auto">
          <a:xfrm>
            <a:off x="3340837" y="2385006"/>
            <a:ext cx="978408" cy="4846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197961" y="2000240"/>
            <a:ext cx="1302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left rotation</a:t>
            </a:r>
            <a:endParaRPr lang="en-US" dirty="0"/>
          </a:p>
        </p:txBody>
      </p:sp>
      <p:grpSp>
        <p:nvGrpSpPr>
          <p:cNvPr id="66" name="组合 65"/>
          <p:cNvGrpSpPr/>
          <p:nvPr/>
        </p:nvGrpSpPr>
        <p:grpSpPr>
          <a:xfrm>
            <a:off x="7072330" y="3286124"/>
            <a:ext cx="428628" cy="428628"/>
            <a:chOff x="2777257" y="3338878"/>
            <a:chExt cx="428628" cy="428628"/>
          </a:xfrm>
        </p:grpSpPr>
        <p:sp>
          <p:nvSpPr>
            <p:cNvPr id="67" name="椭圆 66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7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69" name="直接连接符 68"/>
          <p:cNvCxnSpPr/>
          <p:nvPr/>
        </p:nvCxnSpPr>
        <p:spPr bwMode="auto">
          <a:xfrm rot="16200000" flipH="1">
            <a:off x="6785215" y="2920280"/>
            <a:ext cx="367207" cy="36448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64" grpId="0" animBg="1"/>
      <p:bldP spid="6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Left-right (LR)</a:t>
            </a:r>
            <a:r>
              <a:rPr lang="en-US" dirty="0" smtClean="0"/>
              <a:t> case: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63040"/>
            <a:ext cx="8186766" cy="965828"/>
          </a:xfrm>
        </p:spPr>
        <p:txBody>
          <a:bodyPr/>
          <a:lstStyle/>
          <a:p>
            <a:r>
              <a:rPr lang="en-US" dirty="0" smtClean="0"/>
              <a:t>x is in the right </a:t>
            </a:r>
            <a:r>
              <a:rPr lang="en-US" dirty="0" err="1" smtClean="0"/>
              <a:t>subtree</a:t>
            </a:r>
            <a:r>
              <a:rPr lang="en-US" dirty="0" smtClean="0"/>
              <a:t> of the left child of v, </a:t>
            </a:r>
          </a:p>
          <a:p>
            <a:pPr lvl="1"/>
            <a:r>
              <a:rPr lang="en-US" dirty="0" smtClean="0"/>
              <a:t>x is in v-&gt;</a:t>
            </a:r>
            <a:r>
              <a:rPr lang="en-US" dirty="0" smtClean="0">
                <a:solidFill>
                  <a:srgbClr val="FF0000"/>
                </a:solidFill>
              </a:rPr>
              <a:t>left</a:t>
            </a:r>
            <a:r>
              <a:rPr lang="en-US" dirty="0" smtClean="0"/>
              <a:t>-&gt;</a:t>
            </a:r>
            <a:r>
              <a:rPr lang="en-US" dirty="0" smtClean="0">
                <a:solidFill>
                  <a:srgbClr val="FF0000"/>
                </a:solidFill>
              </a:rPr>
              <a:t>right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571736" y="3500438"/>
            <a:ext cx="428628" cy="428628"/>
            <a:chOff x="2777257" y="3338878"/>
            <a:chExt cx="428628" cy="428628"/>
          </a:xfrm>
        </p:grpSpPr>
        <p:sp>
          <p:nvSpPr>
            <p:cNvPr id="4" name="椭圆 3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357290" y="4286256"/>
            <a:ext cx="428628" cy="428628"/>
            <a:chOff x="2777257" y="3338878"/>
            <a:chExt cx="428628" cy="428628"/>
          </a:xfrm>
        </p:grpSpPr>
        <p:sp>
          <p:nvSpPr>
            <p:cNvPr id="8" name="椭圆 7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42910" y="5143512"/>
            <a:ext cx="428628" cy="428628"/>
            <a:chOff x="2777257" y="3338878"/>
            <a:chExt cx="428628" cy="428628"/>
          </a:xfrm>
        </p:grpSpPr>
        <p:sp>
          <p:nvSpPr>
            <p:cNvPr id="11" name="椭圆 10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000232" y="5143512"/>
            <a:ext cx="428628" cy="428628"/>
            <a:chOff x="2777257" y="3338878"/>
            <a:chExt cx="428628" cy="428628"/>
          </a:xfrm>
        </p:grpSpPr>
        <p:sp>
          <p:nvSpPr>
            <p:cNvPr id="14" name="椭圆 13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</a:t>
              </a:r>
              <a:endParaRPr lang="en-US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428992" y="4286256"/>
            <a:ext cx="428628" cy="428628"/>
            <a:chOff x="2777257" y="3338878"/>
            <a:chExt cx="428628" cy="428628"/>
          </a:xfrm>
        </p:grpSpPr>
        <p:sp>
          <p:nvSpPr>
            <p:cNvPr id="17" name="椭圆 16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429124" y="2500306"/>
            <a:ext cx="428628" cy="428628"/>
            <a:chOff x="2777257" y="3338878"/>
            <a:chExt cx="428628" cy="428628"/>
          </a:xfrm>
        </p:grpSpPr>
        <p:sp>
          <p:nvSpPr>
            <p:cNvPr id="20" name="椭圆 19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</a:t>
              </a:r>
              <a:endParaRPr lang="en-US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429388" y="3571876"/>
            <a:ext cx="428628" cy="428628"/>
            <a:chOff x="2777257" y="3338878"/>
            <a:chExt cx="428628" cy="428628"/>
          </a:xfrm>
        </p:grpSpPr>
        <p:sp>
          <p:nvSpPr>
            <p:cNvPr id="23" name="椭圆 22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70</a:t>
              </a:r>
              <a:endParaRPr lang="en-US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715008" y="4286256"/>
            <a:ext cx="428628" cy="428628"/>
            <a:chOff x="2777257" y="3338878"/>
            <a:chExt cx="428628" cy="428628"/>
          </a:xfrm>
        </p:grpSpPr>
        <p:sp>
          <p:nvSpPr>
            <p:cNvPr id="26" name="椭圆 25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60</a:t>
              </a:r>
              <a:endParaRPr lang="en-US" dirty="0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500958" y="4357694"/>
            <a:ext cx="428628" cy="428628"/>
            <a:chOff x="2777257" y="3338878"/>
            <a:chExt cx="428628" cy="428628"/>
          </a:xfrm>
        </p:grpSpPr>
        <p:sp>
          <p:nvSpPr>
            <p:cNvPr id="29" name="椭圆 28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80</a:t>
              </a:r>
              <a:endParaRPr lang="en-US" dirty="0"/>
            </a:p>
          </p:txBody>
        </p:sp>
      </p:grpSp>
      <p:grpSp>
        <p:nvGrpSpPr>
          <p:cNvPr id="31" name="组合 33"/>
          <p:cNvGrpSpPr/>
          <p:nvPr/>
        </p:nvGrpSpPr>
        <p:grpSpPr>
          <a:xfrm>
            <a:off x="1428728" y="5929330"/>
            <a:ext cx="428628" cy="428628"/>
            <a:chOff x="2777257" y="3338878"/>
            <a:chExt cx="428628" cy="428628"/>
          </a:xfrm>
        </p:grpSpPr>
        <p:sp>
          <p:nvSpPr>
            <p:cNvPr id="35" name="椭圆 34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12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8" name="直接连接符 37"/>
          <p:cNvCxnSpPr/>
          <p:nvPr/>
        </p:nvCxnSpPr>
        <p:spPr bwMode="auto">
          <a:xfrm rot="10800000" flipV="1">
            <a:off x="3071802" y="2857496"/>
            <a:ext cx="1357322" cy="714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直接连接符 39"/>
          <p:cNvCxnSpPr/>
          <p:nvPr/>
        </p:nvCxnSpPr>
        <p:spPr bwMode="auto">
          <a:xfrm>
            <a:off x="4929190" y="2857496"/>
            <a:ext cx="1500198" cy="714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直接连接符 41"/>
          <p:cNvCxnSpPr/>
          <p:nvPr/>
        </p:nvCxnSpPr>
        <p:spPr bwMode="auto">
          <a:xfrm rot="10800000" flipV="1">
            <a:off x="6143636" y="4000504"/>
            <a:ext cx="357190" cy="2857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直接连接符 43"/>
          <p:cNvCxnSpPr/>
          <p:nvPr/>
        </p:nvCxnSpPr>
        <p:spPr bwMode="auto">
          <a:xfrm>
            <a:off x="6929454" y="3929066"/>
            <a:ext cx="571504" cy="4286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直接连接符 45"/>
          <p:cNvCxnSpPr/>
          <p:nvPr/>
        </p:nvCxnSpPr>
        <p:spPr bwMode="auto">
          <a:xfrm rot="10800000" flipV="1">
            <a:off x="1785918" y="3857628"/>
            <a:ext cx="785818" cy="5000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直接连接符 47"/>
          <p:cNvCxnSpPr/>
          <p:nvPr/>
        </p:nvCxnSpPr>
        <p:spPr bwMode="auto">
          <a:xfrm rot="16200000" flipH="1">
            <a:off x="3000364" y="3929066"/>
            <a:ext cx="428628" cy="4286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直接连接符 49"/>
          <p:cNvCxnSpPr/>
          <p:nvPr/>
        </p:nvCxnSpPr>
        <p:spPr bwMode="auto">
          <a:xfrm rot="5400000">
            <a:off x="964381" y="4750603"/>
            <a:ext cx="428628" cy="3571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直接连接符 51"/>
          <p:cNvCxnSpPr/>
          <p:nvPr/>
        </p:nvCxnSpPr>
        <p:spPr bwMode="auto">
          <a:xfrm rot="16200000" flipH="1">
            <a:off x="1678761" y="4750603"/>
            <a:ext cx="428628" cy="3571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直接连接符 54"/>
          <p:cNvCxnSpPr/>
          <p:nvPr/>
        </p:nvCxnSpPr>
        <p:spPr bwMode="auto">
          <a:xfrm rot="5400000">
            <a:off x="1714480" y="5572140"/>
            <a:ext cx="357190" cy="3571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2214546" y="3357562"/>
            <a:ext cx="319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to Left-right case: </a:t>
            </a:r>
            <a:r>
              <a:rPr lang="en-US" dirty="0" smtClean="0">
                <a:solidFill>
                  <a:srgbClr val="FF0000"/>
                </a:solidFill>
              </a:rPr>
              <a:t>double rotation (left-right)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143108" y="1428736"/>
            <a:ext cx="428628" cy="428628"/>
            <a:chOff x="2777257" y="3338878"/>
            <a:chExt cx="428628" cy="428628"/>
          </a:xfrm>
        </p:grpSpPr>
        <p:sp>
          <p:nvSpPr>
            <p:cNvPr id="5" name="椭圆 4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928662" y="2214554"/>
            <a:ext cx="428628" cy="428628"/>
            <a:chOff x="2777257" y="3338878"/>
            <a:chExt cx="428628" cy="428628"/>
          </a:xfrm>
        </p:grpSpPr>
        <p:sp>
          <p:nvSpPr>
            <p:cNvPr id="8" name="椭圆 7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14282" y="3071810"/>
            <a:ext cx="428628" cy="428628"/>
            <a:chOff x="2777257" y="3338878"/>
            <a:chExt cx="428628" cy="428628"/>
          </a:xfrm>
        </p:grpSpPr>
        <p:sp>
          <p:nvSpPr>
            <p:cNvPr id="11" name="椭圆 10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571604" y="3071810"/>
            <a:ext cx="428628" cy="428628"/>
            <a:chOff x="2777257" y="3338878"/>
            <a:chExt cx="428628" cy="428628"/>
          </a:xfrm>
        </p:grpSpPr>
        <p:sp>
          <p:nvSpPr>
            <p:cNvPr id="14" name="椭圆 13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</a:t>
              </a:r>
              <a:endParaRPr lang="en-US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000364" y="2214554"/>
            <a:ext cx="428628" cy="428628"/>
            <a:chOff x="2777257" y="3338878"/>
            <a:chExt cx="428628" cy="428628"/>
          </a:xfrm>
        </p:grpSpPr>
        <p:sp>
          <p:nvSpPr>
            <p:cNvPr id="17" name="椭圆 16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</p:grpSp>
      <p:cxnSp>
        <p:nvCxnSpPr>
          <p:cNvPr id="26" name="直接连接符 25"/>
          <p:cNvCxnSpPr/>
          <p:nvPr/>
        </p:nvCxnSpPr>
        <p:spPr bwMode="auto">
          <a:xfrm rot="10800000" flipV="1">
            <a:off x="1357290" y="1785926"/>
            <a:ext cx="785818" cy="5000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直接连接符 26"/>
          <p:cNvCxnSpPr/>
          <p:nvPr/>
        </p:nvCxnSpPr>
        <p:spPr bwMode="auto">
          <a:xfrm rot="16200000" flipH="1">
            <a:off x="2571736" y="1857364"/>
            <a:ext cx="428628" cy="4286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直接连接符 27"/>
          <p:cNvCxnSpPr/>
          <p:nvPr/>
        </p:nvCxnSpPr>
        <p:spPr bwMode="auto">
          <a:xfrm rot="5400000">
            <a:off x="535753" y="2678901"/>
            <a:ext cx="428628" cy="3571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接连接符 28"/>
          <p:cNvCxnSpPr/>
          <p:nvPr/>
        </p:nvCxnSpPr>
        <p:spPr bwMode="auto">
          <a:xfrm rot="16200000" flipH="1">
            <a:off x="1250133" y="2678901"/>
            <a:ext cx="428628" cy="3571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1785918" y="1285860"/>
            <a:ext cx="319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</a:t>
            </a:r>
            <a:endParaRPr lang="en-US" sz="2400" dirty="0"/>
          </a:p>
        </p:txBody>
      </p:sp>
      <p:sp>
        <p:nvSpPr>
          <p:cNvPr id="64" name="右箭头 63"/>
          <p:cNvSpPr/>
          <p:nvPr/>
        </p:nvSpPr>
        <p:spPr bwMode="auto">
          <a:xfrm>
            <a:off x="3929058" y="2158550"/>
            <a:ext cx="978408" cy="4846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786182" y="1773784"/>
            <a:ext cx="1302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left rotation</a:t>
            </a:r>
            <a:endParaRPr lang="en-US" dirty="0"/>
          </a:p>
        </p:txBody>
      </p:sp>
      <p:grpSp>
        <p:nvGrpSpPr>
          <p:cNvPr id="62" name="组合 33"/>
          <p:cNvGrpSpPr/>
          <p:nvPr/>
        </p:nvGrpSpPr>
        <p:grpSpPr>
          <a:xfrm>
            <a:off x="1000100" y="3857628"/>
            <a:ext cx="428628" cy="428628"/>
            <a:chOff x="2777257" y="3338878"/>
            <a:chExt cx="428628" cy="428628"/>
          </a:xfrm>
        </p:grpSpPr>
        <p:sp>
          <p:nvSpPr>
            <p:cNvPr id="65" name="椭圆 64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12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67" name="直接连接符 66"/>
          <p:cNvCxnSpPr/>
          <p:nvPr/>
        </p:nvCxnSpPr>
        <p:spPr bwMode="auto">
          <a:xfrm rot="5400000">
            <a:off x="1285852" y="3500438"/>
            <a:ext cx="357190" cy="3571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内容占位符 68"/>
          <p:cNvSpPr>
            <a:spLocks noGrp="1"/>
          </p:cNvSpPr>
          <p:nvPr>
            <p:ph idx="1"/>
          </p:nvPr>
        </p:nvSpPr>
        <p:spPr>
          <a:xfrm>
            <a:off x="457200" y="1463040"/>
            <a:ext cx="8186766" cy="394324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70" name="组合 69"/>
          <p:cNvGrpSpPr/>
          <p:nvPr/>
        </p:nvGrpSpPr>
        <p:grpSpPr>
          <a:xfrm>
            <a:off x="6929454" y="1500174"/>
            <a:ext cx="428628" cy="428628"/>
            <a:chOff x="2777257" y="3338878"/>
            <a:chExt cx="428628" cy="428628"/>
          </a:xfrm>
        </p:grpSpPr>
        <p:sp>
          <p:nvSpPr>
            <p:cNvPr id="71" name="椭圆 70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5000628" y="3143248"/>
            <a:ext cx="428628" cy="428628"/>
            <a:chOff x="2777257" y="3338878"/>
            <a:chExt cx="428628" cy="428628"/>
          </a:xfrm>
        </p:grpSpPr>
        <p:sp>
          <p:nvSpPr>
            <p:cNvPr id="74" name="椭圆 73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4286248" y="4000504"/>
            <a:ext cx="428628" cy="428628"/>
            <a:chOff x="2777257" y="3338878"/>
            <a:chExt cx="428628" cy="428628"/>
          </a:xfrm>
        </p:grpSpPr>
        <p:sp>
          <p:nvSpPr>
            <p:cNvPr id="77" name="椭圆 76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5715008" y="2357430"/>
            <a:ext cx="428628" cy="428628"/>
            <a:chOff x="2777257" y="3338878"/>
            <a:chExt cx="428628" cy="428628"/>
          </a:xfrm>
        </p:grpSpPr>
        <p:sp>
          <p:nvSpPr>
            <p:cNvPr id="80" name="椭圆 79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</a:t>
              </a:r>
              <a:endParaRPr lang="en-US" dirty="0"/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7786710" y="2285992"/>
            <a:ext cx="428628" cy="428628"/>
            <a:chOff x="2777257" y="3338878"/>
            <a:chExt cx="428628" cy="428628"/>
          </a:xfrm>
        </p:grpSpPr>
        <p:sp>
          <p:nvSpPr>
            <p:cNvPr id="83" name="椭圆 82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</p:grpSp>
      <p:cxnSp>
        <p:nvCxnSpPr>
          <p:cNvPr id="85" name="直接连接符 84"/>
          <p:cNvCxnSpPr/>
          <p:nvPr/>
        </p:nvCxnSpPr>
        <p:spPr bwMode="auto">
          <a:xfrm rot="10800000" flipV="1">
            <a:off x="6143636" y="1857364"/>
            <a:ext cx="785818" cy="5000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直接连接符 85"/>
          <p:cNvCxnSpPr/>
          <p:nvPr/>
        </p:nvCxnSpPr>
        <p:spPr bwMode="auto">
          <a:xfrm rot="16200000" flipH="1">
            <a:off x="7358082" y="1928802"/>
            <a:ext cx="428628" cy="4286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直接连接符 86"/>
          <p:cNvCxnSpPr/>
          <p:nvPr/>
        </p:nvCxnSpPr>
        <p:spPr bwMode="auto">
          <a:xfrm rot="5400000">
            <a:off x="4607719" y="3607595"/>
            <a:ext cx="428628" cy="3571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直接连接符 87"/>
          <p:cNvCxnSpPr/>
          <p:nvPr/>
        </p:nvCxnSpPr>
        <p:spPr bwMode="auto">
          <a:xfrm rot="5400000">
            <a:off x="5322099" y="2750339"/>
            <a:ext cx="428628" cy="3571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9" name="TextBox 88"/>
          <p:cNvSpPr txBox="1"/>
          <p:nvPr/>
        </p:nvSpPr>
        <p:spPr>
          <a:xfrm>
            <a:off x="6572264" y="1357298"/>
            <a:ext cx="319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</a:t>
            </a:r>
            <a:endParaRPr lang="en-US" sz="2400" dirty="0"/>
          </a:p>
        </p:txBody>
      </p:sp>
      <p:grpSp>
        <p:nvGrpSpPr>
          <p:cNvPr id="90" name="组合 33"/>
          <p:cNvGrpSpPr/>
          <p:nvPr/>
        </p:nvGrpSpPr>
        <p:grpSpPr>
          <a:xfrm>
            <a:off x="5715008" y="4000504"/>
            <a:ext cx="428628" cy="428628"/>
            <a:chOff x="2777257" y="3338878"/>
            <a:chExt cx="428628" cy="428628"/>
          </a:xfrm>
        </p:grpSpPr>
        <p:sp>
          <p:nvSpPr>
            <p:cNvPr id="91" name="椭圆 90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12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93" name="直接连接符 92"/>
          <p:cNvCxnSpPr/>
          <p:nvPr/>
        </p:nvCxnSpPr>
        <p:spPr bwMode="auto">
          <a:xfrm rot="16200000" flipH="1">
            <a:off x="5429256" y="3589460"/>
            <a:ext cx="357190" cy="3571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8" name="TextBox 97"/>
          <p:cNvSpPr txBox="1"/>
          <p:nvPr/>
        </p:nvSpPr>
        <p:spPr>
          <a:xfrm>
            <a:off x="7143768" y="3571876"/>
            <a:ext cx="143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right rotation</a:t>
            </a:r>
            <a:endParaRPr lang="en-US" dirty="0"/>
          </a:p>
        </p:txBody>
      </p:sp>
      <p:grpSp>
        <p:nvGrpSpPr>
          <p:cNvPr id="99" name="组合 98"/>
          <p:cNvGrpSpPr/>
          <p:nvPr/>
        </p:nvGrpSpPr>
        <p:grpSpPr>
          <a:xfrm>
            <a:off x="7572396" y="5429264"/>
            <a:ext cx="428628" cy="428628"/>
            <a:chOff x="2777257" y="3338878"/>
            <a:chExt cx="428628" cy="428628"/>
          </a:xfrm>
        </p:grpSpPr>
        <p:sp>
          <p:nvSpPr>
            <p:cNvPr id="100" name="椭圆 99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5857884" y="5429264"/>
            <a:ext cx="428628" cy="428628"/>
            <a:chOff x="2777257" y="3338878"/>
            <a:chExt cx="428628" cy="428628"/>
          </a:xfrm>
        </p:grpSpPr>
        <p:sp>
          <p:nvSpPr>
            <p:cNvPr id="103" name="椭圆 102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5143504" y="6286520"/>
            <a:ext cx="428628" cy="428628"/>
            <a:chOff x="2777257" y="3338878"/>
            <a:chExt cx="428628" cy="428628"/>
          </a:xfrm>
        </p:grpSpPr>
        <p:sp>
          <p:nvSpPr>
            <p:cNvPr id="106" name="椭圆 105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6572264" y="4643446"/>
            <a:ext cx="428628" cy="428628"/>
            <a:chOff x="2777257" y="3338878"/>
            <a:chExt cx="428628" cy="428628"/>
          </a:xfrm>
        </p:grpSpPr>
        <p:sp>
          <p:nvSpPr>
            <p:cNvPr id="109" name="椭圆 108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</a:t>
              </a:r>
              <a:endParaRPr lang="en-US" dirty="0"/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8429652" y="6215082"/>
            <a:ext cx="428628" cy="428628"/>
            <a:chOff x="2777257" y="3338878"/>
            <a:chExt cx="428628" cy="428628"/>
          </a:xfrm>
        </p:grpSpPr>
        <p:sp>
          <p:nvSpPr>
            <p:cNvPr id="112" name="椭圆 111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</p:grpSp>
      <p:cxnSp>
        <p:nvCxnSpPr>
          <p:cNvPr id="115" name="直接连接符 114"/>
          <p:cNvCxnSpPr/>
          <p:nvPr/>
        </p:nvCxnSpPr>
        <p:spPr bwMode="auto">
          <a:xfrm rot="16200000" flipH="1">
            <a:off x="8001024" y="5857892"/>
            <a:ext cx="428628" cy="4286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直接连接符 115"/>
          <p:cNvCxnSpPr/>
          <p:nvPr/>
        </p:nvCxnSpPr>
        <p:spPr bwMode="auto">
          <a:xfrm rot="5400000">
            <a:off x="5464975" y="5893611"/>
            <a:ext cx="428628" cy="3571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7" name="直接连接符 116"/>
          <p:cNvCxnSpPr/>
          <p:nvPr/>
        </p:nvCxnSpPr>
        <p:spPr bwMode="auto">
          <a:xfrm rot="5400000">
            <a:off x="6179355" y="5036355"/>
            <a:ext cx="428628" cy="3571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19" name="组合 33"/>
          <p:cNvGrpSpPr/>
          <p:nvPr/>
        </p:nvGrpSpPr>
        <p:grpSpPr>
          <a:xfrm>
            <a:off x="6572264" y="6286520"/>
            <a:ext cx="428628" cy="428628"/>
            <a:chOff x="2777257" y="3338878"/>
            <a:chExt cx="428628" cy="428628"/>
          </a:xfrm>
        </p:grpSpPr>
        <p:sp>
          <p:nvSpPr>
            <p:cNvPr id="120" name="椭圆 119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12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22" name="直接连接符 121"/>
          <p:cNvCxnSpPr/>
          <p:nvPr/>
        </p:nvCxnSpPr>
        <p:spPr bwMode="auto">
          <a:xfrm rot="16200000" flipH="1">
            <a:off x="6286512" y="5875476"/>
            <a:ext cx="357190" cy="3571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4" name="直接连接符 123"/>
          <p:cNvCxnSpPr/>
          <p:nvPr/>
        </p:nvCxnSpPr>
        <p:spPr bwMode="auto">
          <a:xfrm>
            <a:off x="7072330" y="5000636"/>
            <a:ext cx="571504" cy="4286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5" name="下箭头 124"/>
          <p:cNvSpPr/>
          <p:nvPr/>
        </p:nvSpPr>
        <p:spPr bwMode="auto">
          <a:xfrm>
            <a:off x="6572264" y="3286124"/>
            <a:ext cx="484632" cy="978408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8" name="燕尾形箭头 127"/>
          <p:cNvSpPr/>
          <p:nvPr/>
        </p:nvSpPr>
        <p:spPr bwMode="auto">
          <a:xfrm rot="1507161">
            <a:off x="1599107" y="4698053"/>
            <a:ext cx="3647038" cy="500066"/>
          </a:xfrm>
          <a:prstGeom prst="notch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 rot="1586750">
            <a:off x="1641589" y="4846977"/>
            <a:ext cx="2511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left-right double rotation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57158" y="5857892"/>
            <a:ext cx="3399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height of the entire </a:t>
            </a:r>
            <a:r>
              <a:rPr lang="en-US" dirty="0" err="1" smtClean="0"/>
              <a:t>subtree</a:t>
            </a:r>
            <a:r>
              <a:rPr lang="en-US" dirty="0" smtClean="0"/>
              <a:t> </a:t>
            </a:r>
          </a:p>
          <a:p>
            <a:r>
              <a:rPr lang="en-US" dirty="0" smtClean="0"/>
              <a:t>does not change after the rotation</a:t>
            </a:r>
            <a:endParaRPr lang="en-US" dirty="0"/>
          </a:p>
        </p:txBody>
      </p:sp>
      <p:sp>
        <p:nvSpPr>
          <p:cNvPr id="131" name="椭圆 130"/>
          <p:cNvSpPr/>
          <p:nvPr/>
        </p:nvSpPr>
        <p:spPr bwMode="auto">
          <a:xfrm rot="2735834">
            <a:off x="670643" y="2046534"/>
            <a:ext cx="929321" cy="811187"/>
          </a:xfrm>
          <a:prstGeom prst="ellipse">
            <a:avLst/>
          </a:prstGeom>
          <a:noFill/>
          <a:ln w="28575" cap="flat" cmpd="sng" algn="ctr">
            <a:solidFill>
              <a:srgbClr val="A30D8E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2" name="椭圆 131"/>
          <p:cNvSpPr/>
          <p:nvPr/>
        </p:nvSpPr>
        <p:spPr bwMode="auto">
          <a:xfrm rot="19326030">
            <a:off x="6683661" y="1270383"/>
            <a:ext cx="870579" cy="916286"/>
          </a:xfrm>
          <a:prstGeom prst="ellipse">
            <a:avLst/>
          </a:prstGeom>
          <a:noFill/>
          <a:ln w="28575" cap="flat" cmpd="sng" algn="ctr">
            <a:solidFill>
              <a:srgbClr val="A30D8E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8" grpId="0"/>
      <p:bldP spid="89" grpId="0"/>
      <p:bldP spid="98" grpId="0"/>
      <p:bldP spid="125" grpId="0" animBg="1"/>
      <p:bldP spid="128" grpId="0" animBg="1"/>
      <p:bldP spid="129" grpId="0"/>
      <p:bldP spid="130" grpId="0"/>
      <p:bldP spid="131" grpId="0" animBg="1"/>
      <p:bldP spid="13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Left-right case and left-right double rotation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63040"/>
            <a:ext cx="8186766" cy="680076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785918" y="4429132"/>
            <a:ext cx="428628" cy="428628"/>
            <a:chOff x="2777257" y="3338878"/>
            <a:chExt cx="428628" cy="428628"/>
          </a:xfrm>
        </p:grpSpPr>
        <p:sp>
          <p:nvSpPr>
            <p:cNvPr id="5" name="椭圆 4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86050" y="3357562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</a:t>
              </a:r>
              <a:r>
                <a:rPr lang="en-US" baseline="-25000" dirty="0" smtClean="0"/>
                <a:t>2</a:t>
              </a:r>
              <a:endParaRPr lang="en-US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071538" y="3786190"/>
            <a:ext cx="428628" cy="428628"/>
            <a:chOff x="2777257" y="3338878"/>
            <a:chExt cx="428628" cy="428628"/>
          </a:xfrm>
        </p:grpSpPr>
        <p:sp>
          <p:nvSpPr>
            <p:cNvPr id="8" name="椭圆 7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86050" y="3357562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</a:t>
              </a:r>
              <a:r>
                <a:rPr lang="en-US" baseline="-25000" dirty="0" smtClean="0"/>
                <a:t>1</a:t>
              </a:r>
              <a:endParaRPr lang="en-US" dirty="0"/>
            </a:p>
          </p:txBody>
        </p:sp>
      </p:grpSp>
      <p:sp>
        <p:nvSpPr>
          <p:cNvPr id="16" name="等腰三角形 15"/>
          <p:cNvSpPr/>
          <p:nvPr/>
        </p:nvSpPr>
        <p:spPr bwMode="auto">
          <a:xfrm>
            <a:off x="1142976" y="5429264"/>
            <a:ext cx="642942" cy="785818"/>
          </a:xfrm>
          <a:prstGeom prst="triangle">
            <a:avLst/>
          </a:prstGeom>
          <a:solidFill>
            <a:schemeClr val="accent4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Y</a:t>
            </a:r>
          </a:p>
        </p:txBody>
      </p:sp>
      <p:sp>
        <p:nvSpPr>
          <p:cNvPr id="17" name="等腰三角形 16"/>
          <p:cNvSpPr/>
          <p:nvPr/>
        </p:nvSpPr>
        <p:spPr bwMode="auto">
          <a:xfrm>
            <a:off x="214282" y="4786322"/>
            <a:ext cx="642942" cy="1000132"/>
          </a:xfrm>
          <a:prstGeom prst="triangle">
            <a:avLst/>
          </a:prstGeom>
          <a:solidFill>
            <a:schemeClr val="accent4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Z</a:t>
            </a:r>
          </a:p>
        </p:txBody>
      </p:sp>
      <p:sp>
        <p:nvSpPr>
          <p:cNvPr id="20" name="等腰三角形 19"/>
          <p:cNvSpPr/>
          <p:nvPr/>
        </p:nvSpPr>
        <p:spPr bwMode="auto">
          <a:xfrm>
            <a:off x="2106838" y="5392994"/>
            <a:ext cx="642942" cy="1143008"/>
          </a:xfrm>
          <a:prstGeom prst="triangle">
            <a:avLst/>
          </a:prstGeom>
          <a:solidFill>
            <a:schemeClr val="accent4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rPr>
              <a:t>x</a:t>
            </a:r>
          </a:p>
        </p:txBody>
      </p:sp>
      <p:cxnSp>
        <p:nvCxnSpPr>
          <p:cNvPr id="22" name="直接连接符 21"/>
          <p:cNvCxnSpPr/>
          <p:nvPr/>
        </p:nvCxnSpPr>
        <p:spPr bwMode="auto">
          <a:xfrm flipV="1">
            <a:off x="2786050" y="2357430"/>
            <a:ext cx="928694" cy="5715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0" name="组合 22"/>
          <p:cNvGrpSpPr/>
          <p:nvPr/>
        </p:nvGrpSpPr>
        <p:grpSpPr>
          <a:xfrm>
            <a:off x="3714744" y="1928802"/>
            <a:ext cx="428628" cy="428628"/>
            <a:chOff x="2777257" y="3338878"/>
            <a:chExt cx="428628" cy="428628"/>
          </a:xfrm>
        </p:grpSpPr>
        <p:sp>
          <p:nvSpPr>
            <p:cNvPr id="24" name="椭圆 23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786050" y="3357562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endParaRPr 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000232" y="2753021"/>
            <a:ext cx="319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</a:t>
            </a:r>
            <a:endParaRPr lang="en-US" sz="2400" dirty="0"/>
          </a:p>
        </p:txBody>
      </p:sp>
      <p:sp>
        <p:nvSpPr>
          <p:cNvPr id="49" name="右箭头 48"/>
          <p:cNvSpPr/>
          <p:nvPr/>
        </p:nvSpPr>
        <p:spPr bwMode="auto">
          <a:xfrm>
            <a:off x="3912341" y="3885204"/>
            <a:ext cx="978408" cy="4846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769465" y="3286124"/>
            <a:ext cx="1642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left-right </a:t>
            </a:r>
          </a:p>
          <a:p>
            <a:r>
              <a:rPr lang="en-US" dirty="0" smtClean="0"/>
              <a:t>double rotation</a:t>
            </a:r>
            <a:endParaRPr lang="en-US" dirty="0"/>
          </a:p>
        </p:txBody>
      </p:sp>
      <p:grpSp>
        <p:nvGrpSpPr>
          <p:cNvPr id="41" name="组合 40"/>
          <p:cNvGrpSpPr/>
          <p:nvPr/>
        </p:nvGrpSpPr>
        <p:grpSpPr>
          <a:xfrm>
            <a:off x="2357422" y="2928934"/>
            <a:ext cx="428628" cy="428628"/>
            <a:chOff x="2777257" y="3338878"/>
            <a:chExt cx="428628" cy="428628"/>
          </a:xfrm>
        </p:grpSpPr>
        <p:sp>
          <p:nvSpPr>
            <p:cNvPr id="44" name="椭圆 43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786050" y="3357562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</a:t>
              </a:r>
              <a:r>
                <a:rPr lang="en-US" baseline="-25000" dirty="0" smtClean="0"/>
                <a:t>3</a:t>
              </a:r>
              <a:endParaRPr lang="en-US" dirty="0"/>
            </a:p>
          </p:txBody>
        </p:sp>
      </p:grpSp>
      <p:sp>
        <p:nvSpPr>
          <p:cNvPr id="46" name="等腰三角形 45"/>
          <p:cNvSpPr/>
          <p:nvPr/>
        </p:nvSpPr>
        <p:spPr bwMode="auto">
          <a:xfrm>
            <a:off x="2857488" y="4143380"/>
            <a:ext cx="857256" cy="1214446"/>
          </a:xfrm>
          <a:prstGeom prst="triangle">
            <a:avLst/>
          </a:prstGeom>
          <a:solidFill>
            <a:schemeClr val="accent4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latin typeface="Times New Roman" pitchFamily="18" charset="0"/>
              </a:rPr>
              <a:t>D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5" name="直接连接符 54"/>
          <p:cNvCxnSpPr/>
          <p:nvPr/>
        </p:nvCxnSpPr>
        <p:spPr bwMode="auto">
          <a:xfrm rot="10800000" flipV="1">
            <a:off x="1571604" y="3286124"/>
            <a:ext cx="785818" cy="5000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直接连接符 56"/>
          <p:cNvCxnSpPr>
            <a:stCxn id="44" idx="5"/>
          </p:cNvCxnSpPr>
          <p:nvPr/>
        </p:nvCxnSpPr>
        <p:spPr bwMode="auto">
          <a:xfrm rot="16200000" flipH="1">
            <a:off x="2580403" y="3437666"/>
            <a:ext cx="777151" cy="49139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直接连接符 58"/>
          <p:cNvCxnSpPr/>
          <p:nvPr/>
        </p:nvCxnSpPr>
        <p:spPr bwMode="auto">
          <a:xfrm rot="5400000">
            <a:off x="1428728" y="4929198"/>
            <a:ext cx="500066" cy="3571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直接连接符 60"/>
          <p:cNvCxnSpPr/>
          <p:nvPr/>
        </p:nvCxnSpPr>
        <p:spPr bwMode="auto">
          <a:xfrm rot="16200000" flipH="1">
            <a:off x="2107389" y="5036355"/>
            <a:ext cx="419961" cy="2056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直接连接符 63"/>
          <p:cNvCxnSpPr/>
          <p:nvPr/>
        </p:nvCxnSpPr>
        <p:spPr bwMode="auto">
          <a:xfrm rot="16200000" flipH="1">
            <a:off x="1500166" y="4143380"/>
            <a:ext cx="285752" cy="2857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直接连接符 65"/>
          <p:cNvCxnSpPr>
            <a:endCxn id="17" idx="0"/>
          </p:cNvCxnSpPr>
          <p:nvPr/>
        </p:nvCxnSpPr>
        <p:spPr bwMode="auto">
          <a:xfrm rot="10800000" flipV="1">
            <a:off x="535754" y="4214818"/>
            <a:ext cx="607223" cy="5715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8" name="组合 67"/>
          <p:cNvGrpSpPr/>
          <p:nvPr/>
        </p:nvGrpSpPr>
        <p:grpSpPr>
          <a:xfrm>
            <a:off x="5857884" y="3643314"/>
            <a:ext cx="428628" cy="428628"/>
            <a:chOff x="2777257" y="3338878"/>
            <a:chExt cx="428628" cy="428628"/>
          </a:xfrm>
        </p:grpSpPr>
        <p:sp>
          <p:nvSpPr>
            <p:cNvPr id="69" name="椭圆 68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786050" y="3357562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</a:t>
              </a:r>
              <a:r>
                <a:rPr lang="en-US" baseline="-25000" dirty="0" smtClean="0"/>
                <a:t>1</a:t>
              </a:r>
              <a:endParaRPr lang="en-US" dirty="0"/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6858016" y="2928934"/>
            <a:ext cx="428628" cy="428628"/>
            <a:chOff x="2777257" y="3338878"/>
            <a:chExt cx="428628" cy="428628"/>
          </a:xfrm>
        </p:grpSpPr>
        <p:sp>
          <p:nvSpPr>
            <p:cNvPr id="72" name="椭圆 71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786050" y="3357562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</a:t>
              </a:r>
              <a:r>
                <a:rPr lang="en-US" baseline="-25000" dirty="0" smtClean="0"/>
                <a:t>2</a:t>
              </a:r>
              <a:endParaRPr lang="en-US" dirty="0"/>
            </a:p>
          </p:txBody>
        </p:sp>
      </p:grpSp>
      <p:sp>
        <p:nvSpPr>
          <p:cNvPr id="74" name="等腰三角形 73"/>
          <p:cNvSpPr/>
          <p:nvPr/>
        </p:nvSpPr>
        <p:spPr bwMode="auto">
          <a:xfrm>
            <a:off x="6286512" y="4643446"/>
            <a:ext cx="642942" cy="785818"/>
          </a:xfrm>
          <a:prstGeom prst="triangle">
            <a:avLst/>
          </a:prstGeom>
          <a:solidFill>
            <a:schemeClr val="accent4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Y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5" name="等腰三角形 74"/>
          <p:cNvSpPr/>
          <p:nvPr/>
        </p:nvSpPr>
        <p:spPr bwMode="auto">
          <a:xfrm>
            <a:off x="4929190" y="4643446"/>
            <a:ext cx="642942" cy="1000132"/>
          </a:xfrm>
          <a:prstGeom prst="triangle">
            <a:avLst/>
          </a:prstGeom>
          <a:solidFill>
            <a:schemeClr val="accent4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Z</a:t>
            </a:r>
          </a:p>
        </p:txBody>
      </p:sp>
      <p:sp>
        <p:nvSpPr>
          <p:cNvPr id="76" name="等腰三角形 75"/>
          <p:cNvSpPr/>
          <p:nvPr/>
        </p:nvSpPr>
        <p:spPr bwMode="auto">
          <a:xfrm>
            <a:off x="7143768" y="4786322"/>
            <a:ext cx="642942" cy="1143008"/>
          </a:xfrm>
          <a:prstGeom prst="triangle">
            <a:avLst/>
          </a:prstGeom>
          <a:solidFill>
            <a:schemeClr val="accent4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rPr>
              <a:t>x</a:t>
            </a:r>
          </a:p>
        </p:txBody>
      </p:sp>
      <p:cxnSp>
        <p:nvCxnSpPr>
          <p:cNvPr id="77" name="直接连接符 76"/>
          <p:cNvCxnSpPr/>
          <p:nvPr/>
        </p:nvCxnSpPr>
        <p:spPr bwMode="auto">
          <a:xfrm flipV="1">
            <a:off x="7286644" y="2214554"/>
            <a:ext cx="1071570" cy="714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78" name="组合 22"/>
          <p:cNvGrpSpPr/>
          <p:nvPr/>
        </p:nvGrpSpPr>
        <p:grpSpPr>
          <a:xfrm>
            <a:off x="8429652" y="1785926"/>
            <a:ext cx="428628" cy="428628"/>
            <a:chOff x="2777257" y="3338878"/>
            <a:chExt cx="428628" cy="428628"/>
          </a:xfrm>
        </p:grpSpPr>
        <p:sp>
          <p:nvSpPr>
            <p:cNvPr id="79" name="椭圆 78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786050" y="3357562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endParaRPr lang="en-US" dirty="0"/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7643834" y="3714752"/>
            <a:ext cx="428628" cy="428628"/>
            <a:chOff x="2777257" y="3338878"/>
            <a:chExt cx="428628" cy="428628"/>
          </a:xfrm>
        </p:grpSpPr>
        <p:sp>
          <p:nvSpPr>
            <p:cNvPr id="85" name="椭圆 84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786050" y="3357562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</a:t>
              </a:r>
              <a:r>
                <a:rPr lang="en-US" baseline="-25000" dirty="0" smtClean="0"/>
                <a:t>3</a:t>
              </a:r>
              <a:endParaRPr lang="en-US" dirty="0"/>
            </a:p>
          </p:txBody>
        </p:sp>
      </p:grpSp>
      <p:sp>
        <p:nvSpPr>
          <p:cNvPr id="87" name="等腰三角形 86"/>
          <p:cNvSpPr/>
          <p:nvPr/>
        </p:nvSpPr>
        <p:spPr bwMode="auto">
          <a:xfrm>
            <a:off x="8072462" y="4786322"/>
            <a:ext cx="857256" cy="1214446"/>
          </a:xfrm>
          <a:prstGeom prst="triangle">
            <a:avLst/>
          </a:prstGeom>
          <a:solidFill>
            <a:schemeClr val="accent4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latin typeface="Times New Roman" pitchFamily="18" charset="0"/>
              </a:rPr>
              <a:t>D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8" name="直接连接符 87"/>
          <p:cNvCxnSpPr/>
          <p:nvPr/>
        </p:nvCxnSpPr>
        <p:spPr bwMode="auto">
          <a:xfrm rot="10800000" flipV="1">
            <a:off x="6286512" y="3214686"/>
            <a:ext cx="500066" cy="4286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直接连接符 91"/>
          <p:cNvCxnSpPr/>
          <p:nvPr/>
        </p:nvCxnSpPr>
        <p:spPr bwMode="auto">
          <a:xfrm rot="16200000" flipH="1">
            <a:off x="6107917" y="4107661"/>
            <a:ext cx="571504" cy="3571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直接连接符 92"/>
          <p:cNvCxnSpPr>
            <a:endCxn id="75" idx="0"/>
          </p:cNvCxnSpPr>
          <p:nvPr/>
        </p:nvCxnSpPr>
        <p:spPr bwMode="auto">
          <a:xfrm rot="10800000" flipV="1">
            <a:off x="5250662" y="4071942"/>
            <a:ext cx="607223" cy="5715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直接连接符 95"/>
          <p:cNvCxnSpPr/>
          <p:nvPr/>
        </p:nvCxnSpPr>
        <p:spPr bwMode="auto">
          <a:xfrm rot="16200000" flipH="1">
            <a:off x="7250925" y="3321843"/>
            <a:ext cx="428628" cy="3571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直接连接符 103"/>
          <p:cNvCxnSpPr>
            <a:endCxn id="87" idx="0"/>
          </p:cNvCxnSpPr>
          <p:nvPr/>
        </p:nvCxnSpPr>
        <p:spPr bwMode="auto">
          <a:xfrm rot="16200000" flipH="1">
            <a:off x="7929586" y="4214818"/>
            <a:ext cx="642942" cy="5000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直接连接符 105"/>
          <p:cNvCxnSpPr>
            <a:stCxn id="76" idx="0"/>
          </p:cNvCxnSpPr>
          <p:nvPr/>
        </p:nvCxnSpPr>
        <p:spPr bwMode="auto">
          <a:xfrm rot="5400000" flipH="1" flipV="1">
            <a:off x="7304503" y="4375554"/>
            <a:ext cx="571504" cy="2500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/>
      <p:bldP spid="74" grpId="0" animBg="1"/>
      <p:bldP spid="75" grpId="0" animBg="1"/>
      <p:bldP spid="76" grpId="0" animBg="1"/>
      <p:bldP spid="8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Right-left (RL)</a:t>
            </a:r>
            <a:r>
              <a:rPr lang="en-US" dirty="0" smtClean="0"/>
              <a:t> case: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63040"/>
            <a:ext cx="8186766" cy="965828"/>
          </a:xfrm>
        </p:spPr>
        <p:txBody>
          <a:bodyPr/>
          <a:lstStyle/>
          <a:p>
            <a:r>
              <a:rPr lang="en-US" dirty="0" smtClean="0"/>
              <a:t>x is in the left </a:t>
            </a:r>
            <a:r>
              <a:rPr lang="en-US" dirty="0" err="1" smtClean="0"/>
              <a:t>subtree</a:t>
            </a:r>
            <a:r>
              <a:rPr lang="en-US" dirty="0" smtClean="0"/>
              <a:t> of the right child of v, </a:t>
            </a:r>
          </a:p>
          <a:p>
            <a:pPr lvl="1"/>
            <a:r>
              <a:rPr lang="en-US" dirty="0" smtClean="0"/>
              <a:t>x is in v-&gt;</a:t>
            </a:r>
            <a:r>
              <a:rPr lang="en-US" dirty="0" smtClean="0">
                <a:solidFill>
                  <a:srgbClr val="FF0000"/>
                </a:solidFill>
              </a:rPr>
              <a:t>right</a:t>
            </a:r>
            <a:r>
              <a:rPr lang="en-US" dirty="0" smtClean="0"/>
              <a:t>-&gt;</a:t>
            </a:r>
            <a:r>
              <a:rPr lang="en-US" dirty="0" smtClean="0">
                <a:solidFill>
                  <a:srgbClr val="FF0000"/>
                </a:solidFill>
              </a:rPr>
              <a:t>left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2571736" y="3500438"/>
            <a:ext cx="428628" cy="428628"/>
            <a:chOff x="2777257" y="3338878"/>
            <a:chExt cx="428628" cy="428628"/>
          </a:xfrm>
        </p:grpSpPr>
        <p:sp>
          <p:nvSpPr>
            <p:cNvPr id="47" name="椭圆 46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1357290" y="4286256"/>
            <a:ext cx="428628" cy="428628"/>
            <a:chOff x="2777257" y="3338878"/>
            <a:chExt cx="428628" cy="428628"/>
          </a:xfrm>
        </p:grpSpPr>
        <p:sp>
          <p:nvSpPr>
            <p:cNvPr id="53" name="椭圆 52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2857488" y="5214950"/>
            <a:ext cx="428628" cy="428628"/>
            <a:chOff x="2777257" y="3338878"/>
            <a:chExt cx="428628" cy="428628"/>
          </a:xfrm>
        </p:grpSpPr>
        <p:sp>
          <p:nvSpPr>
            <p:cNvPr id="58" name="椭圆 57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26</a:t>
              </a:r>
              <a:endParaRPr lang="en-US" dirty="0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4143372" y="5286388"/>
            <a:ext cx="428628" cy="428628"/>
            <a:chOff x="2777257" y="3338878"/>
            <a:chExt cx="428628" cy="428628"/>
          </a:xfrm>
        </p:grpSpPr>
        <p:sp>
          <p:nvSpPr>
            <p:cNvPr id="61" name="椭圆 60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40</a:t>
              </a:r>
              <a:endParaRPr lang="en-US" dirty="0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428992" y="4286256"/>
            <a:ext cx="428628" cy="428628"/>
            <a:chOff x="2777257" y="3338878"/>
            <a:chExt cx="428628" cy="428628"/>
          </a:xfrm>
        </p:grpSpPr>
        <p:sp>
          <p:nvSpPr>
            <p:cNvPr id="64" name="椭圆 63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429124" y="2500306"/>
            <a:ext cx="428628" cy="428628"/>
            <a:chOff x="2777257" y="3338878"/>
            <a:chExt cx="428628" cy="428628"/>
          </a:xfrm>
        </p:grpSpPr>
        <p:sp>
          <p:nvSpPr>
            <p:cNvPr id="67" name="椭圆 66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</a:t>
              </a:r>
              <a:endParaRPr lang="en-US" dirty="0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429388" y="3571876"/>
            <a:ext cx="428628" cy="428628"/>
            <a:chOff x="2777257" y="3338878"/>
            <a:chExt cx="428628" cy="428628"/>
          </a:xfrm>
        </p:grpSpPr>
        <p:sp>
          <p:nvSpPr>
            <p:cNvPr id="70" name="椭圆 69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70</a:t>
              </a:r>
              <a:endParaRPr lang="en-US" dirty="0"/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5715008" y="4286256"/>
            <a:ext cx="428628" cy="428628"/>
            <a:chOff x="2777257" y="3338878"/>
            <a:chExt cx="428628" cy="428628"/>
          </a:xfrm>
        </p:grpSpPr>
        <p:sp>
          <p:nvSpPr>
            <p:cNvPr id="73" name="椭圆 72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60</a:t>
              </a:r>
              <a:endParaRPr lang="en-US" dirty="0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7500958" y="4357694"/>
            <a:ext cx="428628" cy="428628"/>
            <a:chOff x="2777257" y="3338878"/>
            <a:chExt cx="428628" cy="428628"/>
          </a:xfrm>
        </p:grpSpPr>
        <p:sp>
          <p:nvSpPr>
            <p:cNvPr id="76" name="椭圆 75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80</a:t>
              </a:r>
              <a:endParaRPr lang="en-US" dirty="0"/>
            </a:p>
          </p:txBody>
        </p:sp>
      </p:grpSp>
      <p:grpSp>
        <p:nvGrpSpPr>
          <p:cNvPr id="78" name="组合 33"/>
          <p:cNvGrpSpPr/>
          <p:nvPr/>
        </p:nvGrpSpPr>
        <p:grpSpPr>
          <a:xfrm>
            <a:off x="3286116" y="6143644"/>
            <a:ext cx="428628" cy="428628"/>
            <a:chOff x="2777257" y="3338878"/>
            <a:chExt cx="428628" cy="428628"/>
          </a:xfrm>
        </p:grpSpPr>
        <p:sp>
          <p:nvSpPr>
            <p:cNvPr id="79" name="椭圆 78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28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81" name="直接连接符 80"/>
          <p:cNvCxnSpPr/>
          <p:nvPr/>
        </p:nvCxnSpPr>
        <p:spPr bwMode="auto">
          <a:xfrm rot="10800000" flipV="1">
            <a:off x="3071802" y="2857496"/>
            <a:ext cx="1357322" cy="714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直接连接符 81"/>
          <p:cNvCxnSpPr/>
          <p:nvPr/>
        </p:nvCxnSpPr>
        <p:spPr bwMode="auto">
          <a:xfrm>
            <a:off x="4929190" y="2857496"/>
            <a:ext cx="1500198" cy="714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直接连接符 82"/>
          <p:cNvCxnSpPr/>
          <p:nvPr/>
        </p:nvCxnSpPr>
        <p:spPr bwMode="auto">
          <a:xfrm rot="10800000" flipV="1">
            <a:off x="6143636" y="4000504"/>
            <a:ext cx="357190" cy="2857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直接连接符 83"/>
          <p:cNvCxnSpPr/>
          <p:nvPr/>
        </p:nvCxnSpPr>
        <p:spPr bwMode="auto">
          <a:xfrm>
            <a:off x="6929454" y="3929066"/>
            <a:ext cx="571504" cy="4286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直接连接符 84"/>
          <p:cNvCxnSpPr/>
          <p:nvPr/>
        </p:nvCxnSpPr>
        <p:spPr bwMode="auto">
          <a:xfrm rot="10800000" flipV="1">
            <a:off x="1785918" y="3857628"/>
            <a:ext cx="785818" cy="5000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直接连接符 85"/>
          <p:cNvCxnSpPr/>
          <p:nvPr/>
        </p:nvCxnSpPr>
        <p:spPr bwMode="auto">
          <a:xfrm rot="16200000" flipH="1">
            <a:off x="3000364" y="3929066"/>
            <a:ext cx="428628" cy="4286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直接连接符 86"/>
          <p:cNvCxnSpPr/>
          <p:nvPr/>
        </p:nvCxnSpPr>
        <p:spPr bwMode="auto">
          <a:xfrm rot="5400000">
            <a:off x="3107521" y="4750603"/>
            <a:ext cx="428628" cy="3571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直接连接符 87"/>
          <p:cNvCxnSpPr/>
          <p:nvPr/>
        </p:nvCxnSpPr>
        <p:spPr bwMode="auto">
          <a:xfrm rot="16200000" flipH="1">
            <a:off x="3750463" y="4750603"/>
            <a:ext cx="500066" cy="4286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直接连接符 88"/>
          <p:cNvCxnSpPr>
            <a:endCxn id="80" idx="0"/>
          </p:cNvCxnSpPr>
          <p:nvPr/>
        </p:nvCxnSpPr>
        <p:spPr bwMode="auto">
          <a:xfrm rot="16200000" flipH="1">
            <a:off x="3099293" y="5758962"/>
            <a:ext cx="518751" cy="2879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0" name="TextBox 89"/>
          <p:cNvSpPr txBox="1"/>
          <p:nvPr/>
        </p:nvSpPr>
        <p:spPr>
          <a:xfrm>
            <a:off x="2214546" y="3357562"/>
            <a:ext cx="319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to right-left case: </a:t>
            </a:r>
            <a:r>
              <a:rPr lang="en-US" dirty="0" smtClean="0">
                <a:solidFill>
                  <a:srgbClr val="FF0000"/>
                </a:solidFill>
              </a:rPr>
              <a:t>double rotation (right-left)</a:t>
            </a:r>
            <a:endParaRPr 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357290" y="1500174"/>
            <a:ext cx="428628" cy="428628"/>
            <a:chOff x="2777257" y="3338878"/>
            <a:chExt cx="428628" cy="428628"/>
          </a:xfrm>
        </p:grpSpPr>
        <p:sp>
          <p:nvSpPr>
            <p:cNvPr id="5" name="椭圆 4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42844" y="2285992"/>
            <a:ext cx="428628" cy="428628"/>
            <a:chOff x="2777257" y="3338878"/>
            <a:chExt cx="428628" cy="428628"/>
          </a:xfrm>
        </p:grpSpPr>
        <p:sp>
          <p:nvSpPr>
            <p:cNvPr id="8" name="椭圆 7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643042" y="3214686"/>
            <a:ext cx="428628" cy="428628"/>
            <a:chOff x="2777257" y="3338878"/>
            <a:chExt cx="428628" cy="428628"/>
          </a:xfrm>
        </p:grpSpPr>
        <p:sp>
          <p:nvSpPr>
            <p:cNvPr id="11" name="椭圆 10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26</a:t>
              </a:r>
              <a:endParaRPr lang="en-US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928926" y="3286124"/>
            <a:ext cx="428628" cy="428628"/>
            <a:chOff x="2777257" y="3338878"/>
            <a:chExt cx="428628" cy="428628"/>
          </a:xfrm>
        </p:grpSpPr>
        <p:sp>
          <p:nvSpPr>
            <p:cNvPr id="14" name="椭圆 13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40</a:t>
              </a:r>
              <a:endParaRPr lang="en-US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214546" y="2285992"/>
            <a:ext cx="428628" cy="428628"/>
            <a:chOff x="2777257" y="3338878"/>
            <a:chExt cx="428628" cy="428628"/>
          </a:xfrm>
        </p:grpSpPr>
        <p:sp>
          <p:nvSpPr>
            <p:cNvPr id="17" name="椭圆 16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</p:grpSp>
      <p:grpSp>
        <p:nvGrpSpPr>
          <p:cNvPr id="19" name="组合 33"/>
          <p:cNvGrpSpPr/>
          <p:nvPr/>
        </p:nvGrpSpPr>
        <p:grpSpPr>
          <a:xfrm>
            <a:off x="2071670" y="4143380"/>
            <a:ext cx="428628" cy="428628"/>
            <a:chOff x="2777257" y="3338878"/>
            <a:chExt cx="428628" cy="428628"/>
          </a:xfrm>
        </p:grpSpPr>
        <p:sp>
          <p:nvSpPr>
            <p:cNvPr id="20" name="椭圆 19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28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22" name="直接连接符 21"/>
          <p:cNvCxnSpPr/>
          <p:nvPr/>
        </p:nvCxnSpPr>
        <p:spPr bwMode="auto">
          <a:xfrm rot="10800000" flipV="1">
            <a:off x="571472" y="1857364"/>
            <a:ext cx="785818" cy="5000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接连接符 22"/>
          <p:cNvCxnSpPr/>
          <p:nvPr/>
        </p:nvCxnSpPr>
        <p:spPr bwMode="auto">
          <a:xfrm rot="16200000" flipH="1">
            <a:off x="1785918" y="1928802"/>
            <a:ext cx="428628" cy="4286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直接连接符 23"/>
          <p:cNvCxnSpPr/>
          <p:nvPr/>
        </p:nvCxnSpPr>
        <p:spPr bwMode="auto">
          <a:xfrm rot="5400000">
            <a:off x="1893075" y="2750339"/>
            <a:ext cx="428628" cy="3571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直接连接符 24"/>
          <p:cNvCxnSpPr/>
          <p:nvPr/>
        </p:nvCxnSpPr>
        <p:spPr bwMode="auto">
          <a:xfrm rot="16200000" flipH="1">
            <a:off x="2536017" y="2750339"/>
            <a:ext cx="500066" cy="4286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直接连接符 25"/>
          <p:cNvCxnSpPr/>
          <p:nvPr/>
        </p:nvCxnSpPr>
        <p:spPr bwMode="auto">
          <a:xfrm rot="16200000" flipH="1">
            <a:off x="1884847" y="3758698"/>
            <a:ext cx="518751" cy="2879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1000100" y="1357298"/>
            <a:ext cx="319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</a:t>
            </a:r>
            <a:endParaRPr lang="en-US" sz="2400" dirty="0"/>
          </a:p>
        </p:txBody>
      </p:sp>
      <p:grpSp>
        <p:nvGrpSpPr>
          <p:cNvPr id="28" name="组合 27"/>
          <p:cNvGrpSpPr/>
          <p:nvPr/>
        </p:nvGrpSpPr>
        <p:grpSpPr>
          <a:xfrm>
            <a:off x="6500826" y="1428736"/>
            <a:ext cx="428628" cy="428628"/>
            <a:chOff x="2777257" y="3338878"/>
            <a:chExt cx="428628" cy="428628"/>
          </a:xfrm>
        </p:grpSpPr>
        <p:sp>
          <p:nvSpPr>
            <p:cNvPr id="29" name="椭圆 28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286380" y="2214554"/>
            <a:ext cx="428628" cy="428628"/>
            <a:chOff x="2777257" y="3338878"/>
            <a:chExt cx="428628" cy="428628"/>
          </a:xfrm>
        </p:grpSpPr>
        <p:sp>
          <p:nvSpPr>
            <p:cNvPr id="32" name="椭圆 31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286644" y="2214554"/>
            <a:ext cx="428628" cy="428628"/>
            <a:chOff x="2777257" y="3338878"/>
            <a:chExt cx="428628" cy="428628"/>
          </a:xfrm>
        </p:grpSpPr>
        <p:sp>
          <p:nvSpPr>
            <p:cNvPr id="35" name="椭圆 34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26</a:t>
              </a:r>
              <a:endParaRPr lang="en-US" dirty="0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8643966" y="3929066"/>
            <a:ext cx="428628" cy="428628"/>
            <a:chOff x="2777257" y="3338878"/>
            <a:chExt cx="428628" cy="428628"/>
          </a:xfrm>
        </p:grpSpPr>
        <p:sp>
          <p:nvSpPr>
            <p:cNvPr id="38" name="椭圆 37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40</a:t>
              </a:r>
              <a:endParaRPr lang="en-US" dirty="0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929586" y="3071810"/>
            <a:ext cx="428628" cy="428628"/>
            <a:chOff x="2777257" y="3338878"/>
            <a:chExt cx="428628" cy="428628"/>
          </a:xfrm>
        </p:grpSpPr>
        <p:sp>
          <p:nvSpPr>
            <p:cNvPr id="41" name="椭圆 40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</p:grpSp>
      <p:grpSp>
        <p:nvGrpSpPr>
          <p:cNvPr id="43" name="组合 33"/>
          <p:cNvGrpSpPr/>
          <p:nvPr/>
        </p:nvGrpSpPr>
        <p:grpSpPr>
          <a:xfrm>
            <a:off x="7143768" y="3876312"/>
            <a:ext cx="428628" cy="428628"/>
            <a:chOff x="2777257" y="3338878"/>
            <a:chExt cx="428628" cy="428628"/>
          </a:xfrm>
        </p:grpSpPr>
        <p:sp>
          <p:nvSpPr>
            <p:cNvPr id="44" name="椭圆 43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28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46" name="直接连接符 45"/>
          <p:cNvCxnSpPr/>
          <p:nvPr/>
        </p:nvCxnSpPr>
        <p:spPr bwMode="auto">
          <a:xfrm rot="10800000" flipV="1">
            <a:off x="5715008" y="1785926"/>
            <a:ext cx="785818" cy="5000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直接连接符 46"/>
          <p:cNvCxnSpPr/>
          <p:nvPr/>
        </p:nvCxnSpPr>
        <p:spPr bwMode="auto">
          <a:xfrm rot="16200000" flipH="1">
            <a:off x="6929454" y="1857364"/>
            <a:ext cx="428628" cy="4286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直接连接符 48"/>
          <p:cNvCxnSpPr/>
          <p:nvPr/>
        </p:nvCxnSpPr>
        <p:spPr bwMode="auto">
          <a:xfrm rot="16200000" flipH="1">
            <a:off x="8313153" y="3492745"/>
            <a:ext cx="447312" cy="3571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直接连接符 49"/>
          <p:cNvCxnSpPr/>
          <p:nvPr/>
        </p:nvCxnSpPr>
        <p:spPr bwMode="auto">
          <a:xfrm rot="5400000" flipH="1" flipV="1">
            <a:off x="7500960" y="3447682"/>
            <a:ext cx="500064" cy="3571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直接连接符 52"/>
          <p:cNvCxnSpPr/>
          <p:nvPr/>
        </p:nvCxnSpPr>
        <p:spPr bwMode="auto">
          <a:xfrm rot="16200000" flipH="1">
            <a:off x="7608115" y="2678901"/>
            <a:ext cx="428628" cy="3571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6" name="组合 55"/>
          <p:cNvGrpSpPr/>
          <p:nvPr/>
        </p:nvGrpSpPr>
        <p:grpSpPr>
          <a:xfrm>
            <a:off x="5214942" y="5286388"/>
            <a:ext cx="428628" cy="428628"/>
            <a:chOff x="2777257" y="3338878"/>
            <a:chExt cx="428628" cy="428628"/>
          </a:xfrm>
        </p:grpSpPr>
        <p:sp>
          <p:nvSpPr>
            <p:cNvPr id="57" name="椭圆 56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4357686" y="6072206"/>
            <a:ext cx="428628" cy="428628"/>
            <a:chOff x="2777257" y="3338878"/>
            <a:chExt cx="428628" cy="428628"/>
          </a:xfrm>
        </p:grpSpPr>
        <p:sp>
          <p:nvSpPr>
            <p:cNvPr id="60" name="椭圆 59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6000760" y="4500570"/>
            <a:ext cx="428628" cy="428628"/>
            <a:chOff x="2777257" y="3338878"/>
            <a:chExt cx="428628" cy="428628"/>
          </a:xfrm>
        </p:grpSpPr>
        <p:sp>
          <p:nvSpPr>
            <p:cNvPr id="63" name="椭圆 62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26</a:t>
              </a:r>
              <a:endParaRPr lang="en-US" dirty="0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7358082" y="6215082"/>
            <a:ext cx="428628" cy="428628"/>
            <a:chOff x="2777257" y="3338878"/>
            <a:chExt cx="428628" cy="428628"/>
          </a:xfrm>
        </p:grpSpPr>
        <p:sp>
          <p:nvSpPr>
            <p:cNvPr id="66" name="椭圆 65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40</a:t>
              </a:r>
              <a:endParaRPr lang="en-US" dirty="0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6643702" y="5357826"/>
            <a:ext cx="428628" cy="428628"/>
            <a:chOff x="2777257" y="3338878"/>
            <a:chExt cx="428628" cy="428628"/>
          </a:xfrm>
        </p:grpSpPr>
        <p:sp>
          <p:nvSpPr>
            <p:cNvPr id="69" name="椭圆 68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</p:grpSp>
      <p:grpSp>
        <p:nvGrpSpPr>
          <p:cNvPr id="71" name="组合 33"/>
          <p:cNvGrpSpPr/>
          <p:nvPr/>
        </p:nvGrpSpPr>
        <p:grpSpPr>
          <a:xfrm>
            <a:off x="5857884" y="6162328"/>
            <a:ext cx="428628" cy="428628"/>
            <a:chOff x="2777257" y="3338878"/>
            <a:chExt cx="428628" cy="428628"/>
          </a:xfrm>
        </p:grpSpPr>
        <p:sp>
          <p:nvSpPr>
            <p:cNvPr id="72" name="椭圆 71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28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74" name="直接连接符 73"/>
          <p:cNvCxnSpPr/>
          <p:nvPr/>
        </p:nvCxnSpPr>
        <p:spPr bwMode="auto">
          <a:xfrm rot="10800000" flipV="1">
            <a:off x="4714876" y="5643578"/>
            <a:ext cx="500066" cy="4286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直接连接符 75"/>
          <p:cNvCxnSpPr/>
          <p:nvPr/>
        </p:nvCxnSpPr>
        <p:spPr bwMode="auto">
          <a:xfrm rot="16200000" flipH="1">
            <a:off x="7027269" y="5778761"/>
            <a:ext cx="447312" cy="3571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直接连接符 76"/>
          <p:cNvCxnSpPr/>
          <p:nvPr/>
        </p:nvCxnSpPr>
        <p:spPr bwMode="auto">
          <a:xfrm rot="5400000" flipH="1" flipV="1">
            <a:off x="6215076" y="5733698"/>
            <a:ext cx="500064" cy="3571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直接连接符 77"/>
          <p:cNvCxnSpPr/>
          <p:nvPr/>
        </p:nvCxnSpPr>
        <p:spPr bwMode="auto">
          <a:xfrm rot="16200000" flipH="1">
            <a:off x="6322231" y="4964917"/>
            <a:ext cx="428628" cy="3571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直接连接符 80"/>
          <p:cNvCxnSpPr/>
          <p:nvPr/>
        </p:nvCxnSpPr>
        <p:spPr bwMode="auto">
          <a:xfrm rot="5400000">
            <a:off x="5572132" y="4857760"/>
            <a:ext cx="428628" cy="4286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右箭头 81"/>
          <p:cNvSpPr/>
          <p:nvPr/>
        </p:nvSpPr>
        <p:spPr bwMode="auto">
          <a:xfrm>
            <a:off x="3786182" y="2158550"/>
            <a:ext cx="978408" cy="4846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643306" y="1773784"/>
            <a:ext cx="143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right rotation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4500562" y="3500438"/>
            <a:ext cx="1302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left rotation</a:t>
            </a:r>
            <a:endParaRPr lang="en-US" dirty="0"/>
          </a:p>
        </p:txBody>
      </p:sp>
      <p:sp>
        <p:nvSpPr>
          <p:cNvPr id="85" name="下箭头 84"/>
          <p:cNvSpPr/>
          <p:nvPr/>
        </p:nvSpPr>
        <p:spPr bwMode="auto">
          <a:xfrm>
            <a:off x="5919227" y="3286124"/>
            <a:ext cx="484632" cy="978408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6" name="燕尾形箭头 85"/>
          <p:cNvSpPr/>
          <p:nvPr/>
        </p:nvSpPr>
        <p:spPr bwMode="auto">
          <a:xfrm rot="2246832">
            <a:off x="2568506" y="4768141"/>
            <a:ext cx="2501223" cy="367176"/>
          </a:xfrm>
          <a:prstGeom prst="notch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 rot="2262190">
            <a:off x="2727362" y="4516879"/>
            <a:ext cx="2515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right-left double rotation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14282" y="5715016"/>
            <a:ext cx="3399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height of the entire </a:t>
            </a:r>
            <a:r>
              <a:rPr lang="en-US" dirty="0" err="1" smtClean="0"/>
              <a:t>subtree</a:t>
            </a:r>
            <a:r>
              <a:rPr lang="en-US" dirty="0" smtClean="0"/>
              <a:t> </a:t>
            </a:r>
          </a:p>
          <a:p>
            <a:r>
              <a:rPr lang="en-US" dirty="0" smtClean="0"/>
              <a:t>does not change after the rotation</a:t>
            </a:r>
            <a:endParaRPr lang="en-US" dirty="0"/>
          </a:p>
        </p:txBody>
      </p:sp>
      <p:sp>
        <p:nvSpPr>
          <p:cNvPr id="80" name="椭圆 130"/>
          <p:cNvSpPr/>
          <p:nvPr/>
        </p:nvSpPr>
        <p:spPr bwMode="auto">
          <a:xfrm rot="2735834">
            <a:off x="1966427" y="2038348"/>
            <a:ext cx="929321" cy="811187"/>
          </a:xfrm>
          <a:prstGeom prst="ellipse">
            <a:avLst/>
          </a:prstGeom>
          <a:noFill/>
          <a:ln w="28575" cap="flat" cmpd="sng" algn="ctr">
            <a:solidFill>
              <a:srgbClr val="A30D8E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9" name="椭圆 130"/>
          <p:cNvSpPr/>
          <p:nvPr/>
        </p:nvSpPr>
        <p:spPr bwMode="auto">
          <a:xfrm rot="2735834">
            <a:off x="6252708" y="1237455"/>
            <a:ext cx="929321" cy="811187"/>
          </a:xfrm>
          <a:prstGeom prst="ellipse">
            <a:avLst/>
          </a:prstGeom>
          <a:noFill/>
          <a:ln w="28575" cap="flat" cmpd="sng" algn="ctr">
            <a:solidFill>
              <a:srgbClr val="A30D8E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3" grpId="0"/>
      <p:bldP spid="84" grpId="0"/>
      <p:bldP spid="85" grpId="0" animBg="1"/>
      <p:bldP spid="86" grpId="0" animBg="1"/>
      <p:bldP spid="87" grpId="0"/>
      <p:bldP spid="88" grpId="0"/>
      <p:bldP spid="80" grpId="0" animBg="1"/>
      <p:bldP spid="8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right-left case and right-left double rotation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63040"/>
            <a:ext cx="8186766" cy="680076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428728" y="4429132"/>
            <a:ext cx="428628" cy="428628"/>
            <a:chOff x="2777257" y="3338878"/>
            <a:chExt cx="428628" cy="428628"/>
          </a:xfrm>
        </p:grpSpPr>
        <p:sp>
          <p:nvSpPr>
            <p:cNvPr id="5" name="椭圆 4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86050" y="3357562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</a:t>
              </a:r>
              <a:r>
                <a:rPr lang="en-US" baseline="-25000" dirty="0" smtClean="0"/>
                <a:t>2</a:t>
              </a:r>
              <a:endParaRPr lang="en-US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500166" y="2928934"/>
            <a:ext cx="428628" cy="428628"/>
            <a:chOff x="2777257" y="3338878"/>
            <a:chExt cx="428628" cy="428628"/>
          </a:xfrm>
        </p:grpSpPr>
        <p:sp>
          <p:nvSpPr>
            <p:cNvPr id="8" name="椭圆 7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86050" y="3357562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</a:t>
              </a:r>
              <a:r>
                <a:rPr lang="en-US" baseline="-25000" dirty="0" smtClean="0"/>
                <a:t>1</a:t>
              </a:r>
              <a:endParaRPr lang="en-US" dirty="0"/>
            </a:p>
          </p:txBody>
        </p:sp>
      </p:grpSp>
      <p:sp>
        <p:nvSpPr>
          <p:cNvPr id="16" name="等腰三角形 15"/>
          <p:cNvSpPr/>
          <p:nvPr/>
        </p:nvSpPr>
        <p:spPr bwMode="auto">
          <a:xfrm>
            <a:off x="857224" y="5214950"/>
            <a:ext cx="642942" cy="785818"/>
          </a:xfrm>
          <a:prstGeom prst="triangle">
            <a:avLst/>
          </a:prstGeom>
          <a:solidFill>
            <a:schemeClr val="accent4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Y</a:t>
            </a:r>
          </a:p>
        </p:txBody>
      </p:sp>
      <p:sp>
        <p:nvSpPr>
          <p:cNvPr id="17" name="等腰三角形 16"/>
          <p:cNvSpPr/>
          <p:nvPr/>
        </p:nvSpPr>
        <p:spPr bwMode="auto">
          <a:xfrm>
            <a:off x="285720" y="4000504"/>
            <a:ext cx="642942" cy="1000132"/>
          </a:xfrm>
          <a:prstGeom prst="triangle">
            <a:avLst/>
          </a:prstGeom>
          <a:solidFill>
            <a:schemeClr val="accent4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Z</a:t>
            </a:r>
          </a:p>
        </p:txBody>
      </p:sp>
      <p:sp>
        <p:nvSpPr>
          <p:cNvPr id="20" name="等腰三角形 19"/>
          <p:cNvSpPr/>
          <p:nvPr/>
        </p:nvSpPr>
        <p:spPr bwMode="auto">
          <a:xfrm>
            <a:off x="1714480" y="5214950"/>
            <a:ext cx="642942" cy="1143008"/>
          </a:xfrm>
          <a:prstGeom prst="triangle">
            <a:avLst/>
          </a:prstGeom>
          <a:solidFill>
            <a:schemeClr val="accent4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rPr>
              <a:t>x</a:t>
            </a:r>
          </a:p>
        </p:txBody>
      </p:sp>
      <p:cxnSp>
        <p:nvCxnSpPr>
          <p:cNvPr id="22" name="直接连接符 21"/>
          <p:cNvCxnSpPr/>
          <p:nvPr/>
        </p:nvCxnSpPr>
        <p:spPr bwMode="auto">
          <a:xfrm flipV="1">
            <a:off x="1928794" y="2428868"/>
            <a:ext cx="928694" cy="5715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0" name="组合 22"/>
          <p:cNvGrpSpPr/>
          <p:nvPr/>
        </p:nvGrpSpPr>
        <p:grpSpPr>
          <a:xfrm>
            <a:off x="2857488" y="2071678"/>
            <a:ext cx="428628" cy="428628"/>
            <a:chOff x="2777257" y="3338878"/>
            <a:chExt cx="428628" cy="428628"/>
          </a:xfrm>
        </p:grpSpPr>
        <p:sp>
          <p:nvSpPr>
            <p:cNvPr id="24" name="椭圆 23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786050" y="3357562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endParaRPr 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109410" y="2643182"/>
            <a:ext cx="319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</a:t>
            </a:r>
            <a:endParaRPr lang="en-US" sz="2400" dirty="0"/>
          </a:p>
        </p:txBody>
      </p:sp>
      <p:sp>
        <p:nvSpPr>
          <p:cNvPr id="49" name="右箭头 48"/>
          <p:cNvSpPr/>
          <p:nvPr/>
        </p:nvSpPr>
        <p:spPr bwMode="auto">
          <a:xfrm>
            <a:off x="3912341" y="3885204"/>
            <a:ext cx="978408" cy="4846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769465" y="3286124"/>
            <a:ext cx="1642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right-left</a:t>
            </a:r>
          </a:p>
          <a:p>
            <a:r>
              <a:rPr lang="en-US" dirty="0" smtClean="0"/>
              <a:t>double rotation</a:t>
            </a:r>
            <a:endParaRPr lang="en-US" dirty="0"/>
          </a:p>
        </p:txBody>
      </p:sp>
      <p:grpSp>
        <p:nvGrpSpPr>
          <p:cNvPr id="11" name="组合 40"/>
          <p:cNvGrpSpPr/>
          <p:nvPr/>
        </p:nvGrpSpPr>
        <p:grpSpPr>
          <a:xfrm>
            <a:off x="2285984" y="3714752"/>
            <a:ext cx="428628" cy="428628"/>
            <a:chOff x="2777257" y="3338878"/>
            <a:chExt cx="428628" cy="428628"/>
          </a:xfrm>
        </p:grpSpPr>
        <p:sp>
          <p:nvSpPr>
            <p:cNvPr id="44" name="椭圆 43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786050" y="3357562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</a:t>
              </a:r>
              <a:r>
                <a:rPr lang="en-US" baseline="-25000" dirty="0" smtClean="0"/>
                <a:t>3</a:t>
              </a:r>
              <a:endParaRPr lang="en-US" dirty="0"/>
            </a:p>
          </p:txBody>
        </p:sp>
      </p:grpSp>
      <p:sp>
        <p:nvSpPr>
          <p:cNvPr id="46" name="等腰三角形 45"/>
          <p:cNvSpPr/>
          <p:nvPr/>
        </p:nvSpPr>
        <p:spPr bwMode="auto">
          <a:xfrm>
            <a:off x="2571736" y="4500570"/>
            <a:ext cx="857256" cy="1214446"/>
          </a:xfrm>
          <a:prstGeom prst="triangle">
            <a:avLst/>
          </a:prstGeom>
          <a:solidFill>
            <a:schemeClr val="accent4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latin typeface="Times New Roman" pitchFamily="18" charset="0"/>
              </a:rPr>
              <a:t>D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5" name="直接连接符 54"/>
          <p:cNvCxnSpPr/>
          <p:nvPr/>
        </p:nvCxnSpPr>
        <p:spPr bwMode="auto">
          <a:xfrm rot="10800000" flipV="1">
            <a:off x="642910" y="3286124"/>
            <a:ext cx="928694" cy="714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直接连接符 56"/>
          <p:cNvCxnSpPr/>
          <p:nvPr/>
        </p:nvCxnSpPr>
        <p:spPr bwMode="auto">
          <a:xfrm rot="16200000" flipH="1">
            <a:off x="2616122" y="4116327"/>
            <a:ext cx="419961" cy="3485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直接连接符 58"/>
          <p:cNvCxnSpPr/>
          <p:nvPr/>
        </p:nvCxnSpPr>
        <p:spPr bwMode="auto">
          <a:xfrm rot="5400000">
            <a:off x="1178695" y="4893479"/>
            <a:ext cx="357190" cy="2857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直接连接符 60"/>
          <p:cNvCxnSpPr/>
          <p:nvPr/>
        </p:nvCxnSpPr>
        <p:spPr bwMode="auto">
          <a:xfrm rot="16200000" flipH="1">
            <a:off x="1750199" y="4893479"/>
            <a:ext cx="357190" cy="2857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2" name="组合 67"/>
          <p:cNvGrpSpPr/>
          <p:nvPr/>
        </p:nvGrpSpPr>
        <p:grpSpPr>
          <a:xfrm>
            <a:off x="5857884" y="3643314"/>
            <a:ext cx="428628" cy="428628"/>
            <a:chOff x="2777257" y="3338878"/>
            <a:chExt cx="428628" cy="428628"/>
          </a:xfrm>
        </p:grpSpPr>
        <p:sp>
          <p:nvSpPr>
            <p:cNvPr id="69" name="椭圆 68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786050" y="3357562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</a:t>
              </a:r>
              <a:r>
                <a:rPr lang="en-US" baseline="-25000" dirty="0" smtClean="0"/>
                <a:t>1</a:t>
              </a:r>
              <a:endParaRPr lang="en-US" dirty="0"/>
            </a:p>
          </p:txBody>
        </p:sp>
      </p:grpSp>
      <p:grpSp>
        <p:nvGrpSpPr>
          <p:cNvPr id="13" name="组合 70"/>
          <p:cNvGrpSpPr/>
          <p:nvPr/>
        </p:nvGrpSpPr>
        <p:grpSpPr>
          <a:xfrm>
            <a:off x="6858016" y="2928934"/>
            <a:ext cx="428628" cy="428628"/>
            <a:chOff x="2777257" y="3338878"/>
            <a:chExt cx="428628" cy="428628"/>
          </a:xfrm>
        </p:grpSpPr>
        <p:sp>
          <p:nvSpPr>
            <p:cNvPr id="72" name="椭圆 71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786050" y="3357562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</a:t>
              </a:r>
              <a:r>
                <a:rPr lang="en-US" baseline="-25000" dirty="0" smtClean="0"/>
                <a:t>2</a:t>
              </a:r>
              <a:endParaRPr lang="en-US" dirty="0"/>
            </a:p>
          </p:txBody>
        </p:sp>
      </p:grpSp>
      <p:sp>
        <p:nvSpPr>
          <p:cNvPr id="74" name="等腰三角形 73"/>
          <p:cNvSpPr/>
          <p:nvPr/>
        </p:nvSpPr>
        <p:spPr bwMode="auto">
          <a:xfrm>
            <a:off x="6286512" y="4643446"/>
            <a:ext cx="642942" cy="785818"/>
          </a:xfrm>
          <a:prstGeom prst="triangle">
            <a:avLst/>
          </a:prstGeom>
          <a:solidFill>
            <a:schemeClr val="accent4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Y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5" name="等腰三角形 74"/>
          <p:cNvSpPr/>
          <p:nvPr/>
        </p:nvSpPr>
        <p:spPr bwMode="auto">
          <a:xfrm>
            <a:off x="4929190" y="4643446"/>
            <a:ext cx="642942" cy="1000132"/>
          </a:xfrm>
          <a:prstGeom prst="triangle">
            <a:avLst/>
          </a:prstGeom>
          <a:solidFill>
            <a:schemeClr val="accent4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Z</a:t>
            </a:r>
          </a:p>
        </p:txBody>
      </p:sp>
      <p:sp>
        <p:nvSpPr>
          <p:cNvPr id="76" name="等腰三角形 75"/>
          <p:cNvSpPr/>
          <p:nvPr/>
        </p:nvSpPr>
        <p:spPr bwMode="auto">
          <a:xfrm>
            <a:off x="7143768" y="4786322"/>
            <a:ext cx="642942" cy="1143008"/>
          </a:xfrm>
          <a:prstGeom prst="triangle">
            <a:avLst/>
          </a:prstGeom>
          <a:solidFill>
            <a:schemeClr val="accent4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rPr>
              <a:t>x</a:t>
            </a:r>
          </a:p>
        </p:txBody>
      </p:sp>
      <p:cxnSp>
        <p:nvCxnSpPr>
          <p:cNvPr id="77" name="直接连接符 76"/>
          <p:cNvCxnSpPr/>
          <p:nvPr/>
        </p:nvCxnSpPr>
        <p:spPr bwMode="auto">
          <a:xfrm flipV="1">
            <a:off x="7286644" y="2214554"/>
            <a:ext cx="1071570" cy="714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4" name="组合 22"/>
          <p:cNvGrpSpPr/>
          <p:nvPr/>
        </p:nvGrpSpPr>
        <p:grpSpPr>
          <a:xfrm>
            <a:off x="8429652" y="1785926"/>
            <a:ext cx="428628" cy="428628"/>
            <a:chOff x="2777257" y="3338878"/>
            <a:chExt cx="428628" cy="428628"/>
          </a:xfrm>
        </p:grpSpPr>
        <p:sp>
          <p:nvSpPr>
            <p:cNvPr id="79" name="椭圆 78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786050" y="3357562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endParaRPr lang="en-US" dirty="0"/>
            </a:p>
          </p:txBody>
        </p:sp>
      </p:grpSp>
      <p:grpSp>
        <p:nvGrpSpPr>
          <p:cNvPr id="15" name="组合 83"/>
          <p:cNvGrpSpPr/>
          <p:nvPr/>
        </p:nvGrpSpPr>
        <p:grpSpPr>
          <a:xfrm>
            <a:off x="7643834" y="3714752"/>
            <a:ext cx="428628" cy="428628"/>
            <a:chOff x="2777257" y="3338878"/>
            <a:chExt cx="428628" cy="428628"/>
          </a:xfrm>
        </p:grpSpPr>
        <p:sp>
          <p:nvSpPr>
            <p:cNvPr id="85" name="椭圆 84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786050" y="3357562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</a:t>
              </a:r>
              <a:r>
                <a:rPr lang="en-US" baseline="-25000" dirty="0" smtClean="0"/>
                <a:t>3</a:t>
              </a:r>
              <a:endParaRPr lang="en-US" dirty="0"/>
            </a:p>
          </p:txBody>
        </p:sp>
      </p:grpSp>
      <p:sp>
        <p:nvSpPr>
          <p:cNvPr id="87" name="等腰三角形 86"/>
          <p:cNvSpPr/>
          <p:nvPr/>
        </p:nvSpPr>
        <p:spPr bwMode="auto">
          <a:xfrm>
            <a:off x="8072462" y="4786322"/>
            <a:ext cx="857256" cy="1214446"/>
          </a:xfrm>
          <a:prstGeom prst="triangle">
            <a:avLst/>
          </a:prstGeom>
          <a:solidFill>
            <a:schemeClr val="accent4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latin typeface="Times New Roman" pitchFamily="18" charset="0"/>
              </a:rPr>
              <a:t>D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8" name="直接连接符 87"/>
          <p:cNvCxnSpPr/>
          <p:nvPr/>
        </p:nvCxnSpPr>
        <p:spPr bwMode="auto">
          <a:xfrm rot="10800000" flipV="1">
            <a:off x="6286512" y="3214686"/>
            <a:ext cx="500066" cy="4286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直接连接符 91"/>
          <p:cNvCxnSpPr/>
          <p:nvPr/>
        </p:nvCxnSpPr>
        <p:spPr bwMode="auto">
          <a:xfrm rot="16200000" flipH="1">
            <a:off x="6107917" y="4107661"/>
            <a:ext cx="571504" cy="3571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直接连接符 92"/>
          <p:cNvCxnSpPr>
            <a:endCxn id="75" idx="0"/>
          </p:cNvCxnSpPr>
          <p:nvPr/>
        </p:nvCxnSpPr>
        <p:spPr bwMode="auto">
          <a:xfrm rot="10800000" flipV="1">
            <a:off x="5250662" y="4071942"/>
            <a:ext cx="607223" cy="5715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直接连接符 95"/>
          <p:cNvCxnSpPr/>
          <p:nvPr/>
        </p:nvCxnSpPr>
        <p:spPr bwMode="auto">
          <a:xfrm rot="16200000" flipH="1">
            <a:off x="7250925" y="3321843"/>
            <a:ext cx="428628" cy="3571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直接连接符 103"/>
          <p:cNvCxnSpPr>
            <a:endCxn id="87" idx="0"/>
          </p:cNvCxnSpPr>
          <p:nvPr/>
        </p:nvCxnSpPr>
        <p:spPr bwMode="auto">
          <a:xfrm rot="16200000" flipH="1">
            <a:off x="7929586" y="4214818"/>
            <a:ext cx="642942" cy="5000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直接连接符 105"/>
          <p:cNvCxnSpPr>
            <a:stCxn id="76" idx="0"/>
          </p:cNvCxnSpPr>
          <p:nvPr/>
        </p:nvCxnSpPr>
        <p:spPr bwMode="auto">
          <a:xfrm rot="5400000" flipH="1" flipV="1">
            <a:off x="7304503" y="4375554"/>
            <a:ext cx="571504" cy="2500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直接连接符 59"/>
          <p:cNvCxnSpPr/>
          <p:nvPr/>
        </p:nvCxnSpPr>
        <p:spPr bwMode="auto">
          <a:xfrm rot="10800000" flipV="1">
            <a:off x="1857356" y="4071942"/>
            <a:ext cx="500066" cy="3571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直接连接符 62"/>
          <p:cNvCxnSpPr/>
          <p:nvPr/>
        </p:nvCxnSpPr>
        <p:spPr bwMode="auto">
          <a:xfrm rot="16200000" flipH="1">
            <a:off x="1928794" y="3286124"/>
            <a:ext cx="428628" cy="4286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/>
      <p:bldP spid="74" grpId="0" animBg="1"/>
      <p:bldP spid="75" grpId="0" animBg="1"/>
      <p:bldP spid="76" grpId="0" animBg="1"/>
      <p:bldP spid="8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/>
              <a:t>AVL tree T </a:t>
            </a:r>
            <a:r>
              <a:rPr lang="en-US" dirty="0" smtClean="0"/>
              <a:t>is a binary search tree in which the heights of the left and right </a:t>
            </a:r>
            <a:r>
              <a:rPr lang="en-US" dirty="0" err="1" smtClean="0"/>
              <a:t>subtrees</a:t>
            </a:r>
            <a:r>
              <a:rPr lang="en-US" dirty="0" smtClean="0"/>
              <a:t> of each node </a:t>
            </a:r>
            <a:r>
              <a:rPr lang="en-US" dirty="0" smtClean="0">
                <a:solidFill>
                  <a:srgbClr val="FF0000"/>
                </a:solidFill>
              </a:rPr>
              <a:t>differ by at most one</a:t>
            </a:r>
          </a:p>
          <a:p>
            <a:endParaRPr lang="en-US" dirty="0"/>
          </a:p>
          <a:p>
            <a:r>
              <a:rPr lang="en-US" dirty="0" smtClean="0"/>
              <a:t>AVL: invented by </a:t>
            </a:r>
            <a:r>
              <a:rPr lang="en-US" dirty="0" err="1" smtClean="0">
                <a:solidFill>
                  <a:srgbClr val="FF0000"/>
                </a:solidFill>
              </a:rPr>
              <a:t>Adelson-Velsky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Landis</a:t>
            </a:r>
            <a:r>
              <a:rPr lang="en-US" dirty="0" smtClean="0"/>
              <a:t> in 1962 (paper name: “An algorithm for organization of information”)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571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(cont.)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inserting the following numbers: 16 15 14 13 12 11 10 8 9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00034" y="4429132"/>
            <a:ext cx="428628" cy="428628"/>
            <a:chOff x="2777257" y="3338878"/>
            <a:chExt cx="428628" cy="428628"/>
          </a:xfrm>
        </p:grpSpPr>
        <p:sp>
          <p:nvSpPr>
            <p:cNvPr id="5" name="椭圆 4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928662" y="3571876"/>
            <a:ext cx="428628" cy="428628"/>
            <a:chOff x="2777257" y="3338878"/>
            <a:chExt cx="428628" cy="428628"/>
          </a:xfrm>
        </p:grpSpPr>
        <p:sp>
          <p:nvSpPr>
            <p:cNvPr id="8" name="椭圆 7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</p:grpSp>
      <p:cxnSp>
        <p:nvCxnSpPr>
          <p:cNvPr id="10" name="直接连接符 9"/>
          <p:cNvCxnSpPr/>
          <p:nvPr/>
        </p:nvCxnSpPr>
        <p:spPr bwMode="auto">
          <a:xfrm rot="5400000">
            <a:off x="678629" y="4107661"/>
            <a:ext cx="428628" cy="214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1" name="组合 10"/>
          <p:cNvGrpSpPr/>
          <p:nvPr/>
        </p:nvGrpSpPr>
        <p:grpSpPr>
          <a:xfrm>
            <a:off x="1357290" y="4429132"/>
            <a:ext cx="428628" cy="428628"/>
            <a:chOff x="2777257" y="3338878"/>
            <a:chExt cx="428628" cy="428628"/>
          </a:xfrm>
        </p:grpSpPr>
        <p:sp>
          <p:nvSpPr>
            <p:cNvPr id="12" name="椭圆 11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357290" y="2786058"/>
            <a:ext cx="428628" cy="428628"/>
            <a:chOff x="2777257" y="3338878"/>
            <a:chExt cx="428628" cy="428628"/>
          </a:xfrm>
        </p:grpSpPr>
        <p:sp>
          <p:nvSpPr>
            <p:cNvPr id="15" name="椭圆 14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</p:grpSp>
      <p:cxnSp>
        <p:nvCxnSpPr>
          <p:cNvPr id="17" name="直接连接符 16"/>
          <p:cNvCxnSpPr/>
          <p:nvPr/>
        </p:nvCxnSpPr>
        <p:spPr bwMode="auto">
          <a:xfrm rot="5400000">
            <a:off x="1142976" y="3286124"/>
            <a:ext cx="357190" cy="214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8" name="组合 17"/>
          <p:cNvGrpSpPr/>
          <p:nvPr/>
        </p:nvGrpSpPr>
        <p:grpSpPr>
          <a:xfrm>
            <a:off x="1857356" y="4429132"/>
            <a:ext cx="428628" cy="428628"/>
            <a:chOff x="2777257" y="3338878"/>
            <a:chExt cx="428628" cy="428628"/>
          </a:xfrm>
        </p:grpSpPr>
        <p:sp>
          <p:nvSpPr>
            <p:cNvPr id="19" name="椭圆 18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</p:grpSp>
      <p:cxnSp>
        <p:nvCxnSpPr>
          <p:cNvPr id="21" name="直接连接符 20"/>
          <p:cNvCxnSpPr/>
          <p:nvPr/>
        </p:nvCxnSpPr>
        <p:spPr bwMode="auto">
          <a:xfrm rot="16200000" flipH="1">
            <a:off x="1678761" y="3250404"/>
            <a:ext cx="419961" cy="3485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直接连接符 21"/>
          <p:cNvCxnSpPr/>
          <p:nvPr/>
        </p:nvCxnSpPr>
        <p:spPr bwMode="auto">
          <a:xfrm rot="16200000" flipH="1">
            <a:off x="1187362" y="4044889"/>
            <a:ext cx="491399" cy="27708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3" name="组合 22"/>
          <p:cNvGrpSpPr/>
          <p:nvPr/>
        </p:nvGrpSpPr>
        <p:grpSpPr>
          <a:xfrm>
            <a:off x="2000232" y="3643314"/>
            <a:ext cx="428628" cy="428628"/>
            <a:chOff x="2777257" y="3338878"/>
            <a:chExt cx="428628" cy="428628"/>
          </a:xfrm>
        </p:grpSpPr>
        <p:sp>
          <p:nvSpPr>
            <p:cNvPr id="24" name="椭圆 23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</p:grpSp>
      <p:cxnSp>
        <p:nvCxnSpPr>
          <p:cNvPr id="26" name="直接连接符 25"/>
          <p:cNvCxnSpPr/>
          <p:nvPr/>
        </p:nvCxnSpPr>
        <p:spPr bwMode="auto">
          <a:xfrm rot="5400000">
            <a:off x="2000232" y="4214818"/>
            <a:ext cx="357190" cy="714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1" name="组合 30"/>
          <p:cNvGrpSpPr/>
          <p:nvPr/>
        </p:nvGrpSpPr>
        <p:grpSpPr>
          <a:xfrm>
            <a:off x="2500298" y="4429132"/>
            <a:ext cx="428628" cy="428628"/>
            <a:chOff x="2777257" y="3338878"/>
            <a:chExt cx="428628" cy="428628"/>
          </a:xfrm>
        </p:grpSpPr>
        <p:sp>
          <p:nvSpPr>
            <p:cNvPr id="32" name="椭圆 31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</p:grpSp>
      <p:cxnSp>
        <p:nvCxnSpPr>
          <p:cNvPr id="35" name="直接连接符 34"/>
          <p:cNvCxnSpPr>
            <a:stCxn id="24" idx="5"/>
            <a:endCxn id="33" idx="0"/>
          </p:cNvCxnSpPr>
          <p:nvPr/>
        </p:nvCxnSpPr>
        <p:spPr bwMode="auto">
          <a:xfrm rot="16200000" flipH="1">
            <a:off x="2293288" y="4081971"/>
            <a:ext cx="438645" cy="29304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0" name="组合 33"/>
          <p:cNvGrpSpPr/>
          <p:nvPr/>
        </p:nvGrpSpPr>
        <p:grpSpPr>
          <a:xfrm>
            <a:off x="2928926" y="5429264"/>
            <a:ext cx="428628" cy="428628"/>
            <a:chOff x="2777257" y="3338878"/>
            <a:chExt cx="428628" cy="428628"/>
          </a:xfrm>
        </p:grpSpPr>
        <p:sp>
          <p:nvSpPr>
            <p:cNvPr id="91" name="椭圆 90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16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93" name="直接连接符 92"/>
          <p:cNvCxnSpPr/>
          <p:nvPr/>
        </p:nvCxnSpPr>
        <p:spPr bwMode="auto">
          <a:xfrm rot="16200000" flipH="1">
            <a:off x="2742103" y="5044582"/>
            <a:ext cx="518751" cy="2879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94" name="组合 33"/>
          <p:cNvGrpSpPr/>
          <p:nvPr/>
        </p:nvGrpSpPr>
        <p:grpSpPr>
          <a:xfrm>
            <a:off x="2571736" y="6357958"/>
            <a:ext cx="428628" cy="428628"/>
            <a:chOff x="2777257" y="3338878"/>
            <a:chExt cx="428628" cy="428628"/>
          </a:xfrm>
        </p:grpSpPr>
        <p:sp>
          <p:nvSpPr>
            <p:cNvPr id="95" name="椭圆 94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15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97" name="直接连接符 96"/>
          <p:cNvCxnSpPr/>
          <p:nvPr/>
        </p:nvCxnSpPr>
        <p:spPr bwMode="auto">
          <a:xfrm rot="5400000">
            <a:off x="2634950" y="6011224"/>
            <a:ext cx="518747" cy="2120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99" name="组合 98"/>
          <p:cNvGrpSpPr/>
          <p:nvPr/>
        </p:nvGrpSpPr>
        <p:grpSpPr>
          <a:xfrm>
            <a:off x="4294915" y="4143380"/>
            <a:ext cx="428628" cy="428628"/>
            <a:chOff x="2777257" y="3338878"/>
            <a:chExt cx="428628" cy="428628"/>
          </a:xfrm>
        </p:grpSpPr>
        <p:sp>
          <p:nvSpPr>
            <p:cNvPr id="100" name="椭圆 99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4723543" y="3286124"/>
            <a:ext cx="428628" cy="428628"/>
            <a:chOff x="2777257" y="3338878"/>
            <a:chExt cx="428628" cy="428628"/>
          </a:xfrm>
        </p:grpSpPr>
        <p:sp>
          <p:nvSpPr>
            <p:cNvPr id="103" name="椭圆 102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</p:grpSp>
      <p:cxnSp>
        <p:nvCxnSpPr>
          <p:cNvPr id="105" name="直接连接符 104"/>
          <p:cNvCxnSpPr/>
          <p:nvPr/>
        </p:nvCxnSpPr>
        <p:spPr bwMode="auto">
          <a:xfrm rot="5400000">
            <a:off x="4473510" y="3821909"/>
            <a:ext cx="428628" cy="214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06" name="组合 105"/>
          <p:cNvGrpSpPr/>
          <p:nvPr/>
        </p:nvGrpSpPr>
        <p:grpSpPr>
          <a:xfrm>
            <a:off x="5152171" y="4143380"/>
            <a:ext cx="428628" cy="428628"/>
            <a:chOff x="2777257" y="3338878"/>
            <a:chExt cx="428628" cy="428628"/>
          </a:xfrm>
        </p:grpSpPr>
        <p:sp>
          <p:nvSpPr>
            <p:cNvPr id="107" name="椭圆 106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5152171" y="2500306"/>
            <a:ext cx="428628" cy="428628"/>
            <a:chOff x="2777257" y="3338878"/>
            <a:chExt cx="428628" cy="428628"/>
          </a:xfrm>
        </p:grpSpPr>
        <p:sp>
          <p:nvSpPr>
            <p:cNvPr id="110" name="椭圆 109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</p:grpSp>
      <p:cxnSp>
        <p:nvCxnSpPr>
          <p:cNvPr id="112" name="直接连接符 111"/>
          <p:cNvCxnSpPr/>
          <p:nvPr/>
        </p:nvCxnSpPr>
        <p:spPr bwMode="auto">
          <a:xfrm rot="5400000">
            <a:off x="4937857" y="3000372"/>
            <a:ext cx="357190" cy="214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13" name="组合 112"/>
          <p:cNvGrpSpPr/>
          <p:nvPr/>
        </p:nvGrpSpPr>
        <p:grpSpPr>
          <a:xfrm>
            <a:off x="5652237" y="4143380"/>
            <a:ext cx="428628" cy="428628"/>
            <a:chOff x="2777257" y="3338878"/>
            <a:chExt cx="428628" cy="428628"/>
          </a:xfrm>
        </p:grpSpPr>
        <p:sp>
          <p:nvSpPr>
            <p:cNvPr id="114" name="椭圆 113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</p:grpSp>
      <p:cxnSp>
        <p:nvCxnSpPr>
          <p:cNvPr id="116" name="直接连接符 115"/>
          <p:cNvCxnSpPr/>
          <p:nvPr/>
        </p:nvCxnSpPr>
        <p:spPr bwMode="auto">
          <a:xfrm rot="16200000" flipH="1">
            <a:off x="5473642" y="2964652"/>
            <a:ext cx="419961" cy="3485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7" name="直接连接符 116"/>
          <p:cNvCxnSpPr/>
          <p:nvPr/>
        </p:nvCxnSpPr>
        <p:spPr bwMode="auto">
          <a:xfrm rot="16200000" flipH="1">
            <a:off x="4982243" y="3759137"/>
            <a:ext cx="491399" cy="27708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18" name="组合 117"/>
          <p:cNvGrpSpPr/>
          <p:nvPr/>
        </p:nvGrpSpPr>
        <p:grpSpPr>
          <a:xfrm>
            <a:off x="5795113" y="3357562"/>
            <a:ext cx="428628" cy="428628"/>
            <a:chOff x="2777257" y="3338878"/>
            <a:chExt cx="428628" cy="428628"/>
          </a:xfrm>
        </p:grpSpPr>
        <p:sp>
          <p:nvSpPr>
            <p:cNvPr id="119" name="椭圆 118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</p:grpSp>
      <p:cxnSp>
        <p:nvCxnSpPr>
          <p:cNvPr id="121" name="直接连接符 120"/>
          <p:cNvCxnSpPr/>
          <p:nvPr/>
        </p:nvCxnSpPr>
        <p:spPr bwMode="auto">
          <a:xfrm rot="5400000">
            <a:off x="5795113" y="3929066"/>
            <a:ext cx="357190" cy="714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22" name="组合 121"/>
          <p:cNvGrpSpPr/>
          <p:nvPr/>
        </p:nvGrpSpPr>
        <p:grpSpPr>
          <a:xfrm>
            <a:off x="6295179" y="4143380"/>
            <a:ext cx="428628" cy="428628"/>
            <a:chOff x="2777257" y="3338878"/>
            <a:chExt cx="428628" cy="428628"/>
          </a:xfrm>
        </p:grpSpPr>
        <p:sp>
          <p:nvSpPr>
            <p:cNvPr id="123" name="椭圆 122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</a:t>
              </a:r>
              <a:endParaRPr lang="en-US" dirty="0"/>
            </a:p>
          </p:txBody>
        </p:sp>
      </p:grpSp>
      <p:cxnSp>
        <p:nvCxnSpPr>
          <p:cNvPr id="125" name="直接连接符 124"/>
          <p:cNvCxnSpPr/>
          <p:nvPr/>
        </p:nvCxnSpPr>
        <p:spPr bwMode="auto">
          <a:xfrm rot="16200000" flipH="1">
            <a:off x="6088169" y="3796219"/>
            <a:ext cx="438645" cy="29304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34" name="组合 133"/>
          <p:cNvGrpSpPr/>
          <p:nvPr/>
        </p:nvGrpSpPr>
        <p:grpSpPr>
          <a:xfrm>
            <a:off x="6080865" y="4929198"/>
            <a:ext cx="428628" cy="428628"/>
            <a:chOff x="2777257" y="3338878"/>
            <a:chExt cx="428628" cy="428628"/>
          </a:xfrm>
        </p:grpSpPr>
        <p:sp>
          <p:nvSpPr>
            <p:cNvPr id="135" name="椭圆 134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</p:grpSp>
      <p:cxnSp>
        <p:nvCxnSpPr>
          <p:cNvPr id="137" name="直接连接符 136"/>
          <p:cNvCxnSpPr/>
          <p:nvPr/>
        </p:nvCxnSpPr>
        <p:spPr bwMode="auto">
          <a:xfrm rot="5400000">
            <a:off x="6223741" y="4714884"/>
            <a:ext cx="357190" cy="714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39" name="组合 138"/>
          <p:cNvGrpSpPr/>
          <p:nvPr/>
        </p:nvGrpSpPr>
        <p:grpSpPr>
          <a:xfrm>
            <a:off x="6786578" y="4920533"/>
            <a:ext cx="428628" cy="428628"/>
            <a:chOff x="2777257" y="3338878"/>
            <a:chExt cx="428628" cy="428628"/>
          </a:xfrm>
        </p:grpSpPr>
        <p:sp>
          <p:nvSpPr>
            <p:cNvPr id="140" name="椭圆 139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16</a:t>
              </a:r>
              <a:endParaRPr lang="en-US" dirty="0"/>
            </a:p>
          </p:txBody>
        </p:sp>
      </p:grpSp>
      <p:cxnSp>
        <p:nvCxnSpPr>
          <p:cNvPr id="142" name="直接连接符 141"/>
          <p:cNvCxnSpPr/>
          <p:nvPr/>
        </p:nvCxnSpPr>
        <p:spPr bwMode="auto">
          <a:xfrm rot="16200000" flipH="1">
            <a:off x="6579568" y="4573372"/>
            <a:ext cx="438645" cy="29304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3" name="TextBox 142"/>
          <p:cNvSpPr txBox="1"/>
          <p:nvPr/>
        </p:nvSpPr>
        <p:spPr>
          <a:xfrm>
            <a:off x="2928926" y="4357694"/>
            <a:ext cx="319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</a:t>
            </a:r>
            <a:endParaRPr lang="en-US" sz="2400" dirty="0"/>
          </a:p>
        </p:txBody>
      </p:sp>
      <p:sp>
        <p:nvSpPr>
          <p:cNvPr id="144" name="右箭头 143"/>
          <p:cNvSpPr/>
          <p:nvPr/>
        </p:nvSpPr>
        <p:spPr bwMode="auto">
          <a:xfrm>
            <a:off x="2847393" y="3313700"/>
            <a:ext cx="978408" cy="4846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2704517" y="2714620"/>
            <a:ext cx="1642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right-left</a:t>
            </a:r>
          </a:p>
          <a:p>
            <a:r>
              <a:rPr lang="en-US" dirty="0" smtClean="0"/>
              <a:t>double rotation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/>
      <p:bldP spid="144" grpId="0" animBg="1"/>
      <p:bldP spid="14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组合 3"/>
          <p:cNvGrpSpPr/>
          <p:nvPr/>
        </p:nvGrpSpPr>
        <p:grpSpPr>
          <a:xfrm>
            <a:off x="500034" y="3214686"/>
            <a:ext cx="428628" cy="428628"/>
            <a:chOff x="2777257" y="3338878"/>
            <a:chExt cx="428628" cy="428628"/>
          </a:xfrm>
        </p:grpSpPr>
        <p:sp>
          <p:nvSpPr>
            <p:cNvPr id="5" name="椭圆 4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928662" y="2357430"/>
            <a:ext cx="428628" cy="428628"/>
            <a:chOff x="2777257" y="3338878"/>
            <a:chExt cx="428628" cy="428628"/>
          </a:xfrm>
        </p:grpSpPr>
        <p:sp>
          <p:nvSpPr>
            <p:cNvPr id="8" name="椭圆 7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</p:grpSp>
      <p:cxnSp>
        <p:nvCxnSpPr>
          <p:cNvPr id="10" name="直接连接符 9"/>
          <p:cNvCxnSpPr/>
          <p:nvPr/>
        </p:nvCxnSpPr>
        <p:spPr bwMode="auto">
          <a:xfrm rot="5400000">
            <a:off x="678629" y="2893215"/>
            <a:ext cx="428628" cy="214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1" name="组合 10"/>
          <p:cNvGrpSpPr/>
          <p:nvPr/>
        </p:nvGrpSpPr>
        <p:grpSpPr>
          <a:xfrm>
            <a:off x="1357290" y="3214686"/>
            <a:ext cx="428628" cy="428628"/>
            <a:chOff x="2777257" y="3338878"/>
            <a:chExt cx="428628" cy="428628"/>
          </a:xfrm>
        </p:grpSpPr>
        <p:sp>
          <p:nvSpPr>
            <p:cNvPr id="12" name="椭圆 11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785918" y="1571612"/>
            <a:ext cx="428628" cy="428628"/>
            <a:chOff x="2777257" y="3338878"/>
            <a:chExt cx="428628" cy="428628"/>
          </a:xfrm>
        </p:grpSpPr>
        <p:sp>
          <p:nvSpPr>
            <p:cNvPr id="15" name="椭圆 14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285984" y="3214686"/>
            <a:ext cx="428628" cy="428628"/>
            <a:chOff x="2777257" y="3338878"/>
            <a:chExt cx="428628" cy="428628"/>
          </a:xfrm>
        </p:grpSpPr>
        <p:sp>
          <p:nvSpPr>
            <p:cNvPr id="19" name="椭圆 18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</p:grpSp>
      <p:cxnSp>
        <p:nvCxnSpPr>
          <p:cNvPr id="22" name="直接连接符 21"/>
          <p:cNvCxnSpPr/>
          <p:nvPr/>
        </p:nvCxnSpPr>
        <p:spPr bwMode="auto">
          <a:xfrm rot="16200000" flipH="1">
            <a:off x="1187362" y="2830443"/>
            <a:ext cx="491399" cy="27708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3" name="组合 22"/>
          <p:cNvGrpSpPr/>
          <p:nvPr/>
        </p:nvGrpSpPr>
        <p:grpSpPr>
          <a:xfrm>
            <a:off x="2723279" y="2428868"/>
            <a:ext cx="428628" cy="428628"/>
            <a:chOff x="2777257" y="3338878"/>
            <a:chExt cx="428628" cy="428628"/>
          </a:xfrm>
        </p:grpSpPr>
        <p:sp>
          <p:nvSpPr>
            <p:cNvPr id="24" name="椭圆 23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223345" y="3214686"/>
            <a:ext cx="428628" cy="428628"/>
            <a:chOff x="2777257" y="3338878"/>
            <a:chExt cx="428628" cy="428628"/>
          </a:xfrm>
        </p:grpSpPr>
        <p:sp>
          <p:nvSpPr>
            <p:cNvPr id="28" name="椭圆 27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</a:t>
              </a:r>
              <a:endParaRPr lang="en-US" dirty="0"/>
            </a:p>
          </p:txBody>
        </p:sp>
      </p:grpSp>
      <p:cxnSp>
        <p:nvCxnSpPr>
          <p:cNvPr id="30" name="直接连接符 29"/>
          <p:cNvCxnSpPr/>
          <p:nvPr/>
        </p:nvCxnSpPr>
        <p:spPr bwMode="auto">
          <a:xfrm rot="16200000" flipH="1">
            <a:off x="3016335" y="2867525"/>
            <a:ext cx="438645" cy="29304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1" name="组合 30"/>
          <p:cNvGrpSpPr/>
          <p:nvPr/>
        </p:nvGrpSpPr>
        <p:grpSpPr>
          <a:xfrm>
            <a:off x="2857488" y="4000504"/>
            <a:ext cx="428628" cy="428628"/>
            <a:chOff x="2777257" y="3338878"/>
            <a:chExt cx="428628" cy="428628"/>
          </a:xfrm>
        </p:grpSpPr>
        <p:sp>
          <p:nvSpPr>
            <p:cNvPr id="32" name="椭圆 31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714744" y="3991839"/>
            <a:ext cx="428628" cy="428628"/>
            <a:chOff x="2777257" y="3338878"/>
            <a:chExt cx="428628" cy="428628"/>
          </a:xfrm>
        </p:grpSpPr>
        <p:sp>
          <p:nvSpPr>
            <p:cNvPr id="36" name="椭圆 35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16</a:t>
              </a:r>
              <a:endParaRPr lang="en-US" dirty="0"/>
            </a:p>
          </p:txBody>
        </p:sp>
      </p:grpSp>
      <p:cxnSp>
        <p:nvCxnSpPr>
          <p:cNvPr id="38" name="直接连接符 37"/>
          <p:cNvCxnSpPr/>
          <p:nvPr/>
        </p:nvCxnSpPr>
        <p:spPr bwMode="auto">
          <a:xfrm rot="16200000" flipH="1">
            <a:off x="3507734" y="3644678"/>
            <a:ext cx="438645" cy="29304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直接连接符 39"/>
          <p:cNvCxnSpPr>
            <a:stCxn id="8" idx="7"/>
          </p:cNvCxnSpPr>
          <p:nvPr/>
        </p:nvCxnSpPr>
        <p:spPr bwMode="auto">
          <a:xfrm rot="5400000" flipH="1" flipV="1">
            <a:off x="1294519" y="1928803"/>
            <a:ext cx="491399" cy="49139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直接连接符 41"/>
          <p:cNvCxnSpPr>
            <a:stCxn id="15" idx="5"/>
          </p:cNvCxnSpPr>
          <p:nvPr/>
        </p:nvCxnSpPr>
        <p:spPr bwMode="auto">
          <a:xfrm rot="16200000" flipH="1">
            <a:off x="2187494" y="1901749"/>
            <a:ext cx="491399" cy="5628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直接连接符 43"/>
          <p:cNvCxnSpPr>
            <a:endCxn id="24" idx="3"/>
          </p:cNvCxnSpPr>
          <p:nvPr/>
        </p:nvCxnSpPr>
        <p:spPr bwMode="auto">
          <a:xfrm rot="5400000" flipH="1" flipV="1">
            <a:off x="2468913" y="2897549"/>
            <a:ext cx="419961" cy="214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直接连接符 45"/>
          <p:cNvCxnSpPr/>
          <p:nvPr/>
        </p:nvCxnSpPr>
        <p:spPr bwMode="auto">
          <a:xfrm rot="5400000" flipH="1" flipV="1">
            <a:off x="3071802" y="3714752"/>
            <a:ext cx="357190" cy="214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7" name="组合 33"/>
          <p:cNvGrpSpPr/>
          <p:nvPr/>
        </p:nvGrpSpPr>
        <p:grpSpPr>
          <a:xfrm>
            <a:off x="3286116" y="4929200"/>
            <a:ext cx="428628" cy="428628"/>
            <a:chOff x="2777257" y="3338878"/>
            <a:chExt cx="428628" cy="428628"/>
          </a:xfrm>
        </p:grpSpPr>
        <p:sp>
          <p:nvSpPr>
            <p:cNvPr id="48" name="椭圆 47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14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50" name="直接连接符 49"/>
          <p:cNvCxnSpPr/>
          <p:nvPr/>
        </p:nvCxnSpPr>
        <p:spPr bwMode="auto">
          <a:xfrm rot="16200000" flipH="1">
            <a:off x="3099293" y="4544518"/>
            <a:ext cx="518751" cy="2879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3181112" y="2285992"/>
            <a:ext cx="319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</a:t>
            </a:r>
            <a:endParaRPr lang="en-US" sz="2400" dirty="0"/>
          </a:p>
        </p:txBody>
      </p:sp>
      <p:grpSp>
        <p:nvGrpSpPr>
          <p:cNvPr id="52" name="组合 51"/>
          <p:cNvGrpSpPr/>
          <p:nvPr/>
        </p:nvGrpSpPr>
        <p:grpSpPr>
          <a:xfrm>
            <a:off x="4929190" y="3143248"/>
            <a:ext cx="428628" cy="428628"/>
            <a:chOff x="2777257" y="3338878"/>
            <a:chExt cx="428628" cy="428628"/>
          </a:xfrm>
        </p:grpSpPr>
        <p:sp>
          <p:nvSpPr>
            <p:cNvPr id="53" name="椭圆 52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5357818" y="2285992"/>
            <a:ext cx="428628" cy="428628"/>
            <a:chOff x="2777257" y="3338878"/>
            <a:chExt cx="428628" cy="428628"/>
          </a:xfrm>
        </p:grpSpPr>
        <p:sp>
          <p:nvSpPr>
            <p:cNvPr id="56" name="椭圆 55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</p:grpSp>
      <p:cxnSp>
        <p:nvCxnSpPr>
          <p:cNvPr id="58" name="直接连接符 57"/>
          <p:cNvCxnSpPr/>
          <p:nvPr/>
        </p:nvCxnSpPr>
        <p:spPr bwMode="auto">
          <a:xfrm rot="5400000">
            <a:off x="5107785" y="2821777"/>
            <a:ext cx="428628" cy="214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9" name="组合 58"/>
          <p:cNvGrpSpPr/>
          <p:nvPr/>
        </p:nvGrpSpPr>
        <p:grpSpPr>
          <a:xfrm>
            <a:off x="5786446" y="3143248"/>
            <a:ext cx="428628" cy="428628"/>
            <a:chOff x="2777257" y="3338878"/>
            <a:chExt cx="428628" cy="428628"/>
          </a:xfrm>
        </p:grpSpPr>
        <p:sp>
          <p:nvSpPr>
            <p:cNvPr id="60" name="椭圆 59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6215074" y="1500174"/>
            <a:ext cx="428628" cy="428628"/>
            <a:chOff x="2777257" y="3338878"/>
            <a:chExt cx="428628" cy="428628"/>
          </a:xfrm>
        </p:grpSpPr>
        <p:sp>
          <p:nvSpPr>
            <p:cNvPr id="63" name="椭圆 62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6286512" y="4000504"/>
            <a:ext cx="428628" cy="428628"/>
            <a:chOff x="2777257" y="3338878"/>
            <a:chExt cx="428628" cy="428628"/>
          </a:xfrm>
        </p:grpSpPr>
        <p:sp>
          <p:nvSpPr>
            <p:cNvPr id="66" name="椭圆 65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</p:grpSp>
      <p:cxnSp>
        <p:nvCxnSpPr>
          <p:cNvPr id="68" name="直接连接符 67"/>
          <p:cNvCxnSpPr/>
          <p:nvPr/>
        </p:nvCxnSpPr>
        <p:spPr bwMode="auto">
          <a:xfrm rot="16200000" flipH="1">
            <a:off x="5616518" y="2759005"/>
            <a:ext cx="491399" cy="27708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9" name="组合 68"/>
          <p:cNvGrpSpPr/>
          <p:nvPr/>
        </p:nvGrpSpPr>
        <p:grpSpPr>
          <a:xfrm>
            <a:off x="6723807" y="3214686"/>
            <a:ext cx="428628" cy="428628"/>
            <a:chOff x="2777257" y="3338878"/>
            <a:chExt cx="428628" cy="428628"/>
          </a:xfrm>
        </p:grpSpPr>
        <p:sp>
          <p:nvSpPr>
            <p:cNvPr id="70" name="椭圆 69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7652501" y="3143248"/>
            <a:ext cx="428628" cy="428628"/>
            <a:chOff x="2777257" y="3338878"/>
            <a:chExt cx="428628" cy="428628"/>
          </a:xfrm>
        </p:grpSpPr>
        <p:sp>
          <p:nvSpPr>
            <p:cNvPr id="73" name="椭圆 72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</a:t>
              </a:r>
              <a:endParaRPr lang="en-US" dirty="0"/>
            </a:p>
          </p:txBody>
        </p:sp>
      </p:grpSp>
      <p:cxnSp>
        <p:nvCxnSpPr>
          <p:cNvPr id="75" name="直接连接符 74"/>
          <p:cNvCxnSpPr/>
          <p:nvPr/>
        </p:nvCxnSpPr>
        <p:spPr bwMode="auto">
          <a:xfrm rot="16200000" flipH="1">
            <a:off x="7445491" y="2796087"/>
            <a:ext cx="438645" cy="29304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76" name="组合 75"/>
          <p:cNvGrpSpPr/>
          <p:nvPr/>
        </p:nvGrpSpPr>
        <p:grpSpPr>
          <a:xfrm>
            <a:off x="7072330" y="2357430"/>
            <a:ext cx="428628" cy="428628"/>
            <a:chOff x="2777257" y="3338878"/>
            <a:chExt cx="428628" cy="428628"/>
          </a:xfrm>
        </p:grpSpPr>
        <p:sp>
          <p:nvSpPr>
            <p:cNvPr id="77" name="椭圆 76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8143900" y="3920401"/>
            <a:ext cx="428628" cy="428628"/>
            <a:chOff x="2777257" y="3338878"/>
            <a:chExt cx="428628" cy="428628"/>
          </a:xfrm>
        </p:grpSpPr>
        <p:sp>
          <p:nvSpPr>
            <p:cNvPr id="80" name="椭圆 79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16</a:t>
              </a:r>
              <a:endParaRPr lang="en-US" dirty="0"/>
            </a:p>
          </p:txBody>
        </p:sp>
      </p:grpSp>
      <p:cxnSp>
        <p:nvCxnSpPr>
          <p:cNvPr id="82" name="直接连接符 81"/>
          <p:cNvCxnSpPr/>
          <p:nvPr/>
        </p:nvCxnSpPr>
        <p:spPr bwMode="auto">
          <a:xfrm rot="16200000" flipH="1">
            <a:off x="7936890" y="3573240"/>
            <a:ext cx="438645" cy="29304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直接连接符 82"/>
          <p:cNvCxnSpPr/>
          <p:nvPr/>
        </p:nvCxnSpPr>
        <p:spPr bwMode="auto">
          <a:xfrm rot="5400000" flipH="1" flipV="1">
            <a:off x="5723675" y="1857365"/>
            <a:ext cx="491399" cy="49139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直接连接符 83"/>
          <p:cNvCxnSpPr/>
          <p:nvPr/>
        </p:nvCxnSpPr>
        <p:spPr bwMode="auto">
          <a:xfrm rot="16200000" flipH="1">
            <a:off x="6616650" y="1830311"/>
            <a:ext cx="491399" cy="5628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直接连接符 84"/>
          <p:cNvCxnSpPr/>
          <p:nvPr/>
        </p:nvCxnSpPr>
        <p:spPr bwMode="auto">
          <a:xfrm rot="5400000" flipH="1" flipV="1">
            <a:off x="6469441" y="3683367"/>
            <a:ext cx="419961" cy="214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直接连接符 85"/>
          <p:cNvCxnSpPr/>
          <p:nvPr/>
        </p:nvCxnSpPr>
        <p:spPr bwMode="auto">
          <a:xfrm rot="5400000" flipH="1" flipV="1">
            <a:off x="7500958" y="3643314"/>
            <a:ext cx="357190" cy="214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87" name="组合 33"/>
          <p:cNvGrpSpPr/>
          <p:nvPr/>
        </p:nvGrpSpPr>
        <p:grpSpPr>
          <a:xfrm>
            <a:off x="7358082" y="3929066"/>
            <a:ext cx="428628" cy="428628"/>
            <a:chOff x="2777257" y="3338878"/>
            <a:chExt cx="428628" cy="428628"/>
          </a:xfrm>
        </p:grpSpPr>
        <p:sp>
          <p:nvSpPr>
            <p:cNvPr id="88" name="椭圆 87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14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93" name="直接连接符 92"/>
          <p:cNvCxnSpPr/>
          <p:nvPr/>
        </p:nvCxnSpPr>
        <p:spPr bwMode="auto">
          <a:xfrm rot="5400000" flipH="1" flipV="1">
            <a:off x="6929454" y="2928934"/>
            <a:ext cx="357190" cy="214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4" name="右箭头 93"/>
          <p:cNvSpPr/>
          <p:nvPr/>
        </p:nvSpPr>
        <p:spPr bwMode="auto">
          <a:xfrm>
            <a:off x="3428992" y="1956378"/>
            <a:ext cx="978408" cy="4846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286116" y="1357298"/>
            <a:ext cx="1642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right-left</a:t>
            </a:r>
          </a:p>
          <a:p>
            <a:r>
              <a:rPr lang="en-US" dirty="0" smtClean="0"/>
              <a:t>double rotation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94" grpId="0" animBg="1"/>
      <p:bldP spid="9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组合 3"/>
          <p:cNvGrpSpPr/>
          <p:nvPr/>
        </p:nvGrpSpPr>
        <p:grpSpPr>
          <a:xfrm>
            <a:off x="142844" y="3071810"/>
            <a:ext cx="428628" cy="428628"/>
            <a:chOff x="2777257" y="3338878"/>
            <a:chExt cx="428628" cy="428628"/>
          </a:xfrm>
        </p:grpSpPr>
        <p:sp>
          <p:nvSpPr>
            <p:cNvPr id="5" name="椭圆 4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71472" y="2214554"/>
            <a:ext cx="428628" cy="428628"/>
            <a:chOff x="2777257" y="3338878"/>
            <a:chExt cx="428628" cy="428628"/>
          </a:xfrm>
        </p:grpSpPr>
        <p:sp>
          <p:nvSpPr>
            <p:cNvPr id="8" name="椭圆 7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</p:grpSp>
      <p:cxnSp>
        <p:nvCxnSpPr>
          <p:cNvPr id="10" name="直接连接符 9"/>
          <p:cNvCxnSpPr/>
          <p:nvPr/>
        </p:nvCxnSpPr>
        <p:spPr bwMode="auto">
          <a:xfrm rot="5400000">
            <a:off x="321439" y="2750339"/>
            <a:ext cx="428628" cy="214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1" name="组合 10"/>
          <p:cNvGrpSpPr/>
          <p:nvPr/>
        </p:nvGrpSpPr>
        <p:grpSpPr>
          <a:xfrm>
            <a:off x="1000100" y="3071810"/>
            <a:ext cx="428628" cy="428628"/>
            <a:chOff x="2777257" y="3338878"/>
            <a:chExt cx="428628" cy="428628"/>
          </a:xfrm>
        </p:grpSpPr>
        <p:sp>
          <p:nvSpPr>
            <p:cNvPr id="12" name="椭圆 11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428728" y="1428736"/>
            <a:ext cx="428628" cy="428628"/>
            <a:chOff x="2777257" y="3338878"/>
            <a:chExt cx="428628" cy="428628"/>
          </a:xfrm>
        </p:grpSpPr>
        <p:sp>
          <p:nvSpPr>
            <p:cNvPr id="15" name="椭圆 14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500166" y="3929066"/>
            <a:ext cx="428628" cy="428628"/>
            <a:chOff x="2777257" y="3338878"/>
            <a:chExt cx="428628" cy="428628"/>
          </a:xfrm>
        </p:grpSpPr>
        <p:sp>
          <p:nvSpPr>
            <p:cNvPr id="18" name="椭圆 17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</p:grpSp>
      <p:cxnSp>
        <p:nvCxnSpPr>
          <p:cNvPr id="20" name="直接连接符 19"/>
          <p:cNvCxnSpPr/>
          <p:nvPr/>
        </p:nvCxnSpPr>
        <p:spPr bwMode="auto">
          <a:xfrm rot="16200000" flipH="1">
            <a:off x="830172" y="2687567"/>
            <a:ext cx="491399" cy="27708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1" name="组合 20"/>
          <p:cNvGrpSpPr/>
          <p:nvPr/>
        </p:nvGrpSpPr>
        <p:grpSpPr>
          <a:xfrm>
            <a:off x="1937461" y="3143248"/>
            <a:ext cx="428628" cy="428628"/>
            <a:chOff x="2777257" y="3338878"/>
            <a:chExt cx="428628" cy="428628"/>
          </a:xfrm>
        </p:grpSpPr>
        <p:sp>
          <p:nvSpPr>
            <p:cNvPr id="22" name="椭圆 21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866155" y="3071810"/>
            <a:ext cx="428628" cy="428628"/>
            <a:chOff x="2777257" y="3338878"/>
            <a:chExt cx="428628" cy="428628"/>
          </a:xfrm>
        </p:grpSpPr>
        <p:sp>
          <p:nvSpPr>
            <p:cNvPr id="25" name="椭圆 24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</a:t>
              </a:r>
              <a:endParaRPr lang="en-US" dirty="0"/>
            </a:p>
          </p:txBody>
        </p:sp>
      </p:grpSp>
      <p:cxnSp>
        <p:nvCxnSpPr>
          <p:cNvPr id="27" name="直接连接符 26"/>
          <p:cNvCxnSpPr/>
          <p:nvPr/>
        </p:nvCxnSpPr>
        <p:spPr bwMode="auto">
          <a:xfrm rot="16200000" flipH="1">
            <a:off x="2659145" y="2724649"/>
            <a:ext cx="438645" cy="29304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8" name="组合 27"/>
          <p:cNvGrpSpPr/>
          <p:nvPr/>
        </p:nvGrpSpPr>
        <p:grpSpPr>
          <a:xfrm>
            <a:off x="2285984" y="2285992"/>
            <a:ext cx="428628" cy="428628"/>
            <a:chOff x="2777257" y="3338878"/>
            <a:chExt cx="428628" cy="428628"/>
          </a:xfrm>
        </p:grpSpPr>
        <p:sp>
          <p:nvSpPr>
            <p:cNvPr id="29" name="椭圆 28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357554" y="3848963"/>
            <a:ext cx="428628" cy="428628"/>
            <a:chOff x="2777257" y="3338878"/>
            <a:chExt cx="428628" cy="428628"/>
          </a:xfrm>
        </p:grpSpPr>
        <p:sp>
          <p:nvSpPr>
            <p:cNvPr id="32" name="椭圆 31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16</a:t>
              </a:r>
              <a:endParaRPr lang="en-US" dirty="0"/>
            </a:p>
          </p:txBody>
        </p:sp>
      </p:grpSp>
      <p:cxnSp>
        <p:nvCxnSpPr>
          <p:cNvPr id="34" name="直接连接符 33"/>
          <p:cNvCxnSpPr/>
          <p:nvPr/>
        </p:nvCxnSpPr>
        <p:spPr bwMode="auto">
          <a:xfrm rot="16200000" flipH="1">
            <a:off x="3150544" y="3501802"/>
            <a:ext cx="438645" cy="29304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直接连接符 34"/>
          <p:cNvCxnSpPr/>
          <p:nvPr/>
        </p:nvCxnSpPr>
        <p:spPr bwMode="auto">
          <a:xfrm rot="5400000" flipH="1" flipV="1">
            <a:off x="937329" y="1785927"/>
            <a:ext cx="491399" cy="49139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直接连接符 35"/>
          <p:cNvCxnSpPr/>
          <p:nvPr/>
        </p:nvCxnSpPr>
        <p:spPr bwMode="auto">
          <a:xfrm rot="16200000" flipH="1">
            <a:off x="1830304" y="1758873"/>
            <a:ext cx="491399" cy="5628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直接连接符 36"/>
          <p:cNvCxnSpPr/>
          <p:nvPr/>
        </p:nvCxnSpPr>
        <p:spPr bwMode="auto">
          <a:xfrm rot="5400000" flipH="1" flipV="1">
            <a:off x="1683095" y="3611929"/>
            <a:ext cx="419961" cy="214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直接连接符 37"/>
          <p:cNvCxnSpPr/>
          <p:nvPr/>
        </p:nvCxnSpPr>
        <p:spPr bwMode="auto">
          <a:xfrm rot="5400000" flipH="1" flipV="1">
            <a:off x="2714612" y="3571876"/>
            <a:ext cx="357190" cy="214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直接连接符 41"/>
          <p:cNvCxnSpPr/>
          <p:nvPr/>
        </p:nvCxnSpPr>
        <p:spPr bwMode="auto">
          <a:xfrm rot="5400000" flipH="1" flipV="1">
            <a:off x="2143108" y="2857496"/>
            <a:ext cx="357190" cy="214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3" name="组合 33"/>
          <p:cNvGrpSpPr/>
          <p:nvPr/>
        </p:nvGrpSpPr>
        <p:grpSpPr>
          <a:xfrm>
            <a:off x="2143108" y="4714884"/>
            <a:ext cx="428628" cy="428628"/>
            <a:chOff x="2777257" y="3338878"/>
            <a:chExt cx="428628" cy="428628"/>
          </a:xfrm>
        </p:grpSpPr>
        <p:sp>
          <p:nvSpPr>
            <p:cNvPr id="44" name="椭圆 43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13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46" name="直接连接符 45"/>
          <p:cNvCxnSpPr/>
          <p:nvPr/>
        </p:nvCxnSpPr>
        <p:spPr bwMode="auto">
          <a:xfrm rot="5400000">
            <a:off x="2357424" y="4429133"/>
            <a:ext cx="428628" cy="1428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47" name="组合 46"/>
          <p:cNvGrpSpPr/>
          <p:nvPr/>
        </p:nvGrpSpPr>
        <p:grpSpPr>
          <a:xfrm>
            <a:off x="2571736" y="3857628"/>
            <a:ext cx="428628" cy="428628"/>
            <a:chOff x="2777257" y="3338878"/>
            <a:chExt cx="428628" cy="428628"/>
          </a:xfrm>
        </p:grpSpPr>
        <p:sp>
          <p:nvSpPr>
            <p:cNvPr id="48" name="椭圆 47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14</a:t>
              </a:r>
              <a:endParaRPr lang="en-US" dirty="0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1857356" y="1324261"/>
            <a:ext cx="319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</a:t>
            </a:r>
            <a:endParaRPr lang="en-US" sz="2400" dirty="0"/>
          </a:p>
        </p:txBody>
      </p:sp>
      <p:grpSp>
        <p:nvGrpSpPr>
          <p:cNvPr id="51" name="组合 50"/>
          <p:cNvGrpSpPr/>
          <p:nvPr/>
        </p:nvGrpSpPr>
        <p:grpSpPr>
          <a:xfrm>
            <a:off x="4143372" y="3857628"/>
            <a:ext cx="428628" cy="428628"/>
            <a:chOff x="2777257" y="3338878"/>
            <a:chExt cx="428628" cy="428628"/>
          </a:xfrm>
        </p:grpSpPr>
        <p:sp>
          <p:nvSpPr>
            <p:cNvPr id="52" name="椭圆 51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4572000" y="3000372"/>
            <a:ext cx="428628" cy="428628"/>
            <a:chOff x="2777257" y="3338878"/>
            <a:chExt cx="428628" cy="428628"/>
          </a:xfrm>
        </p:grpSpPr>
        <p:sp>
          <p:nvSpPr>
            <p:cNvPr id="55" name="椭圆 54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</p:grpSp>
      <p:cxnSp>
        <p:nvCxnSpPr>
          <p:cNvPr id="57" name="直接连接符 56"/>
          <p:cNvCxnSpPr/>
          <p:nvPr/>
        </p:nvCxnSpPr>
        <p:spPr bwMode="auto">
          <a:xfrm rot="5400000">
            <a:off x="4321967" y="3536157"/>
            <a:ext cx="428628" cy="214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8" name="组合 57"/>
          <p:cNvGrpSpPr/>
          <p:nvPr/>
        </p:nvGrpSpPr>
        <p:grpSpPr>
          <a:xfrm>
            <a:off x="5000628" y="3857628"/>
            <a:ext cx="428628" cy="428628"/>
            <a:chOff x="2777257" y="3338878"/>
            <a:chExt cx="428628" cy="428628"/>
          </a:xfrm>
        </p:grpSpPr>
        <p:sp>
          <p:nvSpPr>
            <p:cNvPr id="59" name="椭圆 58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5429256" y="2214554"/>
            <a:ext cx="428628" cy="428628"/>
            <a:chOff x="2777257" y="3338878"/>
            <a:chExt cx="428628" cy="428628"/>
          </a:xfrm>
        </p:grpSpPr>
        <p:sp>
          <p:nvSpPr>
            <p:cNvPr id="62" name="椭圆 61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5563465" y="3929064"/>
            <a:ext cx="428628" cy="428628"/>
            <a:chOff x="2777257" y="3338878"/>
            <a:chExt cx="428628" cy="428628"/>
          </a:xfrm>
        </p:grpSpPr>
        <p:sp>
          <p:nvSpPr>
            <p:cNvPr id="65" name="椭圆 64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</p:grpSp>
      <p:cxnSp>
        <p:nvCxnSpPr>
          <p:cNvPr id="67" name="直接连接符 66"/>
          <p:cNvCxnSpPr/>
          <p:nvPr/>
        </p:nvCxnSpPr>
        <p:spPr bwMode="auto">
          <a:xfrm rot="16200000" flipH="1">
            <a:off x="4830700" y="3473385"/>
            <a:ext cx="491399" cy="27708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8" name="组合 67"/>
          <p:cNvGrpSpPr/>
          <p:nvPr/>
        </p:nvGrpSpPr>
        <p:grpSpPr>
          <a:xfrm>
            <a:off x="6000760" y="3143246"/>
            <a:ext cx="428628" cy="428628"/>
            <a:chOff x="2777257" y="3338878"/>
            <a:chExt cx="428628" cy="428628"/>
          </a:xfrm>
        </p:grpSpPr>
        <p:sp>
          <p:nvSpPr>
            <p:cNvPr id="69" name="椭圆 68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7223873" y="2357428"/>
            <a:ext cx="428628" cy="428628"/>
            <a:chOff x="2777257" y="3338878"/>
            <a:chExt cx="428628" cy="428628"/>
          </a:xfrm>
        </p:grpSpPr>
        <p:sp>
          <p:nvSpPr>
            <p:cNvPr id="72" name="椭圆 71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</a:t>
              </a:r>
              <a:endParaRPr lang="en-US" dirty="0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6357950" y="1428736"/>
            <a:ext cx="428628" cy="428628"/>
            <a:chOff x="2777257" y="3338878"/>
            <a:chExt cx="428628" cy="428628"/>
          </a:xfrm>
        </p:grpSpPr>
        <p:sp>
          <p:nvSpPr>
            <p:cNvPr id="76" name="椭圆 75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7715272" y="3134581"/>
            <a:ext cx="428628" cy="428628"/>
            <a:chOff x="2777257" y="3338878"/>
            <a:chExt cx="428628" cy="428628"/>
          </a:xfrm>
        </p:grpSpPr>
        <p:sp>
          <p:nvSpPr>
            <p:cNvPr id="79" name="椭圆 78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16</a:t>
              </a:r>
              <a:endParaRPr lang="en-US" dirty="0"/>
            </a:p>
          </p:txBody>
        </p:sp>
      </p:grpSp>
      <p:cxnSp>
        <p:nvCxnSpPr>
          <p:cNvPr id="81" name="直接连接符 80"/>
          <p:cNvCxnSpPr/>
          <p:nvPr/>
        </p:nvCxnSpPr>
        <p:spPr bwMode="auto">
          <a:xfrm rot="16200000" flipH="1">
            <a:off x="7508262" y="2787420"/>
            <a:ext cx="438645" cy="29304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直接连接符 81"/>
          <p:cNvCxnSpPr/>
          <p:nvPr/>
        </p:nvCxnSpPr>
        <p:spPr bwMode="auto">
          <a:xfrm rot="5400000" flipH="1" flipV="1">
            <a:off x="4937857" y="2571745"/>
            <a:ext cx="491399" cy="49139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直接连接符 82"/>
          <p:cNvCxnSpPr/>
          <p:nvPr/>
        </p:nvCxnSpPr>
        <p:spPr bwMode="auto">
          <a:xfrm rot="16200000" flipH="1">
            <a:off x="6723805" y="1794591"/>
            <a:ext cx="562840" cy="5628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直接连接符 83"/>
          <p:cNvCxnSpPr/>
          <p:nvPr/>
        </p:nvCxnSpPr>
        <p:spPr bwMode="auto">
          <a:xfrm rot="5400000" flipH="1" flipV="1">
            <a:off x="5746394" y="3611927"/>
            <a:ext cx="419961" cy="214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直接连接符 84"/>
          <p:cNvCxnSpPr/>
          <p:nvPr/>
        </p:nvCxnSpPr>
        <p:spPr bwMode="auto">
          <a:xfrm rot="5400000" flipH="1" flipV="1">
            <a:off x="7072330" y="2857494"/>
            <a:ext cx="357190" cy="214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87" name="组合 33"/>
          <p:cNvGrpSpPr/>
          <p:nvPr/>
        </p:nvGrpSpPr>
        <p:grpSpPr>
          <a:xfrm>
            <a:off x="6643702" y="4000504"/>
            <a:ext cx="428628" cy="428628"/>
            <a:chOff x="2777257" y="3338878"/>
            <a:chExt cx="428628" cy="428628"/>
          </a:xfrm>
        </p:grpSpPr>
        <p:sp>
          <p:nvSpPr>
            <p:cNvPr id="88" name="椭圆 87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13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90" name="直接连接符 89"/>
          <p:cNvCxnSpPr/>
          <p:nvPr/>
        </p:nvCxnSpPr>
        <p:spPr bwMode="auto">
          <a:xfrm rot="5400000">
            <a:off x="6786579" y="3714754"/>
            <a:ext cx="428630" cy="1428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91" name="组合 90"/>
          <p:cNvGrpSpPr/>
          <p:nvPr/>
        </p:nvGrpSpPr>
        <p:grpSpPr>
          <a:xfrm>
            <a:off x="6929454" y="3143246"/>
            <a:ext cx="428628" cy="428628"/>
            <a:chOff x="2777257" y="3338878"/>
            <a:chExt cx="428628" cy="428628"/>
          </a:xfrm>
        </p:grpSpPr>
        <p:sp>
          <p:nvSpPr>
            <p:cNvPr id="92" name="椭圆 91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14</a:t>
              </a:r>
              <a:endParaRPr lang="en-US" dirty="0"/>
            </a:p>
          </p:txBody>
        </p:sp>
      </p:grpSp>
      <p:cxnSp>
        <p:nvCxnSpPr>
          <p:cNvPr id="96" name="直接连接符 95"/>
          <p:cNvCxnSpPr>
            <a:stCxn id="62" idx="5"/>
            <a:endCxn id="69" idx="0"/>
          </p:cNvCxnSpPr>
          <p:nvPr/>
        </p:nvCxnSpPr>
        <p:spPr bwMode="auto">
          <a:xfrm rot="16200000" flipH="1">
            <a:off x="5723676" y="2651847"/>
            <a:ext cx="562835" cy="4199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直接连接符 97"/>
          <p:cNvCxnSpPr>
            <a:stCxn id="76" idx="3"/>
            <a:endCxn id="62" idx="7"/>
          </p:cNvCxnSpPr>
          <p:nvPr/>
        </p:nvCxnSpPr>
        <p:spPr bwMode="auto">
          <a:xfrm rot="5400000">
            <a:off x="5866551" y="1723155"/>
            <a:ext cx="482732" cy="6256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0" name="右箭头 99"/>
          <p:cNvSpPr/>
          <p:nvPr/>
        </p:nvSpPr>
        <p:spPr bwMode="auto">
          <a:xfrm>
            <a:off x="3286116" y="2087112"/>
            <a:ext cx="978408" cy="4846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143240" y="1714488"/>
            <a:ext cx="1302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left rotation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100" grpId="0" animBg="1"/>
      <p:bldP spid="10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组合 3"/>
          <p:cNvGrpSpPr/>
          <p:nvPr/>
        </p:nvGrpSpPr>
        <p:grpSpPr>
          <a:xfrm>
            <a:off x="142844" y="3857628"/>
            <a:ext cx="428628" cy="428628"/>
            <a:chOff x="2777257" y="3338878"/>
            <a:chExt cx="428628" cy="428628"/>
          </a:xfrm>
        </p:grpSpPr>
        <p:sp>
          <p:nvSpPr>
            <p:cNvPr id="5" name="椭圆 4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71472" y="3000372"/>
            <a:ext cx="428628" cy="428628"/>
            <a:chOff x="2777257" y="3338878"/>
            <a:chExt cx="428628" cy="428628"/>
          </a:xfrm>
        </p:grpSpPr>
        <p:sp>
          <p:nvSpPr>
            <p:cNvPr id="8" name="椭圆 7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</p:grpSp>
      <p:cxnSp>
        <p:nvCxnSpPr>
          <p:cNvPr id="10" name="直接连接符 9"/>
          <p:cNvCxnSpPr/>
          <p:nvPr/>
        </p:nvCxnSpPr>
        <p:spPr bwMode="auto">
          <a:xfrm rot="5400000">
            <a:off x="321439" y="3536157"/>
            <a:ext cx="428628" cy="214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1" name="组合 10"/>
          <p:cNvGrpSpPr/>
          <p:nvPr/>
        </p:nvGrpSpPr>
        <p:grpSpPr>
          <a:xfrm>
            <a:off x="1000100" y="3857628"/>
            <a:ext cx="428628" cy="428628"/>
            <a:chOff x="2777257" y="3338878"/>
            <a:chExt cx="428628" cy="428628"/>
          </a:xfrm>
        </p:grpSpPr>
        <p:sp>
          <p:nvSpPr>
            <p:cNvPr id="12" name="椭圆 11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428728" y="2214554"/>
            <a:ext cx="428628" cy="428628"/>
            <a:chOff x="2777257" y="3338878"/>
            <a:chExt cx="428628" cy="428628"/>
          </a:xfrm>
        </p:grpSpPr>
        <p:sp>
          <p:nvSpPr>
            <p:cNvPr id="15" name="椭圆 14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562937" y="3929064"/>
            <a:ext cx="428628" cy="428628"/>
            <a:chOff x="2777257" y="3338878"/>
            <a:chExt cx="428628" cy="428628"/>
          </a:xfrm>
        </p:grpSpPr>
        <p:sp>
          <p:nvSpPr>
            <p:cNvPr id="18" name="椭圆 17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</p:grpSp>
      <p:cxnSp>
        <p:nvCxnSpPr>
          <p:cNvPr id="20" name="直接连接符 19"/>
          <p:cNvCxnSpPr/>
          <p:nvPr/>
        </p:nvCxnSpPr>
        <p:spPr bwMode="auto">
          <a:xfrm rot="16200000" flipH="1">
            <a:off x="830172" y="3473385"/>
            <a:ext cx="491399" cy="27708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1" name="组合 20"/>
          <p:cNvGrpSpPr/>
          <p:nvPr/>
        </p:nvGrpSpPr>
        <p:grpSpPr>
          <a:xfrm>
            <a:off x="2000232" y="3143246"/>
            <a:ext cx="428628" cy="428628"/>
            <a:chOff x="2777257" y="3338878"/>
            <a:chExt cx="428628" cy="428628"/>
          </a:xfrm>
        </p:grpSpPr>
        <p:sp>
          <p:nvSpPr>
            <p:cNvPr id="22" name="椭圆 21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223345" y="2357428"/>
            <a:ext cx="428628" cy="428628"/>
            <a:chOff x="2777257" y="3338878"/>
            <a:chExt cx="428628" cy="428628"/>
          </a:xfrm>
        </p:grpSpPr>
        <p:sp>
          <p:nvSpPr>
            <p:cNvPr id="25" name="椭圆 24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</a:t>
              </a:r>
              <a:endParaRPr lang="en-US" dirty="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357422" y="1428736"/>
            <a:ext cx="428628" cy="428628"/>
            <a:chOff x="2777257" y="3338878"/>
            <a:chExt cx="428628" cy="428628"/>
          </a:xfrm>
        </p:grpSpPr>
        <p:sp>
          <p:nvSpPr>
            <p:cNvPr id="28" name="椭圆 27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3714744" y="3134581"/>
            <a:ext cx="428628" cy="428628"/>
            <a:chOff x="2777257" y="3338878"/>
            <a:chExt cx="428628" cy="428628"/>
          </a:xfrm>
        </p:grpSpPr>
        <p:sp>
          <p:nvSpPr>
            <p:cNvPr id="31" name="椭圆 30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16</a:t>
              </a:r>
              <a:endParaRPr lang="en-US" dirty="0"/>
            </a:p>
          </p:txBody>
        </p:sp>
      </p:grpSp>
      <p:cxnSp>
        <p:nvCxnSpPr>
          <p:cNvPr id="33" name="直接连接符 32"/>
          <p:cNvCxnSpPr/>
          <p:nvPr/>
        </p:nvCxnSpPr>
        <p:spPr bwMode="auto">
          <a:xfrm rot="16200000" flipH="1">
            <a:off x="3507734" y="2787420"/>
            <a:ext cx="438645" cy="29304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直接连接符 33"/>
          <p:cNvCxnSpPr/>
          <p:nvPr/>
        </p:nvCxnSpPr>
        <p:spPr bwMode="auto">
          <a:xfrm rot="5400000" flipH="1" flipV="1">
            <a:off x="937329" y="2571745"/>
            <a:ext cx="491399" cy="49139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直接连接符 34"/>
          <p:cNvCxnSpPr/>
          <p:nvPr/>
        </p:nvCxnSpPr>
        <p:spPr bwMode="auto">
          <a:xfrm rot="16200000" flipH="1">
            <a:off x="2723277" y="1794591"/>
            <a:ext cx="562840" cy="5628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直接连接符 35"/>
          <p:cNvCxnSpPr/>
          <p:nvPr/>
        </p:nvCxnSpPr>
        <p:spPr bwMode="auto">
          <a:xfrm rot="5400000" flipH="1" flipV="1">
            <a:off x="1745866" y="3611927"/>
            <a:ext cx="419961" cy="214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直接连接符 36"/>
          <p:cNvCxnSpPr/>
          <p:nvPr/>
        </p:nvCxnSpPr>
        <p:spPr bwMode="auto">
          <a:xfrm rot="5400000" flipH="1" flipV="1">
            <a:off x="3071802" y="2857494"/>
            <a:ext cx="357190" cy="214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8" name="组合 33"/>
          <p:cNvGrpSpPr/>
          <p:nvPr/>
        </p:nvGrpSpPr>
        <p:grpSpPr>
          <a:xfrm>
            <a:off x="2357420" y="4857760"/>
            <a:ext cx="428628" cy="428628"/>
            <a:chOff x="2777257" y="3338878"/>
            <a:chExt cx="428628" cy="428628"/>
          </a:xfrm>
        </p:grpSpPr>
        <p:sp>
          <p:nvSpPr>
            <p:cNvPr id="39" name="椭圆 38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12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41" name="直接连接符 40"/>
          <p:cNvCxnSpPr/>
          <p:nvPr/>
        </p:nvCxnSpPr>
        <p:spPr bwMode="auto">
          <a:xfrm rot="5400000">
            <a:off x="2500297" y="4572010"/>
            <a:ext cx="428630" cy="1428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42" name="组合 41"/>
          <p:cNvGrpSpPr/>
          <p:nvPr/>
        </p:nvGrpSpPr>
        <p:grpSpPr>
          <a:xfrm>
            <a:off x="2928926" y="3143246"/>
            <a:ext cx="428628" cy="428628"/>
            <a:chOff x="2777257" y="3338878"/>
            <a:chExt cx="428628" cy="428628"/>
          </a:xfrm>
        </p:grpSpPr>
        <p:sp>
          <p:nvSpPr>
            <p:cNvPr id="43" name="椭圆 42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14</a:t>
              </a:r>
              <a:endParaRPr lang="en-US" dirty="0"/>
            </a:p>
          </p:txBody>
        </p:sp>
      </p:grpSp>
      <p:cxnSp>
        <p:nvCxnSpPr>
          <p:cNvPr id="45" name="直接连接符 44"/>
          <p:cNvCxnSpPr/>
          <p:nvPr/>
        </p:nvCxnSpPr>
        <p:spPr bwMode="auto">
          <a:xfrm rot="16200000" flipH="1">
            <a:off x="1723148" y="2651847"/>
            <a:ext cx="562835" cy="4199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直接连接符 45"/>
          <p:cNvCxnSpPr/>
          <p:nvPr/>
        </p:nvCxnSpPr>
        <p:spPr bwMode="auto">
          <a:xfrm rot="5400000">
            <a:off x="1866023" y="1723155"/>
            <a:ext cx="482732" cy="6256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直接连接符 46"/>
          <p:cNvCxnSpPr/>
          <p:nvPr/>
        </p:nvCxnSpPr>
        <p:spPr bwMode="auto">
          <a:xfrm rot="5400000" flipH="1" flipV="1">
            <a:off x="2738796" y="3688370"/>
            <a:ext cx="430827" cy="19344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8" name="组合 47"/>
          <p:cNvGrpSpPr/>
          <p:nvPr/>
        </p:nvGrpSpPr>
        <p:grpSpPr>
          <a:xfrm>
            <a:off x="2643174" y="4000504"/>
            <a:ext cx="428628" cy="428628"/>
            <a:chOff x="2777257" y="3338878"/>
            <a:chExt cx="428628" cy="428628"/>
          </a:xfrm>
        </p:grpSpPr>
        <p:sp>
          <p:nvSpPr>
            <p:cNvPr id="49" name="椭圆 48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13</a:t>
              </a:r>
              <a:endParaRPr lang="en-US" dirty="0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500562" y="3786190"/>
            <a:ext cx="428628" cy="428628"/>
            <a:chOff x="2777257" y="3338878"/>
            <a:chExt cx="428628" cy="428628"/>
          </a:xfrm>
        </p:grpSpPr>
        <p:sp>
          <p:nvSpPr>
            <p:cNvPr id="53" name="椭圆 52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4929190" y="2928934"/>
            <a:ext cx="428628" cy="428628"/>
            <a:chOff x="2777257" y="3338878"/>
            <a:chExt cx="428628" cy="428628"/>
          </a:xfrm>
        </p:grpSpPr>
        <p:sp>
          <p:nvSpPr>
            <p:cNvPr id="56" name="椭圆 55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</p:grpSp>
      <p:cxnSp>
        <p:nvCxnSpPr>
          <p:cNvPr id="58" name="直接连接符 57"/>
          <p:cNvCxnSpPr/>
          <p:nvPr/>
        </p:nvCxnSpPr>
        <p:spPr bwMode="auto">
          <a:xfrm rot="5400000">
            <a:off x="4679157" y="3464719"/>
            <a:ext cx="428628" cy="214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9" name="组合 58"/>
          <p:cNvGrpSpPr/>
          <p:nvPr/>
        </p:nvGrpSpPr>
        <p:grpSpPr>
          <a:xfrm>
            <a:off x="5357818" y="3786190"/>
            <a:ext cx="428628" cy="428628"/>
            <a:chOff x="2777257" y="3338878"/>
            <a:chExt cx="428628" cy="428628"/>
          </a:xfrm>
        </p:grpSpPr>
        <p:sp>
          <p:nvSpPr>
            <p:cNvPr id="60" name="椭圆 59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5786446" y="2143116"/>
            <a:ext cx="428628" cy="428628"/>
            <a:chOff x="2777257" y="3338878"/>
            <a:chExt cx="428628" cy="428628"/>
          </a:xfrm>
        </p:grpSpPr>
        <p:sp>
          <p:nvSpPr>
            <p:cNvPr id="63" name="椭圆 62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5920655" y="3857626"/>
            <a:ext cx="428628" cy="428628"/>
            <a:chOff x="2777257" y="3338878"/>
            <a:chExt cx="428628" cy="428628"/>
          </a:xfrm>
        </p:grpSpPr>
        <p:sp>
          <p:nvSpPr>
            <p:cNvPr id="66" name="椭圆 65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</p:grpSp>
      <p:cxnSp>
        <p:nvCxnSpPr>
          <p:cNvPr id="68" name="直接连接符 67"/>
          <p:cNvCxnSpPr/>
          <p:nvPr/>
        </p:nvCxnSpPr>
        <p:spPr bwMode="auto">
          <a:xfrm rot="16200000" flipH="1">
            <a:off x="5187890" y="3401947"/>
            <a:ext cx="491399" cy="27708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9" name="组合 68"/>
          <p:cNvGrpSpPr/>
          <p:nvPr/>
        </p:nvGrpSpPr>
        <p:grpSpPr>
          <a:xfrm>
            <a:off x="6357950" y="3071808"/>
            <a:ext cx="428628" cy="428628"/>
            <a:chOff x="2777257" y="3338878"/>
            <a:chExt cx="428628" cy="428628"/>
          </a:xfrm>
        </p:grpSpPr>
        <p:sp>
          <p:nvSpPr>
            <p:cNvPr id="70" name="椭圆 69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7581063" y="2285990"/>
            <a:ext cx="428628" cy="428628"/>
            <a:chOff x="2777257" y="3338878"/>
            <a:chExt cx="428628" cy="428628"/>
          </a:xfrm>
        </p:grpSpPr>
        <p:sp>
          <p:nvSpPr>
            <p:cNvPr id="73" name="椭圆 72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</a:t>
              </a:r>
              <a:endParaRPr lang="en-US" dirty="0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6715140" y="1357298"/>
            <a:ext cx="428628" cy="428628"/>
            <a:chOff x="2777257" y="3338878"/>
            <a:chExt cx="428628" cy="428628"/>
          </a:xfrm>
        </p:grpSpPr>
        <p:sp>
          <p:nvSpPr>
            <p:cNvPr id="76" name="椭圆 75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8072462" y="3063143"/>
            <a:ext cx="428628" cy="428628"/>
            <a:chOff x="2777257" y="3338878"/>
            <a:chExt cx="428628" cy="428628"/>
          </a:xfrm>
        </p:grpSpPr>
        <p:sp>
          <p:nvSpPr>
            <p:cNvPr id="79" name="椭圆 78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16</a:t>
              </a:r>
              <a:endParaRPr lang="en-US" dirty="0"/>
            </a:p>
          </p:txBody>
        </p:sp>
      </p:grpSp>
      <p:cxnSp>
        <p:nvCxnSpPr>
          <p:cNvPr id="81" name="直接连接符 80"/>
          <p:cNvCxnSpPr/>
          <p:nvPr/>
        </p:nvCxnSpPr>
        <p:spPr bwMode="auto">
          <a:xfrm rot="16200000" flipH="1">
            <a:off x="7865452" y="2715982"/>
            <a:ext cx="438645" cy="29304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直接连接符 81"/>
          <p:cNvCxnSpPr/>
          <p:nvPr/>
        </p:nvCxnSpPr>
        <p:spPr bwMode="auto">
          <a:xfrm rot="5400000" flipH="1" flipV="1">
            <a:off x="5295047" y="2500307"/>
            <a:ext cx="491399" cy="49139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直接连接符 82"/>
          <p:cNvCxnSpPr/>
          <p:nvPr/>
        </p:nvCxnSpPr>
        <p:spPr bwMode="auto">
          <a:xfrm rot="16200000" flipH="1">
            <a:off x="7080995" y="1723153"/>
            <a:ext cx="562840" cy="5628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直接连接符 83"/>
          <p:cNvCxnSpPr/>
          <p:nvPr/>
        </p:nvCxnSpPr>
        <p:spPr bwMode="auto">
          <a:xfrm rot="5400000" flipH="1" flipV="1">
            <a:off x="6103584" y="3540489"/>
            <a:ext cx="419961" cy="214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直接连接符 84"/>
          <p:cNvCxnSpPr/>
          <p:nvPr/>
        </p:nvCxnSpPr>
        <p:spPr bwMode="auto">
          <a:xfrm rot="5400000" flipH="1" flipV="1">
            <a:off x="7429520" y="2786056"/>
            <a:ext cx="357190" cy="214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86" name="组合 33"/>
          <p:cNvGrpSpPr/>
          <p:nvPr/>
        </p:nvGrpSpPr>
        <p:grpSpPr>
          <a:xfrm>
            <a:off x="6929454" y="3929066"/>
            <a:ext cx="428628" cy="428628"/>
            <a:chOff x="2777257" y="3338878"/>
            <a:chExt cx="428628" cy="428628"/>
          </a:xfrm>
        </p:grpSpPr>
        <p:sp>
          <p:nvSpPr>
            <p:cNvPr id="87" name="椭圆 86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12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89" name="直接连接符 88"/>
          <p:cNvCxnSpPr/>
          <p:nvPr/>
        </p:nvCxnSpPr>
        <p:spPr bwMode="auto">
          <a:xfrm rot="5400000">
            <a:off x="7072331" y="3643316"/>
            <a:ext cx="428630" cy="1428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90" name="组合 89"/>
          <p:cNvGrpSpPr/>
          <p:nvPr/>
        </p:nvGrpSpPr>
        <p:grpSpPr>
          <a:xfrm>
            <a:off x="7786710" y="3929066"/>
            <a:ext cx="428628" cy="428628"/>
            <a:chOff x="2777257" y="3338878"/>
            <a:chExt cx="428628" cy="428628"/>
          </a:xfrm>
        </p:grpSpPr>
        <p:sp>
          <p:nvSpPr>
            <p:cNvPr id="91" name="椭圆 90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14</a:t>
              </a:r>
              <a:endParaRPr lang="en-US" dirty="0"/>
            </a:p>
          </p:txBody>
        </p:sp>
      </p:grpSp>
      <p:cxnSp>
        <p:nvCxnSpPr>
          <p:cNvPr id="93" name="直接连接符 92"/>
          <p:cNvCxnSpPr/>
          <p:nvPr/>
        </p:nvCxnSpPr>
        <p:spPr bwMode="auto">
          <a:xfrm rot="16200000" flipH="1">
            <a:off x="6080866" y="2580409"/>
            <a:ext cx="562835" cy="4199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直接连接符 93"/>
          <p:cNvCxnSpPr/>
          <p:nvPr/>
        </p:nvCxnSpPr>
        <p:spPr bwMode="auto">
          <a:xfrm rot="5400000">
            <a:off x="6223741" y="1651717"/>
            <a:ext cx="482732" cy="6256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6" name="组合 95"/>
          <p:cNvGrpSpPr/>
          <p:nvPr/>
        </p:nvGrpSpPr>
        <p:grpSpPr>
          <a:xfrm>
            <a:off x="7286644" y="3071810"/>
            <a:ext cx="428628" cy="428628"/>
            <a:chOff x="2777257" y="3338878"/>
            <a:chExt cx="428628" cy="428628"/>
          </a:xfrm>
        </p:grpSpPr>
        <p:sp>
          <p:nvSpPr>
            <p:cNvPr id="97" name="椭圆 96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13</a:t>
              </a:r>
              <a:endParaRPr lang="en-US" dirty="0"/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2681046" y="3038773"/>
            <a:ext cx="319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</a:t>
            </a:r>
            <a:endParaRPr lang="en-US" sz="2400" dirty="0"/>
          </a:p>
        </p:txBody>
      </p:sp>
      <p:sp>
        <p:nvSpPr>
          <p:cNvPr id="100" name="右箭头 99"/>
          <p:cNvSpPr/>
          <p:nvPr/>
        </p:nvSpPr>
        <p:spPr bwMode="auto">
          <a:xfrm>
            <a:off x="3983779" y="2087112"/>
            <a:ext cx="978408" cy="4846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840903" y="1714488"/>
            <a:ext cx="143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right rotation</a:t>
            </a:r>
            <a:endParaRPr lang="en-US" dirty="0"/>
          </a:p>
        </p:txBody>
      </p:sp>
      <p:cxnSp>
        <p:nvCxnSpPr>
          <p:cNvPr id="103" name="直接连接符 102"/>
          <p:cNvCxnSpPr/>
          <p:nvPr/>
        </p:nvCxnSpPr>
        <p:spPr bwMode="auto">
          <a:xfrm rot="16200000" flipH="1">
            <a:off x="7536677" y="3607595"/>
            <a:ext cx="428628" cy="214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00" grpId="0" animBg="1"/>
      <p:bldP spid="10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组合 3"/>
          <p:cNvGrpSpPr/>
          <p:nvPr/>
        </p:nvGrpSpPr>
        <p:grpSpPr>
          <a:xfrm>
            <a:off x="142844" y="4063279"/>
            <a:ext cx="428628" cy="428628"/>
            <a:chOff x="2777257" y="3338878"/>
            <a:chExt cx="428628" cy="428628"/>
          </a:xfrm>
        </p:grpSpPr>
        <p:sp>
          <p:nvSpPr>
            <p:cNvPr id="5" name="椭圆 4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71472" y="3206023"/>
            <a:ext cx="428628" cy="428628"/>
            <a:chOff x="2777257" y="3338878"/>
            <a:chExt cx="428628" cy="428628"/>
          </a:xfrm>
        </p:grpSpPr>
        <p:sp>
          <p:nvSpPr>
            <p:cNvPr id="8" name="椭圆 7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</p:grpSp>
      <p:cxnSp>
        <p:nvCxnSpPr>
          <p:cNvPr id="10" name="直接连接符 9"/>
          <p:cNvCxnSpPr/>
          <p:nvPr/>
        </p:nvCxnSpPr>
        <p:spPr bwMode="auto">
          <a:xfrm rot="5400000">
            <a:off x="321439" y="3741808"/>
            <a:ext cx="428628" cy="214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1" name="组合 10"/>
          <p:cNvGrpSpPr/>
          <p:nvPr/>
        </p:nvGrpSpPr>
        <p:grpSpPr>
          <a:xfrm>
            <a:off x="1000100" y="4063279"/>
            <a:ext cx="428628" cy="428628"/>
            <a:chOff x="2777257" y="3338878"/>
            <a:chExt cx="428628" cy="428628"/>
          </a:xfrm>
        </p:grpSpPr>
        <p:sp>
          <p:nvSpPr>
            <p:cNvPr id="12" name="椭圆 11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428728" y="2420205"/>
            <a:ext cx="428628" cy="428628"/>
            <a:chOff x="2777257" y="3338878"/>
            <a:chExt cx="428628" cy="428628"/>
          </a:xfrm>
        </p:grpSpPr>
        <p:sp>
          <p:nvSpPr>
            <p:cNvPr id="15" name="椭圆 14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562937" y="4134715"/>
            <a:ext cx="428628" cy="428628"/>
            <a:chOff x="2777257" y="3338878"/>
            <a:chExt cx="428628" cy="428628"/>
          </a:xfrm>
        </p:grpSpPr>
        <p:sp>
          <p:nvSpPr>
            <p:cNvPr id="18" name="椭圆 17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</p:grpSp>
      <p:cxnSp>
        <p:nvCxnSpPr>
          <p:cNvPr id="20" name="直接连接符 19"/>
          <p:cNvCxnSpPr/>
          <p:nvPr/>
        </p:nvCxnSpPr>
        <p:spPr bwMode="auto">
          <a:xfrm rot="16200000" flipH="1">
            <a:off x="830172" y="3679036"/>
            <a:ext cx="491399" cy="27708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1" name="组合 20"/>
          <p:cNvGrpSpPr/>
          <p:nvPr/>
        </p:nvGrpSpPr>
        <p:grpSpPr>
          <a:xfrm>
            <a:off x="2000232" y="3348897"/>
            <a:ext cx="428628" cy="428628"/>
            <a:chOff x="2777257" y="3338878"/>
            <a:chExt cx="428628" cy="428628"/>
          </a:xfrm>
        </p:grpSpPr>
        <p:sp>
          <p:nvSpPr>
            <p:cNvPr id="22" name="椭圆 21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223345" y="2563079"/>
            <a:ext cx="428628" cy="428628"/>
            <a:chOff x="2777257" y="3338878"/>
            <a:chExt cx="428628" cy="428628"/>
          </a:xfrm>
        </p:grpSpPr>
        <p:sp>
          <p:nvSpPr>
            <p:cNvPr id="25" name="椭圆 24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</a:t>
              </a:r>
              <a:endParaRPr lang="en-US" dirty="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714744" y="3340232"/>
            <a:ext cx="428628" cy="428628"/>
            <a:chOff x="2777257" y="3338878"/>
            <a:chExt cx="428628" cy="428628"/>
          </a:xfrm>
        </p:grpSpPr>
        <p:sp>
          <p:nvSpPr>
            <p:cNvPr id="28" name="椭圆 27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16</a:t>
              </a:r>
              <a:endParaRPr lang="en-US" dirty="0"/>
            </a:p>
          </p:txBody>
        </p:sp>
      </p:grpSp>
      <p:cxnSp>
        <p:nvCxnSpPr>
          <p:cNvPr id="30" name="直接连接符 29"/>
          <p:cNvCxnSpPr/>
          <p:nvPr/>
        </p:nvCxnSpPr>
        <p:spPr bwMode="auto">
          <a:xfrm rot="16200000" flipH="1">
            <a:off x="3507734" y="2993071"/>
            <a:ext cx="438645" cy="29304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直接连接符 30"/>
          <p:cNvCxnSpPr/>
          <p:nvPr/>
        </p:nvCxnSpPr>
        <p:spPr bwMode="auto">
          <a:xfrm rot="5400000" flipH="1" flipV="1">
            <a:off x="937329" y="2777396"/>
            <a:ext cx="491399" cy="49139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直接连接符 31"/>
          <p:cNvCxnSpPr/>
          <p:nvPr/>
        </p:nvCxnSpPr>
        <p:spPr bwMode="auto">
          <a:xfrm rot="16200000" flipH="1">
            <a:off x="2723277" y="2000242"/>
            <a:ext cx="562840" cy="5628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直接连接符 32"/>
          <p:cNvCxnSpPr/>
          <p:nvPr/>
        </p:nvCxnSpPr>
        <p:spPr bwMode="auto">
          <a:xfrm rot="5400000" flipH="1" flipV="1">
            <a:off x="1745866" y="3817578"/>
            <a:ext cx="419961" cy="214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直接连接符 33"/>
          <p:cNvCxnSpPr/>
          <p:nvPr/>
        </p:nvCxnSpPr>
        <p:spPr bwMode="auto">
          <a:xfrm rot="5400000" flipH="1" flipV="1">
            <a:off x="3071802" y="3063145"/>
            <a:ext cx="357190" cy="214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5" name="组合 33"/>
          <p:cNvGrpSpPr/>
          <p:nvPr/>
        </p:nvGrpSpPr>
        <p:grpSpPr>
          <a:xfrm>
            <a:off x="2232130" y="5028114"/>
            <a:ext cx="428628" cy="428628"/>
            <a:chOff x="2777257" y="3338878"/>
            <a:chExt cx="428628" cy="428628"/>
          </a:xfrm>
        </p:grpSpPr>
        <p:sp>
          <p:nvSpPr>
            <p:cNvPr id="36" name="椭圆 35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11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8" name="直接连接符 37"/>
          <p:cNvCxnSpPr/>
          <p:nvPr/>
        </p:nvCxnSpPr>
        <p:spPr bwMode="auto">
          <a:xfrm rot="5400000">
            <a:off x="2375007" y="4742364"/>
            <a:ext cx="428630" cy="1428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39" name="组合 38"/>
          <p:cNvGrpSpPr/>
          <p:nvPr/>
        </p:nvGrpSpPr>
        <p:grpSpPr>
          <a:xfrm>
            <a:off x="3428992" y="4206155"/>
            <a:ext cx="428628" cy="428628"/>
            <a:chOff x="2777257" y="3338878"/>
            <a:chExt cx="428628" cy="428628"/>
          </a:xfrm>
        </p:grpSpPr>
        <p:sp>
          <p:nvSpPr>
            <p:cNvPr id="40" name="椭圆 39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14</a:t>
              </a:r>
              <a:endParaRPr lang="en-US" dirty="0"/>
            </a:p>
          </p:txBody>
        </p:sp>
      </p:grpSp>
      <p:cxnSp>
        <p:nvCxnSpPr>
          <p:cNvPr id="42" name="直接连接符 41"/>
          <p:cNvCxnSpPr/>
          <p:nvPr/>
        </p:nvCxnSpPr>
        <p:spPr bwMode="auto">
          <a:xfrm rot="16200000" flipH="1">
            <a:off x="1723148" y="2857498"/>
            <a:ext cx="562835" cy="4199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直接连接符 42"/>
          <p:cNvCxnSpPr/>
          <p:nvPr/>
        </p:nvCxnSpPr>
        <p:spPr bwMode="auto">
          <a:xfrm rot="5400000">
            <a:off x="1866023" y="1928806"/>
            <a:ext cx="482732" cy="6256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4" name="组合 43"/>
          <p:cNvGrpSpPr/>
          <p:nvPr/>
        </p:nvGrpSpPr>
        <p:grpSpPr>
          <a:xfrm>
            <a:off x="2928926" y="3348899"/>
            <a:ext cx="428628" cy="428628"/>
            <a:chOff x="2777257" y="3338878"/>
            <a:chExt cx="428628" cy="428628"/>
          </a:xfrm>
        </p:grpSpPr>
        <p:sp>
          <p:nvSpPr>
            <p:cNvPr id="45" name="椭圆 44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13</a:t>
              </a:r>
              <a:endParaRPr lang="en-US" dirty="0"/>
            </a:p>
          </p:txBody>
        </p:sp>
      </p:grpSp>
      <p:cxnSp>
        <p:nvCxnSpPr>
          <p:cNvPr id="47" name="直接连接符 46"/>
          <p:cNvCxnSpPr/>
          <p:nvPr/>
        </p:nvCxnSpPr>
        <p:spPr bwMode="auto">
          <a:xfrm rot="16200000" flipH="1">
            <a:off x="3178959" y="3884684"/>
            <a:ext cx="428628" cy="214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8" name="组合 47"/>
          <p:cNvGrpSpPr/>
          <p:nvPr/>
        </p:nvGrpSpPr>
        <p:grpSpPr>
          <a:xfrm>
            <a:off x="2357422" y="1571612"/>
            <a:ext cx="428628" cy="428628"/>
            <a:chOff x="2777257" y="3338878"/>
            <a:chExt cx="428628" cy="428628"/>
          </a:xfrm>
        </p:grpSpPr>
        <p:sp>
          <p:nvSpPr>
            <p:cNvPr id="49" name="椭圆 48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2517881" y="4170858"/>
            <a:ext cx="428628" cy="428628"/>
            <a:chOff x="2777257" y="3338878"/>
            <a:chExt cx="428628" cy="428628"/>
          </a:xfrm>
        </p:grpSpPr>
        <p:sp>
          <p:nvSpPr>
            <p:cNvPr id="52" name="椭圆 51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12</a:t>
              </a:r>
              <a:endParaRPr lang="en-US" dirty="0"/>
            </a:p>
          </p:txBody>
        </p:sp>
      </p:grpSp>
      <p:cxnSp>
        <p:nvCxnSpPr>
          <p:cNvPr id="54" name="直接连接符 53"/>
          <p:cNvCxnSpPr/>
          <p:nvPr/>
        </p:nvCxnSpPr>
        <p:spPr bwMode="auto">
          <a:xfrm rot="5400000" flipH="1" flipV="1">
            <a:off x="2700810" y="3853721"/>
            <a:ext cx="419961" cy="214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2895360" y="2500306"/>
            <a:ext cx="319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</a:t>
            </a:r>
            <a:endParaRPr lang="en-US" sz="2400" dirty="0"/>
          </a:p>
        </p:txBody>
      </p:sp>
      <p:grpSp>
        <p:nvGrpSpPr>
          <p:cNvPr id="56" name="组合 55"/>
          <p:cNvGrpSpPr/>
          <p:nvPr/>
        </p:nvGrpSpPr>
        <p:grpSpPr>
          <a:xfrm>
            <a:off x="4357686" y="4178677"/>
            <a:ext cx="428628" cy="428628"/>
            <a:chOff x="2777257" y="3338878"/>
            <a:chExt cx="428628" cy="428628"/>
          </a:xfrm>
        </p:grpSpPr>
        <p:sp>
          <p:nvSpPr>
            <p:cNvPr id="57" name="椭圆 56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4786314" y="3321421"/>
            <a:ext cx="428628" cy="428628"/>
            <a:chOff x="2777257" y="3338878"/>
            <a:chExt cx="428628" cy="428628"/>
          </a:xfrm>
        </p:grpSpPr>
        <p:sp>
          <p:nvSpPr>
            <p:cNvPr id="60" name="椭圆 59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</p:grpSp>
      <p:cxnSp>
        <p:nvCxnSpPr>
          <p:cNvPr id="62" name="直接连接符 61"/>
          <p:cNvCxnSpPr/>
          <p:nvPr/>
        </p:nvCxnSpPr>
        <p:spPr bwMode="auto">
          <a:xfrm rot="5400000">
            <a:off x="4536281" y="3857206"/>
            <a:ext cx="428628" cy="214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3" name="组合 62"/>
          <p:cNvGrpSpPr/>
          <p:nvPr/>
        </p:nvGrpSpPr>
        <p:grpSpPr>
          <a:xfrm>
            <a:off x="5214942" y="4178677"/>
            <a:ext cx="428628" cy="428628"/>
            <a:chOff x="2777257" y="3338878"/>
            <a:chExt cx="428628" cy="428628"/>
          </a:xfrm>
        </p:grpSpPr>
        <p:sp>
          <p:nvSpPr>
            <p:cNvPr id="64" name="椭圆 63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5643570" y="2535603"/>
            <a:ext cx="428628" cy="428628"/>
            <a:chOff x="2777257" y="3338878"/>
            <a:chExt cx="428628" cy="428628"/>
          </a:xfrm>
        </p:grpSpPr>
        <p:sp>
          <p:nvSpPr>
            <p:cNvPr id="67" name="椭圆 66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5777779" y="4250113"/>
            <a:ext cx="428628" cy="428628"/>
            <a:chOff x="2777257" y="3338878"/>
            <a:chExt cx="428628" cy="428628"/>
          </a:xfrm>
        </p:grpSpPr>
        <p:sp>
          <p:nvSpPr>
            <p:cNvPr id="70" name="椭圆 69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</p:grpSp>
      <p:cxnSp>
        <p:nvCxnSpPr>
          <p:cNvPr id="72" name="直接连接符 71"/>
          <p:cNvCxnSpPr/>
          <p:nvPr/>
        </p:nvCxnSpPr>
        <p:spPr bwMode="auto">
          <a:xfrm rot="16200000" flipH="1">
            <a:off x="5045014" y="3794434"/>
            <a:ext cx="491399" cy="27708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73" name="组合 72"/>
          <p:cNvGrpSpPr/>
          <p:nvPr/>
        </p:nvGrpSpPr>
        <p:grpSpPr>
          <a:xfrm>
            <a:off x="6215074" y="3464295"/>
            <a:ext cx="428628" cy="428628"/>
            <a:chOff x="2777257" y="3338878"/>
            <a:chExt cx="428628" cy="428628"/>
          </a:xfrm>
        </p:grpSpPr>
        <p:sp>
          <p:nvSpPr>
            <p:cNvPr id="74" name="椭圆 73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8224005" y="3509103"/>
            <a:ext cx="428628" cy="428628"/>
            <a:chOff x="2777257" y="3338878"/>
            <a:chExt cx="428628" cy="428628"/>
          </a:xfrm>
        </p:grpSpPr>
        <p:sp>
          <p:nvSpPr>
            <p:cNvPr id="77" name="椭圆 76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</a:t>
              </a:r>
              <a:endParaRPr lang="en-US" dirty="0"/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8715404" y="4286256"/>
            <a:ext cx="428628" cy="428628"/>
            <a:chOff x="2777257" y="3338878"/>
            <a:chExt cx="428628" cy="428628"/>
          </a:xfrm>
        </p:grpSpPr>
        <p:sp>
          <p:nvSpPr>
            <p:cNvPr id="80" name="椭圆 79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16</a:t>
              </a:r>
              <a:endParaRPr lang="en-US" dirty="0"/>
            </a:p>
          </p:txBody>
        </p:sp>
      </p:grpSp>
      <p:cxnSp>
        <p:nvCxnSpPr>
          <p:cNvPr id="82" name="直接连接符 81"/>
          <p:cNvCxnSpPr/>
          <p:nvPr/>
        </p:nvCxnSpPr>
        <p:spPr bwMode="auto">
          <a:xfrm rot="16200000" flipH="1">
            <a:off x="8508394" y="3939095"/>
            <a:ext cx="438645" cy="29304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直接连接符 82"/>
          <p:cNvCxnSpPr/>
          <p:nvPr/>
        </p:nvCxnSpPr>
        <p:spPr bwMode="auto">
          <a:xfrm rot="5400000" flipH="1" flipV="1">
            <a:off x="5152171" y="2892794"/>
            <a:ext cx="491399" cy="49139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直接连接符 83"/>
          <p:cNvCxnSpPr/>
          <p:nvPr/>
        </p:nvCxnSpPr>
        <p:spPr bwMode="auto">
          <a:xfrm rot="16200000" flipH="1">
            <a:off x="6938119" y="2115640"/>
            <a:ext cx="562840" cy="5628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直接连接符 84"/>
          <p:cNvCxnSpPr/>
          <p:nvPr/>
        </p:nvCxnSpPr>
        <p:spPr bwMode="auto">
          <a:xfrm rot="5400000" flipH="1" flipV="1">
            <a:off x="5960708" y="3932976"/>
            <a:ext cx="419961" cy="214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直接连接符 85"/>
          <p:cNvCxnSpPr/>
          <p:nvPr/>
        </p:nvCxnSpPr>
        <p:spPr bwMode="auto">
          <a:xfrm rot="5400000" flipH="1" flipV="1">
            <a:off x="8072462" y="4000504"/>
            <a:ext cx="357190" cy="214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87" name="组合 33"/>
          <p:cNvGrpSpPr/>
          <p:nvPr/>
        </p:nvGrpSpPr>
        <p:grpSpPr>
          <a:xfrm>
            <a:off x="6804162" y="4429132"/>
            <a:ext cx="428628" cy="428628"/>
            <a:chOff x="2777257" y="3338878"/>
            <a:chExt cx="428628" cy="428628"/>
          </a:xfrm>
        </p:grpSpPr>
        <p:sp>
          <p:nvSpPr>
            <p:cNvPr id="88" name="椭圆 87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11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90" name="直接连接符 89"/>
          <p:cNvCxnSpPr/>
          <p:nvPr/>
        </p:nvCxnSpPr>
        <p:spPr bwMode="auto">
          <a:xfrm rot="5400000">
            <a:off x="6947039" y="4143382"/>
            <a:ext cx="428630" cy="1428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91" name="组合 90"/>
          <p:cNvGrpSpPr/>
          <p:nvPr/>
        </p:nvGrpSpPr>
        <p:grpSpPr>
          <a:xfrm>
            <a:off x="7858148" y="4321553"/>
            <a:ext cx="428628" cy="428628"/>
            <a:chOff x="2777257" y="3338878"/>
            <a:chExt cx="428628" cy="428628"/>
          </a:xfrm>
        </p:grpSpPr>
        <p:sp>
          <p:nvSpPr>
            <p:cNvPr id="92" name="椭圆 91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14</a:t>
              </a:r>
              <a:endParaRPr lang="en-US" dirty="0"/>
            </a:p>
          </p:txBody>
        </p:sp>
      </p:grpSp>
      <p:cxnSp>
        <p:nvCxnSpPr>
          <p:cNvPr id="94" name="直接连接符 93"/>
          <p:cNvCxnSpPr/>
          <p:nvPr/>
        </p:nvCxnSpPr>
        <p:spPr bwMode="auto">
          <a:xfrm rot="16200000" flipH="1">
            <a:off x="5937990" y="2972896"/>
            <a:ext cx="562835" cy="4199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直接连接符 94"/>
          <p:cNvCxnSpPr/>
          <p:nvPr/>
        </p:nvCxnSpPr>
        <p:spPr bwMode="auto">
          <a:xfrm rot="5400000">
            <a:off x="6080865" y="2044204"/>
            <a:ext cx="482732" cy="6256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6" name="组合 95"/>
          <p:cNvGrpSpPr/>
          <p:nvPr/>
        </p:nvGrpSpPr>
        <p:grpSpPr>
          <a:xfrm>
            <a:off x="7500958" y="2749917"/>
            <a:ext cx="428628" cy="428628"/>
            <a:chOff x="2777257" y="3338878"/>
            <a:chExt cx="428628" cy="428628"/>
          </a:xfrm>
        </p:grpSpPr>
        <p:sp>
          <p:nvSpPr>
            <p:cNvPr id="97" name="椭圆 96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13</a:t>
              </a:r>
              <a:endParaRPr lang="en-US" dirty="0"/>
            </a:p>
          </p:txBody>
        </p:sp>
      </p:grpSp>
      <p:cxnSp>
        <p:nvCxnSpPr>
          <p:cNvPr id="99" name="直接连接符 98"/>
          <p:cNvCxnSpPr/>
          <p:nvPr/>
        </p:nvCxnSpPr>
        <p:spPr bwMode="auto">
          <a:xfrm rot="16200000" flipH="1">
            <a:off x="7929586" y="3143248"/>
            <a:ext cx="357190" cy="3571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00" name="组合 99"/>
          <p:cNvGrpSpPr/>
          <p:nvPr/>
        </p:nvGrpSpPr>
        <p:grpSpPr>
          <a:xfrm>
            <a:off x="6572264" y="1687010"/>
            <a:ext cx="428628" cy="428628"/>
            <a:chOff x="2777257" y="3338878"/>
            <a:chExt cx="428628" cy="428628"/>
          </a:xfrm>
        </p:grpSpPr>
        <p:sp>
          <p:nvSpPr>
            <p:cNvPr id="101" name="椭圆 100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7089913" y="3571876"/>
            <a:ext cx="428628" cy="428628"/>
            <a:chOff x="2777257" y="3338878"/>
            <a:chExt cx="428628" cy="428628"/>
          </a:xfrm>
        </p:grpSpPr>
        <p:sp>
          <p:nvSpPr>
            <p:cNvPr id="104" name="椭圆 103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12</a:t>
              </a:r>
              <a:endParaRPr lang="en-US" dirty="0"/>
            </a:p>
          </p:txBody>
        </p:sp>
      </p:grpSp>
      <p:cxnSp>
        <p:nvCxnSpPr>
          <p:cNvPr id="106" name="直接连接符 105"/>
          <p:cNvCxnSpPr/>
          <p:nvPr/>
        </p:nvCxnSpPr>
        <p:spPr bwMode="auto">
          <a:xfrm rot="5400000" flipH="1" flipV="1">
            <a:off x="7272842" y="3254739"/>
            <a:ext cx="419961" cy="214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Comparing with the ordinary BST, we need the following extra work</a:t>
            </a:r>
          </a:p>
          <a:p>
            <a:pPr lvl="1"/>
            <a:r>
              <a:rPr lang="en-US" dirty="0" smtClean="0"/>
              <a:t>keep track of the </a:t>
            </a:r>
            <a:r>
              <a:rPr lang="en-US" dirty="0" smtClean="0">
                <a:solidFill>
                  <a:srgbClr val="FF0000"/>
                </a:solidFill>
              </a:rPr>
              <a:t>height </a:t>
            </a:r>
            <a:r>
              <a:rPr lang="en-US" dirty="0" smtClean="0"/>
              <a:t>of each node</a:t>
            </a:r>
          </a:p>
          <a:p>
            <a:pPr lvl="1"/>
            <a:r>
              <a:rPr lang="en-US" dirty="0" smtClean="0"/>
              <a:t>make the tree balanced again after each insert/remove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64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an </a:t>
            </a:r>
            <a:r>
              <a:rPr lang="en-US" dirty="0" err="1" smtClean="0"/>
              <a:t>AvlNode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err="1" smtClean="0"/>
              <a:t>struct</a:t>
            </a:r>
            <a:r>
              <a:rPr lang="en-US" sz="2000" dirty="0" smtClean="0"/>
              <a:t> </a:t>
            </a:r>
            <a:r>
              <a:rPr lang="en-US" sz="2000" dirty="0" err="1" smtClean="0"/>
              <a:t>AvlNode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r>
              <a:rPr lang="en-US" sz="2000" dirty="0" smtClean="0"/>
              <a:t>{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  key;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</a:t>
            </a:r>
            <a:r>
              <a:rPr lang="en-US" sz="2000" dirty="0" err="1" smtClean="0"/>
              <a:t>AvlNode</a:t>
            </a:r>
            <a:r>
              <a:rPr lang="en-US" sz="2000" dirty="0" smtClean="0"/>
              <a:t> *left, *right;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height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</a:p>
          <a:p>
            <a:pPr marL="0" indent="0"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balance factor </a:t>
            </a:r>
            <a:r>
              <a:rPr lang="en-US" sz="2000" dirty="0" smtClean="0"/>
              <a:t>of a node v: v-&gt;left-&gt;height  –  v-&gt;right-height</a:t>
            </a:r>
          </a:p>
          <a:p>
            <a:pPr marL="685800" lvl="1"/>
            <a:r>
              <a:rPr lang="en-US" sz="1600" dirty="0" smtClean="0"/>
              <a:t>we will not use this term in this class, but some books may use it</a:t>
            </a:r>
          </a:p>
        </p:txBody>
      </p:sp>
    </p:spTree>
    <p:extLst>
      <p:ext uri="{BB962C8B-B14F-4D97-AF65-F5344CB8AC3E}">
        <p14:creationId xmlns:p14="http://schemas.microsoft.com/office/powerpoint/2010/main" val="22866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an </a:t>
            </a:r>
            <a:r>
              <a:rPr lang="en-US" dirty="0" err="1" smtClean="0"/>
              <a:t>AvlNode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err="1" smtClean="0"/>
              <a:t>struct</a:t>
            </a:r>
            <a:r>
              <a:rPr lang="en-US" sz="2000" dirty="0" smtClean="0"/>
              <a:t> </a:t>
            </a:r>
            <a:r>
              <a:rPr lang="en-US" sz="2000" dirty="0" err="1" smtClean="0"/>
              <a:t>AvlNode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r>
              <a:rPr lang="en-US" sz="2000" dirty="0" smtClean="0"/>
              <a:t>{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  key;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</a:t>
            </a:r>
            <a:r>
              <a:rPr lang="en-US" sz="2000" dirty="0" err="1" smtClean="0"/>
              <a:t>AvlNode</a:t>
            </a:r>
            <a:r>
              <a:rPr lang="en-US" sz="2000" dirty="0" smtClean="0"/>
              <a:t> *left, *right;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height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</a:t>
            </a:r>
            <a:r>
              <a:rPr lang="en-US" sz="2000" dirty="0" err="1" smtClean="0"/>
              <a:t>AvlNode</a:t>
            </a:r>
            <a:r>
              <a:rPr lang="en-US" sz="2000" dirty="0" smtClean="0"/>
              <a:t>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key_input</a:t>
            </a:r>
            <a:r>
              <a:rPr lang="en-US" sz="2000" dirty="0" smtClean="0"/>
              <a:t>,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height_input</a:t>
            </a:r>
            <a:r>
              <a:rPr lang="en-US" sz="2000" dirty="0" smtClean="0">
                <a:solidFill>
                  <a:srgbClr val="FF0000"/>
                </a:solidFill>
              </a:rPr>
              <a:t> = 0</a:t>
            </a:r>
            <a:r>
              <a:rPr lang="en-US" sz="2000" dirty="0" smtClean="0"/>
              <a:t>, </a:t>
            </a:r>
            <a:r>
              <a:rPr lang="en-US" sz="2000" dirty="0" err="1" smtClean="0"/>
              <a:t>AvlNode</a:t>
            </a:r>
            <a:r>
              <a:rPr lang="en-US" sz="2000" dirty="0" smtClean="0"/>
              <a:t>  *</a:t>
            </a:r>
            <a:r>
              <a:rPr lang="en-US" sz="2000" dirty="0" err="1" smtClean="0"/>
              <a:t>left_input</a:t>
            </a:r>
            <a:r>
              <a:rPr lang="en-US" sz="2000" dirty="0" smtClean="0"/>
              <a:t> = NULL,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</a:t>
            </a:r>
            <a:r>
              <a:rPr lang="en-US" sz="2000" dirty="0" err="1" smtClean="0"/>
              <a:t>AvlNode</a:t>
            </a:r>
            <a:r>
              <a:rPr lang="en-US" sz="2000" dirty="0" smtClean="0"/>
              <a:t> * </a:t>
            </a:r>
            <a:r>
              <a:rPr lang="en-US" sz="2000" dirty="0" err="1" smtClean="0"/>
              <a:t>right_input</a:t>
            </a:r>
            <a:r>
              <a:rPr lang="en-US" sz="2000" dirty="0" smtClean="0"/>
              <a:t> = NULL)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{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key = </a:t>
            </a:r>
            <a:r>
              <a:rPr lang="en-US" sz="2000" dirty="0" err="1" smtClean="0"/>
              <a:t>key_input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         height = </a:t>
            </a:r>
            <a:r>
              <a:rPr lang="en-US" sz="2000" dirty="0" err="1" smtClean="0">
                <a:solidFill>
                  <a:srgbClr val="FF0000"/>
                </a:solidFill>
              </a:rPr>
              <a:t>height_input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left = </a:t>
            </a:r>
            <a:r>
              <a:rPr lang="en-US" sz="2000" dirty="0" err="1" smtClean="0"/>
              <a:t>left_input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right = </a:t>
            </a:r>
            <a:r>
              <a:rPr lang="en-US" sz="2000" dirty="0" err="1" smtClean="0"/>
              <a:t>right_input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}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578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height of a node 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v is a leaf</a:t>
            </a:r>
          </a:p>
          <a:p>
            <a:pPr lvl="1"/>
            <a:r>
              <a:rPr lang="en-US" dirty="0" smtClean="0"/>
              <a:t>v-&gt;height is 0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If v is has at least one child</a:t>
            </a:r>
          </a:p>
          <a:p>
            <a:pPr lvl="1"/>
            <a:r>
              <a:rPr lang="en-US" dirty="0" smtClean="0"/>
              <a:t>v-&gt;height is 1 + the </a:t>
            </a:r>
            <a:r>
              <a:rPr lang="en-US" dirty="0" smtClean="0">
                <a:solidFill>
                  <a:srgbClr val="FF0000"/>
                </a:solidFill>
              </a:rPr>
              <a:t>larger value</a:t>
            </a:r>
            <a:r>
              <a:rPr lang="en-US" dirty="0" smtClean="0"/>
              <a:t> of v-&gt;left-&gt;height and v-&gt;right-&gt;height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If v is NULL</a:t>
            </a:r>
          </a:p>
          <a:p>
            <a:pPr lvl="1"/>
            <a:r>
              <a:rPr lang="en-US" dirty="0" smtClean="0"/>
              <a:t>consider v-&gt;height as </a:t>
            </a:r>
            <a:r>
              <a:rPr lang="en-US" dirty="0" smtClean="0">
                <a:solidFill>
                  <a:srgbClr val="FF0000"/>
                </a:solidFill>
              </a:rPr>
              <a:t>-1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345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getHeight</a:t>
            </a:r>
            <a:r>
              <a:rPr lang="en-US" smtClean="0"/>
              <a:t>() 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3040"/>
            <a:ext cx="8178800" cy="506230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//given a node v, return its height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getHeight</a:t>
            </a:r>
            <a:r>
              <a:rPr lang="en-US" dirty="0" smtClean="0"/>
              <a:t>(</a:t>
            </a:r>
            <a:r>
              <a:rPr lang="en-US" dirty="0" err="1" smtClean="0"/>
              <a:t>AvlNode</a:t>
            </a:r>
            <a:r>
              <a:rPr lang="en-US" dirty="0" smtClean="0"/>
              <a:t> * v)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if  (v == NULL)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 smtClean="0">
                <a:solidFill>
                  <a:srgbClr val="FF0000"/>
                </a:solidFill>
              </a:rPr>
              <a:t>return  -1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else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return v -&gt; height;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r>
              <a:rPr lang="en-US" dirty="0"/>
              <a:t>F</a:t>
            </a:r>
            <a:r>
              <a:rPr lang="en-US" dirty="0" smtClean="0"/>
              <a:t>or any node v: </a:t>
            </a:r>
          </a:p>
          <a:p>
            <a:pPr marL="0" indent="0">
              <a:buNone/>
            </a:pPr>
            <a:r>
              <a:rPr lang="en-US" sz="2400" dirty="0" smtClean="0"/>
              <a:t>          v-&gt;height = 1 + max{</a:t>
            </a:r>
            <a:r>
              <a:rPr lang="en-US" sz="2400" dirty="0" err="1" smtClean="0"/>
              <a:t>getHeight</a:t>
            </a:r>
            <a:r>
              <a:rPr lang="en-US" sz="2400" dirty="0" smtClean="0"/>
              <a:t>(v-&gt;left), </a:t>
            </a:r>
            <a:r>
              <a:rPr lang="en-US" sz="2400" dirty="0" err="1" smtClean="0"/>
              <a:t>getHeight</a:t>
            </a:r>
            <a:r>
              <a:rPr lang="en-US" sz="2400" dirty="0" smtClean="0"/>
              <a:t>(v-&gt;right)}</a:t>
            </a:r>
          </a:p>
        </p:txBody>
      </p:sp>
    </p:spTree>
    <p:extLst>
      <p:ext uri="{BB962C8B-B14F-4D97-AF65-F5344CB8AC3E}">
        <p14:creationId xmlns:p14="http://schemas.microsoft.com/office/powerpoint/2010/main" val="70052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height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n is the total number of nodes in an AVL tree T</a:t>
            </a:r>
          </a:p>
          <a:p>
            <a:pPr lvl="1"/>
            <a:r>
              <a:rPr lang="en-US" dirty="0" smtClean="0"/>
              <a:t>the height h of T is O(log n)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Each search, insert, remove, </a:t>
            </a:r>
            <a:r>
              <a:rPr lang="en-US" dirty="0" err="1" smtClean="0"/>
              <a:t>findMin</a:t>
            </a:r>
            <a:r>
              <a:rPr lang="en-US" dirty="0" smtClean="0"/>
              <a:t>, </a:t>
            </a:r>
            <a:r>
              <a:rPr lang="en-US" dirty="0" err="1" smtClean="0"/>
              <a:t>findMax</a:t>
            </a:r>
            <a:r>
              <a:rPr lang="en-US" dirty="0" smtClean="0"/>
              <a:t> operations can be performed in O(log n)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421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700" dirty="0" smtClean="0"/>
              <a:t>void insert(</a:t>
            </a:r>
            <a:r>
              <a:rPr lang="en-US" sz="2700" dirty="0" err="1" smtClean="0">
                <a:solidFill>
                  <a:srgbClr val="FF0000"/>
                </a:solidFill>
              </a:rPr>
              <a:t>AvlNode</a:t>
            </a:r>
            <a:r>
              <a:rPr lang="en-US" sz="2700" dirty="0" smtClean="0"/>
              <a:t> * &amp; v, </a:t>
            </a:r>
            <a:r>
              <a:rPr lang="en-US" sz="2700" dirty="0" err="1" smtClean="0"/>
              <a:t>int</a:t>
            </a:r>
            <a:r>
              <a:rPr lang="en-US" sz="2700" dirty="0" smtClean="0"/>
              <a:t> x)</a:t>
            </a:r>
          </a:p>
          <a:p>
            <a:pPr marL="0" indent="0">
              <a:buNone/>
            </a:pPr>
            <a:r>
              <a:rPr lang="en-US" sz="2700" dirty="0" smtClean="0"/>
              <a:t>{  if v == NULL</a:t>
            </a:r>
          </a:p>
          <a:p>
            <a:pPr marL="0" indent="0">
              <a:buNone/>
            </a:pPr>
            <a:r>
              <a:rPr lang="en-US" sz="2700" dirty="0"/>
              <a:t> </a:t>
            </a:r>
            <a:r>
              <a:rPr lang="en-US" sz="2700" dirty="0" smtClean="0"/>
              <a:t>        v = new </a:t>
            </a:r>
            <a:r>
              <a:rPr lang="en-US" sz="2700" dirty="0" err="1" smtClean="0">
                <a:solidFill>
                  <a:srgbClr val="FF0000"/>
                </a:solidFill>
              </a:rPr>
              <a:t>AvlNode</a:t>
            </a:r>
            <a:r>
              <a:rPr lang="en-US" sz="2700" dirty="0" smtClean="0"/>
              <a:t>(x);</a:t>
            </a:r>
          </a:p>
          <a:p>
            <a:pPr marL="0" indent="0">
              <a:buNone/>
            </a:pPr>
            <a:r>
              <a:rPr lang="en-US" sz="2700" dirty="0"/>
              <a:t> </a:t>
            </a:r>
            <a:r>
              <a:rPr lang="en-US" sz="2700" dirty="0" smtClean="0"/>
              <a:t>   else if x == v-&gt;key</a:t>
            </a:r>
          </a:p>
          <a:p>
            <a:pPr marL="0" indent="0">
              <a:buNone/>
            </a:pPr>
            <a:r>
              <a:rPr lang="en-US" sz="2700" dirty="0"/>
              <a:t> </a:t>
            </a:r>
            <a:r>
              <a:rPr lang="en-US" sz="2700" dirty="0" smtClean="0"/>
              <a:t>               return;</a:t>
            </a:r>
          </a:p>
          <a:p>
            <a:pPr marL="0" indent="0">
              <a:buNone/>
            </a:pPr>
            <a:r>
              <a:rPr lang="en-US" sz="2700" dirty="0" smtClean="0"/>
              <a:t>            else if x &lt; v-&gt;key</a:t>
            </a:r>
          </a:p>
          <a:p>
            <a:pPr marL="0" indent="0">
              <a:buNone/>
            </a:pPr>
            <a:r>
              <a:rPr lang="en-US" sz="2700" dirty="0"/>
              <a:t> </a:t>
            </a:r>
            <a:r>
              <a:rPr lang="en-US" sz="2700" dirty="0" smtClean="0"/>
              <a:t>                      insert(v-&gt;left, x);</a:t>
            </a:r>
          </a:p>
          <a:p>
            <a:pPr marL="0" indent="0">
              <a:buNone/>
            </a:pPr>
            <a:r>
              <a:rPr lang="en-US" sz="2700" dirty="0"/>
              <a:t> </a:t>
            </a:r>
            <a:r>
              <a:rPr lang="en-US" sz="2700" dirty="0" smtClean="0"/>
              <a:t>                   else</a:t>
            </a:r>
          </a:p>
          <a:p>
            <a:pPr marL="0" indent="0">
              <a:buNone/>
            </a:pPr>
            <a:r>
              <a:rPr lang="en-US" sz="2700" dirty="0"/>
              <a:t> </a:t>
            </a:r>
            <a:r>
              <a:rPr lang="en-US" sz="2700" dirty="0" smtClean="0"/>
              <a:t>                      insert(v-&gt;right, x);</a:t>
            </a:r>
          </a:p>
          <a:p>
            <a:pPr marL="0" indent="0">
              <a:buNone/>
            </a:pPr>
            <a:r>
              <a:rPr lang="en-US" sz="2700" dirty="0"/>
              <a:t> </a:t>
            </a:r>
            <a:r>
              <a:rPr lang="en-US" sz="2700" dirty="0" smtClean="0"/>
              <a:t> </a:t>
            </a:r>
            <a:r>
              <a:rPr lang="en-US" sz="2700" dirty="0" smtClean="0">
                <a:solidFill>
                  <a:srgbClr val="FF0000"/>
                </a:solidFill>
              </a:rPr>
              <a:t> balance(v);</a:t>
            </a:r>
          </a:p>
          <a:p>
            <a:pPr marL="0" indent="0">
              <a:buNone/>
            </a:pPr>
            <a:r>
              <a:rPr lang="en-US" sz="2700" dirty="0" smtClean="0"/>
              <a:t>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54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476672"/>
            <a:ext cx="8178800" cy="464512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void balance(</a:t>
            </a:r>
            <a:r>
              <a:rPr lang="en-US" sz="2400" dirty="0" err="1" smtClean="0"/>
              <a:t>AvlNode</a:t>
            </a:r>
            <a:r>
              <a:rPr lang="en-US" sz="2400" dirty="0" smtClean="0"/>
              <a:t> * &amp; v)</a:t>
            </a:r>
          </a:p>
          <a:p>
            <a:pPr marL="0" indent="0">
              <a:buNone/>
            </a:pPr>
            <a:r>
              <a:rPr lang="en-US" sz="2400" dirty="0" smtClean="0"/>
              <a:t>{  </a:t>
            </a:r>
            <a:r>
              <a:rPr lang="en-US" sz="2400" dirty="0"/>
              <a:t>if v == NULL        return;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if </a:t>
            </a:r>
            <a:r>
              <a:rPr lang="en-US" sz="2400" dirty="0" err="1" smtClean="0"/>
              <a:t>getHeight</a:t>
            </a:r>
            <a:r>
              <a:rPr lang="en-US" sz="2400" dirty="0" smtClean="0"/>
              <a:t>(v-&gt;left) – </a:t>
            </a:r>
            <a:r>
              <a:rPr lang="en-US" sz="2400" dirty="0" err="1" smtClean="0"/>
              <a:t>getHeight</a:t>
            </a:r>
            <a:r>
              <a:rPr lang="en-US" sz="2400" dirty="0" smtClean="0"/>
              <a:t>(v-&gt;right) &gt; 1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if </a:t>
            </a:r>
            <a:r>
              <a:rPr lang="en-US" sz="2400" dirty="0" err="1" smtClean="0"/>
              <a:t>getHeight</a:t>
            </a:r>
            <a:r>
              <a:rPr lang="en-US" sz="2400" dirty="0" smtClean="0"/>
              <a:t>(v-&gt;left-&gt;left) </a:t>
            </a:r>
            <a:r>
              <a:rPr lang="en-US" sz="2400" dirty="0" smtClean="0">
                <a:solidFill>
                  <a:srgbClr val="FF0000"/>
                </a:solidFill>
              </a:rPr>
              <a:t>≥</a:t>
            </a:r>
            <a:r>
              <a:rPr lang="en-US" sz="2400" dirty="0" smtClean="0"/>
              <a:t> </a:t>
            </a:r>
            <a:r>
              <a:rPr lang="en-US" sz="2400" dirty="0" err="1" smtClean="0"/>
              <a:t>getHeight</a:t>
            </a:r>
            <a:r>
              <a:rPr lang="en-US" sz="2400" dirty="0" smtClean="0"/>
              <a:t>(v-&gt;left-&gt;right)</a:t>
            </a:r>
            <a:r>
              <a:rPr lang="en-US" sz="2400" dirty="0" smtClean="0">
                <a:solidFill>
                  <a:schemeClr val="tx2"/>
                </a:solidFill>
              </a:rPr>
              <a:t>//left-left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</a:t>
            </a:r>
            <a:r>
              <a:rPr lang="en-US" sz="2400" dirty="0" err="1" smtClean="0"/>
              <a:t>rightRotate</a:t>
            </a:r>
            <a:r>
              <a:rPr lang="en-US" sz="2400" dirty="0" smtClean="0"/>
              <a:t>(v);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else</a:t>
            </a:r>
            <a:r>
              <a:rPr lang="en-US" sz="2400" dirty="0" smtClean="0">
                <a:solidFill>
                  <a:schemeClr val="tx2"/>
                </a:solidFill>
              </a:rPr>
              <a:t>//left-right case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</a:t>
            </a:r>
            <a:r>
              <a:rPr lang="en-US" sz="2400" dirty="0" err="1" smtClean="0"/>
              <a:t>doubleLeftRightRotate</a:t>
            </a:r>
            <a:r>
              <a:rPr lang="en-US" sz="2400" dirty="0" smtClean="0"/>
              <a:t>(v);</a:t>
            </a:r>
          </a:p>
          <a:p>
            <a:pPr marL="0" indent="0">
              <a:buNone/>
            </a:pPr>
            <a:r>
              <a:rPr lang="en-US" sz="2400" dirty="0" smtClean="0"/>
              <a:t>   </a:t>
            </a:r>
            <a:r>
              <a:rPr lang="en-US" sz="2400" dirty="0"/>
              <a:t>if </a:t>
            </a:r>
            <a:r>
              <a:rPr lang="en-US" sz="2400" dirty="0" err="1"/>
              <a:t>getHeight</a:t>
            </a:r>
            <a:r>
              <a:rPr lang="en-US" sz="2400" dirty="0"/>
              <a:t>(v-</a:t>
            </a:r>
            <a:r>
              <a:rPr lang="en-US" sz="2400" dirty="0" smtClean="0"/>
              <a:t>&gt;right) </a:t>
            </a:r>
            <a:r>
              <a:rPr lang="en-US" sz="2400" dirty="0"/>
              <a:t>– </a:t>
            </a:r>
            <a:r>
              <a:rPr lang="en-US" sz="2400" dirty="0" err="1"/>
              <a:t>getHeight</a:t>
            </a:r>
            <a:r>
              <a:rPr lang="en-US" sz="2400" dirty="0"/>
              <a:t>(v-</a:t>
            </a:r>
            <a:r>
              <a:rPr lang="en-US" sz="2400" dirty="0" smtClean="0"/>
              <a:t>&gt;left) </a:t>
            </a:r>
            <a:r>
              <a:rPr lang="en-US" sz="2400" dirty="0"/>
              <a:t>&gt; </a:t>
            </a:r>
            <a:r>
              <a:rPr lang="en-US" sz="2400" dirty="0" smtClean="0"/>
              <a:t>1</a:t>
            </a:r>
          </a:p>
          <a:p>
            <a:pPr marL="0" indent="0">
              <a:buNone/>
            </a:pPr>
            <a:r>
              <a:rPr lang="en-US" sz="2400" dirty="0" smtClean="0"/>
              <a:t>      if </a:t>
            </a:r>
            <a:r>
              <a:rPr lang="en-US" sz="2400" dirty="0" err="1"/>
              <a:t>getHeight</a:t>
            </a:r>
            <a:r>
              <a:rPr lang="en-US" sz="2400" dirty="0"/>
              <a:t>(v-</a:t>
            </a:r>
            <a:r>
              <a:rPr lang="en-US" sz="2400" dirty="0" smtClean="0"/>
              <a:t>&gt;right-&gt;right) </a:t>
            </a:r>
            <a:r>
              <a:rPr lang="en-US" sz="2400" dirty="0">
                <a:solidFill>
                  <a:srgbClr val="FF0000"/>
                </a:solidFill>
              </a:rPr>
              <a:t>≥</a:t>
            </a:r>
            <a:r>
              <a:rPr lang="en-US" sz="2400" dirty="0"/>
              <a:t> </a:t>
            </a:r>
            <a:r>
              <a:rPr lang="en-US" sz="2400" dirty="0" err="1" smtClean="0"/>
              <a:t>getHeight</a:t>
            </a:r>
            <a:r>
              <a:rPr lang="en-US" sz="2400" dirty="0" smtClean="0"/>
              <a:t>(v-right-&gt;left)</a:t>
            </a:r>
            <a:r>
              <a:rPr lang="en-US" sz="2400" dirty="0" smtClean="0">
                <a:solidFill>
                  <a:schemeClr val="tx2"/>
                </a:solidFill>
              </a:rPr>
              <a:t>//</a:t>
            </a:r>
            <a:r>
              <a:rPr lang="en-US" sz="1800" dirty="0" smtClean="0">
                <a:solidFill>
                  <a:schemeClr val="tx2"/>
                </a:solidFill>
              </a:rPr>
              <a:t>right-right</a:t>
            </a:r>
            <a:endParaRPr lang="en-US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                </a:t>
            </a:r>
            <a:r>
              <a:rPr lang="en-US" sz="2400" dirty="0" err="1" smtClean="0"/>
              <a:t>leftRotate</a:t>
            </a:r>
            <a:r>
              <a:rPr lang="en-US" sz="2400" dirty="0" smtClean="0"/>
              <a:t>(v);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else</a:t>
            </a:r>
            <a:r>
              <a:rPr lang="en-US" sz="2400" dirty="0" smtClean="0">
                <a:solidFill>
                  <a:schemeClr val="tx2"/>
                </a:solidFill>
              </a:rPr>
              <a:t>//right-left case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</a:t>
            </a:r>
            <a:r>
              <a:rPr lang="en-US" sz="2400" dirty="0" err="1" smtClean="0"/>
              <a:t>doubleRightLeftRotate</a:t>
            </a:r>
            <a:r>
              <a:rPr lang="en-US" sz="2400" dirty="0" smtClean="0"/>
              <a:t>(v);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v-&gt;height = 1+max{</a:t>
            </a:r>
            <a:r>
              <a:rPr lang="en-US" sz="2400" dirty="0" err="1" smtClean="0"/>
              <a:t>getHeight</a:t>
            </a:r>
            <a:r>
              <a:rPr lang="en-US" sz="2400" dirty="0" smtClean="0"/>
              <a:t>(v-&gt;left), </a:t>
            </a:r>
            <a:r>
              <a:rPr lang="en-US" sz="2400" dirty="0" err="1" smtClean="0"/>
              <a:t>getHeight</a:t>
            </a:r>
            <a:r>
              <a:rPr lang="en-US" sz="2400" dirty="0" smtClean="0"/>
              <a:t>(v-&gt;right)};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}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15000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Left-left (LL)</a:t>
            </a:r>
            <a:r>
              <a:rPr lang="en-US" dirty="0" smtClean="0"/>
              <a:t> case: remove(80)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63040"/>
            <a:ext cx="8186766" cy="965828"/>
          </a:xfrm>
        </p:spPr>
        <p:txBody>
          <a:bodyPr/>
          <a:lstStyle/>
          <a:p>
            <a:r>
              <a:rPr lang="en-US" dirty="0" smtClean="0"/>
              <a:t>v-&gt;left-&gt;height  –  v-&gt;right-&gt;height  &gt;  1</a:t>
            </a:r>
          </a:p>
          <a:p>
            <a:pPr lvl="1"/>
            <a:r>
              <a:rPr lang="en-US" dirty="0" smtClean="0"/>
              <a:t>v-&gt;left-&gt;left-&gt;height  </a:t>
            </a:r>
            <a:r>
              <a:rPr lang="en-US" dirty="0" smtClean="0">
                <a:solidFill>
                  <a:srgbClr val="FF0000"/>
                </a:solidFill>
              </a:rPr>
              <a:t>≥</a:t>
            </a:r>
            <a:r>
              <a:rPr lang="en-US" dirty="0" smtClean="0"/>
              <a:t> v-</a:t>
            </a:r>
            <a:r>
              <a:rPr lang="en-US" dirty="0"/>
              <a:t>&gt;left-</a:t>
            </a:r>
            <a:r>
              <a:rPr lang="en-US" dirty="0" smtClean="0"/>
              <a:t>&gt;right-&gt;</a:t>
            </a:r>
            <a:r>
              <a:rPr lang="en-US" dirty="0"/>
              <a:t>height </a:t>
            </a:r>
            <a:endParaRPr lang="en-US" dirty="0" smtClean="0"/>
          </a:p>
          <a:p>
            <a:pPr lvl="1"/>
            <a:r>
              <a:rPr lang="en-US" dirty="0"/>
              <a:t>“==”  is possible</a:t>
            </a:r>
          </a:p>
          <a:p>
            <a:pPr lvl="1"/>
            <a:endParaRPr lang="en-US" dirty="0" smtClean="0"/>
          </a:p>
        </p:txBody>
      </p:sp>
      <p:grpSp>
        <p:nvGrpSpPr>
          <p:cNvPr id="6" name="组合 5"/>
          <p:cNvGrpSpPr/>
          <p:nvPr/>
        </p:nvGrpSpPr>
        <p:grpSpPr>
          <a:xfrm>
            <a:off x="2571736" y="4074918"/>
            <a:ext cx="428628" cy="428628"/>
            <a:chOff x="2777257" y="3338878"/>
            <a:chExt cx="428628" cy="428628"/>
          </a:xfrm>
        </p:grpSpPr>
        <p:sp>
          <p:nvSpPr>
            <p:cNvPr id="4" name="椭圆 3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357290" y="4860736"/>
            <a:ext cx="428628" cy="428628"/>
            <a:chOff x="2777257" y="3338878"/>
            <a:chExt cx="428628" cy="428628"/>
          </a:xfrm>
        </p:grpSpPr>
        <p:sp>
          <p:nvSpPr>
            <p:cNvPr id="8" name="椭圆 7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42910" y="5717992"/>
            <a:ext cx="428628" cy="428628"/>
            <a:chOff x="2777257" y="3338878"/>
            <a:chExt cx="428628" cy="428628"/>
          </a:xfrm>
        </p:grpSpPr>
        <p:sp>
          <p:nvSpPr>
            <p:cNvPr id="11" name="椭圆 10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380312" y="4939894"/>
            <a:ext cx="428628" cy="428628"/>
            <a:chOff x="2777257" y="3338878"/>
            <a:chExt cx="428628" cy="428628"/>
          </a:xfrm>
        </p:grpSpPr>
        <p:sp>
          <p:nvSpPr>
            <p:cNvPr id="17" name="椭圆 16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80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429124" y="3074786"/>
            <a:ext cx="428628" cy="428628"/>
            <a:chOff x="2777257" y="3338878"/>
            <a:chExt cx="428628" cy="428628"/>
          </a:xfrm>
        </p:grpSpPr>
        <p:sp>
          <p:nvSpPr>
            <p:cNvPr id="20" name="椭圆 19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</a:t>
              </a:r>
              <a:endParaRPr lang="en-US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429388" y="4146356"/>
            <a:ext cx="428628" cy="428628"/>
            <a:chOff x="2777257" y="3338878"/>
            <a:chExt cx="428628" cy="428628"/>
          </a:xfrm>
        </p:grpSpPr>
        <p:sp>
          <p:nvSpPr>
            <p:cNvPr id="23" name="椭圆 22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70</a:t>
              </a:r>
              <a:endParaRPr lang="en-US" dirty="0"/>
            </a:p>
          </p:txBody>
        </p:sp>
      </p:grpSp>
      <p:cxnSp>
        <p:nvCxnSpPr>
          <p:cNvPr id="38" name="直接连接符 37"/>
          <p:cNvCxnSpPr/>
          <p:nvPr/>
        </p:nvCxnSpPr>
        <p:spPr bwMode="auto">
          <a:xfrm rot="10800000" flipV="1">
            <a:off x="3071802" y="3431976"/>
            <a:ext cx="1357322" cy="714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直接连接符 39"/>
          <p:cNvCxnSpPr/>
          <p:nvPr/>
        </p:nvCxnSpPr>
        <p:spPr bwMode="auto">
          <a:xfrm>
            <a:off x="4929190" y="3431976"/>
            <a:ext cx="1500198" cy="714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直接连接符 43"/>
          <p:cNvCxnSpPr/>
          <p:nvPr/>
        </p:nvCxnSpPr>
        <p:spPr bwMode="auto">
          <a:xfrm>
            <a:off x="6929454" y="4503546"/>
            <a:ext cx="571504" cy="4286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直接连接符 45"/>
          <p:cNvCxnSpPr/>
          <p:nvPr/>
        </p:nvCxnSpPr>
        <p:spPr bwMode="auto">
          <a:xfrm rot="10800000" flipV="1">
            <a:off x="1785918" y="4432108"/>
            <a:ext cx="785818" cy="5000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直接连接符 47"/>
          <p:cNvCxnSpPr/>
          <p:nvPr/>
        </p:nvCxnSpPr>
        <p:spPr bwMode="auto">
          <a:xfrm rot="16200000" flipH="1">
            <a:off x="3000364" y="4503546"/>
            <a:ext cx="428628" cy="4286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直接连接符 49"/>
          <p:cNvCxnSpPr/>
          <p:nvPr/>
        </p:nvCxnSpPr>
        <p:spPr bwMode="auto">
          <a:xfrm rot="5400000">
            <a:off x="964381" y="5325083"/>
            <a:ext cx="428628" cy="3571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3847974" y="3093470"/>
            <a:ext cx="319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</a:t>
            </a:r>
            <a:endParaRPr lang="en-US" sz="2400" dirty="0"/>
          </a:p>
        </p:txBody>
      </p:sp>
      <p:sp>
        <p:nvSpPr>
          <p:cNvPr id="32" name="Oval 31"/>
          <p:cNvSpPr/>
          <p:nvPr/>
        </p:nvSpPr>
        <p:spPr bwMode="auto">
          <a:xfrm>
            <a:off x="4211960" y="2896191"/>
            <a:ext cx="997904" cy="785818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3568" y="3274108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unbalanced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43" name="Straight Arrow Connector 42"/>
          <p:cNvCxnSpPr>
            <a:endCxn id="56" idx="1"/>
          </p:cNvCxnSpPr>
          <p:nvPr/>
        </p:nvCxnSpPr>
        <p:spPr bwMode="auto">
          <a:xfrm flipV="1">
            <a:off x="1979112" y="3324303"/>
            <a:ext cx="1868862" cy="1791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arrow"/>
          </a:ln>
          <a:effectLst/>
        </p:spPr>
      </p:cxnSp>
      <p:grpSp>
        <p:nvGrpSpPr>
          <p:cNvPr id="49" name="组合 9"/>
          <p:cNvGrpSpPr/>
          <p:nvPr/>
        </p:nvGrpSpPr>
        <p:grpSpPr>
          <a:xfrm>
            <a:off x="3351284" y="4869160"/>
            <a:ext cx="428628" cy="428628"/>
            <a:chOff x="2777257" y="3338878"/>
            <a:chExt cx="428628" cy="428628"/>
          </a:xfrm>
        </p:grpSpPr>
        <p:sp>
          <p:nvSpPr>
            <p:cNvPr id="51" name="椭圆 10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</p:grpSp>
      <p:grpSp>
        <p:nvGrpSpPr>
          <p:cNvPr id="54" name="组合 6"/>
          <p:cNvGrpSpPr/>
          <p:nvPr/>
        </p:nvGrpSpPr>
        <p:grpSpPr>
          <a:xfrm>
            <a:off x="1981422" y="5736676"/>
            <a:ext cx="428628" cy="428628"/>
            <a:chOff x="2777257" y="3338878"/>
            <a:chExt cx="428628" cy="428628"/>
          </a:xfrm>
        </p:grpSpPr>
        <p:sp>
          <p:nvSpPr>
            <p:cNvPr id="57" name="椭圆 7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r>
                <a:rPr lang="en-US" dirty="0" smtClean="0"/>
                <a:t>0</a:t>
              </a:r>
              <a:endParaRPr lang="en-US" dirty="0"/>
            </a:p>
          </p:txBody>
        </p:sp>
      </p:grpSp>
      <p:cxnSp>
        <p:nvCxnSpPr>
          <p:cNvPr id="37" name="Straight Connector 36"/>
          <p:cNvCxnSpPr>
            <a:stCxn id="8" idx="5"/>
            <a:endCxn id="58" idx="0"/>
          </p:cNvCxnSpPr>
          <p:nvPr/>
        </p:nvCxnSpPr>
        <p:spPr bwMode="auto">
          <a:xfrm>
            <a:off x="1723147" y="5226593"/>
            <a:ext cx="387664" cy="54373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直接连接符 47"/>
          <p:cNvCxnSpPr/>
          <p:nvPr/>
        </p:nvCxnSpPr>
        <p:spPr bwMode="auto">
          <a:xfrm rot="16200000" flipH="1">
            <a:off x="3661418" y="5301209"/>
            <a:ext cx="428628" cy="4286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0" name="组合 9"/>
          <p:cNvGrpSpPr/>
          <p:nvPr/>
        </p:nvGrpSpPr>
        <p:grpSpPr>
          <a:xfrm>
            <a:off x="3973718" y="5711038"/>
            <a:ext cx="428629" cy="428628"/>
            <a:chOff x="2777257" y="3338878"/>
            <a:chExt cx="428628" cy="428628"/>
          </a:xfrm>
        </p:grpSpPr>
        <p:sp>
          <p:nvSpPr>
            <p:cNvPr id="61" name="椭圆 10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786050" y="3357562"/>
              <a:ext cx="415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02538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32" grpId="0" animBg="1"/>
      <p:bldP spid="3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Left-left (LL)</a:t>
            </a:r>
            <a:r>
              <a:rPr lang="en-US" dirty="0"/>
              <a:t> </a:t>
            </a:r>
            <a:r>
              <a:rPr lang="en-US" dirty="0" smtClean="0"/>
              <a:t>case: right rotation</a:t>
            </a:r>
            <a:endParaRPr lang="en-US" dirty="0"/>
          </a:p>
        </p:txBody>
      </p:sp>
      <p:grpSp>
        <p:nvGrpSpPr>
          <p:cNvPr id="4" name="组合 5"/>
          <p:cNvGrpSpPr/>
          <p:nvPr/>
        </p:nvGrpSpPr>
        <p:grpSpPr>
          <a:xfrm>
            <a:off x="1795672" y="3200998"/>
            <a:ext cx="428628" cy="428628"/>
            <a:chOff x="2777257" y="3338878"/>
            <a:chExt cx="428628" cy="428628"/>
          </a:xfrm>
        </p:grpSpPr>
        <p:sp>
          <p:nvSpPr>
            <p:cNvPr id="5" name="椭圆 3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965900" y="4140656"/>
            <a:ext cx="428628" cy="428628"/>
            <a:chOff x="2777257" y="3338878"/>
            <a:chExt cx="428628" cy="428628"/>
          </a:xfrm>
        </p:grpSpPr>
        <p:sp>
          <p:nvSpPr>
            <p:cNvPr id="8" name="椭圆 7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51520" y="4997912"/>
            <a:ext cx="428628" cy="428628"/>
            <a:chOff x="2777257" y="3338878"/>
            <a:chExt cx="428628" cy="428628"/>
          </a:xfrm>
        </p:grpSpPr>
        <p:sp>
          <p:nvSpPr>
            <p:cNvPr id="11" name="椭圆 10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</p:grpSp>
      <p:grpSp>
        <p:nvGrpSpPr>
          <p:cNvPr id="16" name="组合 18"/>
          <p:cNvGrpSpPr/>
          <p:nvPr/>
        </p:nvGrpSpPr>
        <p:grpSpPr>
          <a:xfrm>
            <a:off x="2730227" y="2217974"/>
            <a:ext cx="428628" cy="428628"/>
            <a:chOff x="2777257" y="3338878"/>
            <a:chExt cx="428628" cy="428628"/>
          </a:xfrm>
        </p:grpSpPr>
        <p:sp>
          <p:nvSpPr>
            <p:cNvPr id="17" name="椭圆 19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</a:t>
              </a:r>
              <a:endParaRPr lang="en-US" dirty="0"/>
            </a:p>
          </p:txBody>
        </p:sp>
      </p:grpSp>
      <p:grpSp>
        <p:nvGrpSpPr>
          <p:cNvPr id="19" name="组合 21"/>
          <p:cNvGrpSpPr/>
          <p:nvPr/>
        </p:nvGrpSpPr>
        <p:grpSpPr>
          <a:xfrm>
            <a:off x="3477060" y="3230646"/>
            <a:ext cx="428628" cy="428628"/>
            <a:chOff x="2777257" y="3338878"/>
            <a:chExt cx="428628" cy="428628"/>
          </a:xfrm>
        </p:grpSpPr>
        <p:sp>
          <p:nvSpPr>
            <p:cNvPr id="20" name="椭圆 22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70</a:t>
              </a:r>
              <a:endParaRPr lang="en-US" dirty="0"/>
            </a:p>
          </p:txBody>
        </p:sp>
      </p:grpSp>
      <p:cxnSp>
        <p:nvCxnSpPr>
          <p:cNvPr id="22" name="直接连接符 37"/>
          <p:cNvCxnSpPr/>
          <p:nvPr/>
        </p:nvCxnSpPr>
        <p:spPr bwMode="auto">
          <a:xfrm flipH="1">
            <a:off x="2112913" y="2604222"/>
            <a:ext cx="678660" cy="6558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接连接符 39"/>
          <p:cNvCxnSpPr/>
          <p:nvPr/>
        </p:nvCxnSpPr>
        <p:spPr bwMode="auto">
          <a:xfrm>
            <a:off x="3102107" y="2575163"/>
            <a:ext cx="533789" cy="62583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直接连接符 45"/>
          <p:cNvCxnSpPr/>
          <p:nvPr/>
        </p:nvCxnSpPr>
        <p:spPr bwMode="auto">
          <a:xfrm flipH="1">
            <a:off x="1331757" y="3579740"/>
            <a:ext cx="513176" cy="5824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直接连接符 47"/>
          <p:cNvCxnSpPr/>
          <p:nvPr/>
        </p:nvCxnSpPr>
        <p:spPr bwMode="auto">
          <a:xfrm>
            <a:off x="2120087" y="3578351"/>
            <a:ext cx="288032" cy="53258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直接连接符 49"/>
          <p:cNvCxnSpPr/>
          <p:nvPr/>
        </p:nvCxnSpPr>
        <p:spPr bwMode="auto">
          <a:xfrm rot="5400000">
            <a:off x="572991" y="4605003"/>
            <a:ext cx="428628" cy="3571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2415694" y="2142557"/>
            <a:ext cx="319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</a:t>
            </a:r>
            <a:endParaRPr lang="en-US" sz="2400" dirty="0"/>
          </a:p>
        </p:txBody>
      </p:sp>
      <p:grpSp>
        <p:nvGrpSpPr>
          <p:cNvPr id="32" name="组合 9"/>
          <p:cNvGrpSpPr/>
          <p:nvPr/>
        </p:nvGrpSpPr>
        <p:grpSpPr>
          <a:xfrm>
            <a:off x="2237611" y="4102591"/>
            <a:ext cx="428628" cy="428628"/>
            <a:chOff x="2777257" y="3338878"/>
            <a:chExt cx="428628" cy="428628"/>
          </a:xfrm>
        </p:grpSpPr>
        <p:sp>
          <p:nvSpPr>
            <p:cNvPr id="33" name="椭圆 10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</p:grpSp>
      <p:grpSp>
        <p:nvGrpSpPr>
          <p:cNvPr id="35" name="组合 6"/>
          <p:cNvGrpSpPr/>
          <p:nvPr/>
        </p:nvGrpSpPr>
        <p:grpSpPr>
          <a:xfrm>
            <a:off x="1590032" y="5016596"/>
            <a:ext cx="428628" cy="428628"/>
            <a:chOff x="2777257" y="3338878"/>
            <a:chExt cx="428628" cy="428628"/>
          </a:xfrm>
        </p:grpSpPr>
        <p:sp>
          <p:nvSpPr>
            <p:cNvPr id="36" name="椭圆 7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r>
                <a:rPr lang="en-US" dirty="0" smtClean="0"/>
                <a:t>0</a:t>
              </a:r>
              <a:endParaRPr lang="en-US" dirty="0"/>
            </a:p>
          </p:txBody>
        </p:sp>
      </p:grpSp>
      <p:cxnSp>
        <p:nvCxnSpPr>
          <p:cNvPr id="38" name="Straight Connector 37"/>
          <p:cNvCxnSpPr>
            <a:stCxn id="8" idx="5"/>
            <a:endCxn id="37" idx="0"/>
          </p:cNvCxnSpPr>
          <p:nvPr/>
        </p:nvCxnSpPr>
        <p:spPr bwMode="auto">
          <a:xfrm>
            <a:off x="1331757" y="4506513"/>
            <a:ext cx="387664" cy="54373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右箭头 63"/>
          <p:cNvSpPr/>
          <p:nvPr/>
        </p:nvSpPr>
        <p:spPr bwMode="auto">
          <a:xfrm>
            <a:off x="3796963" y="4481953"/>
            <a:ext cx="978408" cy="4846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654087" y="4097187"/>
            <a:ext cx="143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right rotation</a:t>
            </a:r>
            <a:endParaRPr lang="en-US" dirty="0"/>
          </a:p>
        </p:txBody>
      </p:sp>
      <p:grpSp>
        <p:nvGrpSpPr>
          <p:cNvPr id="46" name="组合 5"/>
          <p:cNvGrpSpPr/>
          <p:nvPr/>
        </p:nvGrpSpPr>
        <p:grpSpPr>
          <a:xfrm>
            <a:off x="6854472" y="2399209"/>
            <a:ext cx="428628" cy="428628"/>
            <a:chOff x="2777257" y="3338878"/>
            <a:chExt cx="428628" cy="428628"/>
          </a:xfrm>
        </p:grpSpPr>
        <p:sp>
          <p:nvSpPr>
            <p:cNvPr id="47" name="椭圆 3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</p:grpSp>
      <p:grpSp>
        <p:nvGrpSpPr>
          <p:cNvPr id="49" name="组合 6"/>
          <p:cNvGrpSpPr/>
          <p:nvPr/>
        </p:nvGrpSpPr>
        <p:grpSpPr>
          <a:xfrm>
            <a:off x="6024700" y="3338867"/>
            <a:ext cx="428628" cy="428628"/>
            <a:chOff x="2777257" y="3338878"/>
            <a:chExt cx="428628" cy="428628"/>
          </a:xfrm>
        </p:grpSpPr>
        <p:sp>
          <p:nvSpPr>
            <p:cNvPr id="50" name="椭圆 7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  <p:grpSp>
        <p:nvGrpSpPr>
          <p:cNvPr id="52" name="组合 9"/>
          <p:cNvGrpSpPr/>
          <p:nvPr/>
        </p:nvGrpSpPr>
        <p:grpSpPr>
          <a:xfrm>
            <a:off x="5310320" y="4196123"/>
            <a:ext cx="428628" cy="428628"/>
            <a:chOff x="2777257" y="3338878"/>
            <a:chExt cx="428628" cy="428628"/>
          </a:xfrm>
        </p:grpSpPr>
        <p:sp>
          <p:nvSpPr>
            <p:cNvPr id="53" name="椭圆 10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</p:grpSp>
      <p:grpSp>
        <p:nvGrpSpPr>
          <p:cNvPr id="55" name="组合 18"/>
          <p:cNvGrpSpPr/>
          <p:nvPr/>
        </p:nvGrpSpPr>
        <p:grpSpPr>
          <a:xfrm>
            <a:off x="7730439" y="3260045"/>
            <a:ext cx="428628" cy="428628"/>
            <a:chOff x="2777257" y="3338878"/>
            <a:chExt cx="428628" cy="428628"/>
          </a:xfrm>
        </p:grpSpPr>
        <p:sp>
          <p:nvSpPr>
            <p:cNvPr id="56" name="椭圆 19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</a:t>
              </a:r>
              <a:endParaRPr lang="en-US" dirty="0"/>
            </a:p>
          </p:txBody>
        </p:sp>
      </p:grpSp>
      <p:grpSp>
        <p:nvGrpSpPr>
          <p:cNvPr id="58" name="组合 21"/>
          <p:cNvGrpSpPr/>
          <p:nvPr/>
        </p:nvGrpSpPr>
        <p:grpSpPr>
          <a:xfrm>
            <a:off x="8388424" y="4224508"/>
            <a:ext cx="428628" cy="428628"/>
            <a:chOff x="2777257" y="3338878"/>
            <a:chExt cx="428628" cy="428628"/>
          </a:xfrm>
        </p:grpSpPr>
        <p:sp>
          <p:nvSpPr>
            <p:cNvPr id="59" name="椭圆 22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70</a:t>
              </a:r>
              <a:endParaRPr lang="en-US" dirty="0"/>
            </a:p>
          </p:txBody>
        </p:sp>
      </p:grpSp>
      <p:cxnSp>
        <p:nvCxnSpPr>
          <p:cNvPr id="62" name="直接连接符 39"/>
          <p:cNvCxnSpPr/>
          <p:nvPr/>
        </p:nvCxnSpPr>
        <p:spPr bwMode="auto">
          <a:xfrm>
            <a:off x="8060750" y="3648061"/>
            <a:ext cx="475110" cy="5688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直接连接符 45"/>
          <p:cNvCxnSpPr/>
          <p:nvPr/>
        </p:nvCxnSpPr>
        <p:spPr bwMode="auto">
          <a:xfrm flipH="1">
            <a:off x="6390557" y="2777951"/>
            <a:ext cx="513176" cy="5824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直接连接符 47"/>
          <p:cNvCxnSpPr/>
          <p:nvPr/>
        </p:nvCxnSpPr>
        <p:spPr bwMode="auto">
          <a:xfrm>
            <a:off x="7281727" y="2698064"/>
            <a:ext cx="516093" cy="5216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直接连接符 49"/>
          <p:cNvCxnSpPr/>
          <p:nvPr/>
        </p:nvCxnSpPr>
        <p:spPr bwMode="auto">
          <a:xfrm rot="5400000">
            <a:off x="5631791" y="3803214"/>
            <a:ext cx="428628" cy="3571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7" name="组合 9"/>
          <p:cNvGrpSpPr/>
          <p:nvPr/>
        </p:nvGrpSpPr>
        <p:grpSpPr>
          <a:xfrm>
            <a:off x="7369192" y="4247254"/>
            <a:ext cx="428628" cy="428628"/>
            <a:chOff x="2777257" y="3338878"/>
            <a:chExt cx="428628" cy="428628"/>
          </a:xfrm>
        </p:grpSpPr>
        <p:sp>
          <p:nvSpPr>
            <p:cNvPr id="68" name="椭圆 10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</p:grpSp>
      <p:grpSp>
        <p:nvGrpSpPr>
          <p:cNvPr id="70" name="组合 6"/>
          <p:cNvGrpSpPr/>
          <p:nvPr/>
        </p:nvGrpSpPr>
        <p:grpSpPr>
          <a:xfrm>
            <a:off x="6648832" y="4214807"/>
            <a:ext cx="428628" cy="428628"/>
            <a:chOff x="2777257" y="3338878"/>
            <a:chExt cx="428628" cy="428628"/>
          </a:xfrm>
        </p:grpSpPr>
        <p:sp>
          <p:nvSpPr>
            <p:cNvPr id="71" name="椭圆 7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r>
                <a:rPr lang="en-US" dirty="0" smtClean="0"/>
                <a:t>0</a:t>
              </a:r>
              <a:endParaRPr lang="en-US" dirty="0"/>
            </a:p>
          </p:txBody>
        </p:sp>
      </p:grpSp>
      <p:cxnSp>
        <p:nvCxnSpPr>
          <p:cNvPr id="73" name="Straight Connector 72"/>
          <p:cNvCxnSpPr>
            <a:stCxn id="50" idx="5"/>
            <a:endCxn id="72" idx="0"/>
          </p:cNvCxnSpPr>
          <p:nvPr/>
        </p:nvCxnSpPr>
        <p:spPr bwMode="auto">
          <a:xfrm>
            <a:off x="6390557" y="3704724"/>
            <a:ext cx="387664" cy="54373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68" idx="0"/>
            <a:endCxn id="56" idx="4"/>
          </p:cNvCxnSpPr>
          <p:nvPr/>
        </p:nvCxnSpPr>
        <p:spPr bwMode="auto">
          <a:xfrm flipV="1">
            <a:off x="7583506" y="3691783"/>
            <a:ext cx="287171" cy="55547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直接连接符 47"/>
          <p:cNvCxnSpPr/>
          <p:nvPr/>
        </p:nvCxnSpPr>
        <p:spPr bwMode="auto">
          <a:xfrm>
            <a:off x="2555193" y="4520725"/>
            <a:ext cx="228888" cy="4997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80" name="组合 9"/>
          <p:cNvGrpSpPr/>
          <p:nvPr/>
        </p:nvGrpSpPr>
        <p:grpSpPr>
          <a:xfrm>
            <a:off x="2667753" y="5001698"/>
            <a:ext cx="428629" cy="428628"/>
            <a:chOff x="2777257" y="3338878"/>
            <a:chExt cx="428628" cy="428628"/>
          </a:xfrm>
        </p:grpSpPr>
        <p:sp>
          <p:nvSpPr>
            <p:cNvPr id="81" name="椭圆 10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786050" y="3357562"/>
              <a:ext cx="415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40</a:t>
              </a:r>
              <a:endParaRPr lang="en-US" dirty="0"/>
            </a:p>
          </p:txBody>
        </p:sp>
      </p:grpSp>
      <p:cxnSp>
        <p:nvCxnSpPr>
          <p:cNvPr id="84" name="直接连接符 47"/>
          <p:cNvCxnSpPr/>
          <p:nvPr/>
        </p:nvCxnSpPr>
        <p:spPr bwMode="auto">
          <a:xfrm>
            <a:off x="7596336" y="4673125"/>
            <a:ext cx="228888" cy="4997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85" name="组合 9"/>
          <p:cNvGrpSpPr/>
          <p:nvPr/>
        </p:nvGrpSpPr>
        <p:grpSpPr>
          <a:xfrm>
            <a:off x="7708896" y="5154098"/>
            <a:ext cx="428629" cy="428628"/>
            <a:chOff x="2777257" y="3338878"/>
            <a:chExt cx="428628" cy="428628"/>
          </a:xfrm>
        </p:grpSpPr>
        <p:sp>
          <p:nvSpPr>
            <p:cNvPr id="86" name="椭圆 10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786050" y="3357562"/>
              <a:ext cx="415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7114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Left-right (LR)</a:t>
            </a:r>
            <a:r>
              <a:rPr lang="en-US" dirty="0" smtClean="0"/>
              <a:t> case: remove(80)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63040"/>
            <a:ext cx="8186766" cy="965828"/>
          </a:xfrm>
        </p:spPr>
        <p:txBody>
          <a:bodyPr/>
          <a:lstStyle/>
          <a:p>
            <a:r>
              <a:rPr lang="en-US" dirty="0" smtClean="0"/>
              <a:t>v-&gt;left-&gt;height  –  v-&gt;right-&gt;height  &gt;  1</a:t>
            </a:r>
          </a:p>
          <a:p>
            <a:pPr lvl="1"/>
            <a:r>
              <a:rPr lang="en-US" dirty="0" smtClean="0"/>
              <a:t>v-&gt;left-&gt;left-&gt;height  </a:t>
            </a: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smtClean="0"/>
              <a:t> </a:t>
            </a:r>
            <a:r>
              <a:rPr lang="en-US" dirty="0"/>
              <a:t>v-&gt;left-</a:t>
            </a:r>
            <a:r>
              <a:rPr lang="en-US" dirty="0" smtClean="0"/>
              <a:t>&gt;right-&gt;height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402070" y="4218934"/>
            <a:ext cx="428628" cy="428628"/>
            <a:chOff x="2777257" y="3338878"/>
            <a:chExt cx="428628" cy="428628"/>
          </a:xfrm>
        </p:grpSpPr>
        <p:sp>
          <p:nvSpPr>
            <p:cNvPr id="4" name="椭圆 3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187624" y="5004752"/>
            <a:ext cx="428628" cy="428628"/>
            <a:chOff x="2777257" y="3338878"/>
            <a:chExt cx="428628" cy="428628"/>
          </a:xfrm>
        </p:grpSpPr>
        <p:sp>
          <p:nvSpPr>
            <p:cNvPr id="8" name="椭圆 7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530126" y="6017868"/>
            <a:ext cx="428628" cy="428628"/>
            <a:chOff x="2777257" y="3338878"/>
            <a:chExt cx="428628" cy="428628"/>
          </a:xfrm>
        </p:grpSpPr>
        <p:sp>
          <p:nvSpPr>
            <p:cNvPr id="11" name="椭圆 10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26</a:t>
              </a:r>
              <a:endParaRPr lang="en-US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210646" y="5083910"/>
            <a:ext cx="428628" cy="428628"/>
            <a:chOff x="2777257" y="3338878"/>
            <a:chExt cx="428628" cy="428628"/>
          </a:xfrm>
        </p:grpSpPr>
        <p:sp>
          <p:nvSpPr>
            <p:cNvPr id="17" name="椭圆 16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80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259458" y="3218802"/>
            <a:ext cx="428628" cy="428628"/>
            <a:chOff x="2777257" y="3338878"/>
            <a:chExt cx="428628" cy="428628"/>
          </a:xfrm>
        </p:grpSpPr>
        <p:sp>
          <p:nvSpPr>
            <p:cNvPr id="20" name="椭圆 19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</a:t>
              </a:r>
              <a:endParaRPr lang="en-US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259722" y="4290372"/>
            <a:ext cx="428628" cy="428628"/>
            <a:chOff x="2777257" y="3338878"/>
            <a:chExt cx="428628" cy="428628"/>
          </a:xfrm>
        </p:grpSpPr>
        <p:sp>
          <p:nvSpPr>
            <p:cNvPr id="23" name="椭圆 22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70</a:t>
              </a:r>
              <a:endParaRPr lang="en-US" dirty="0"/>
            </a:p>
          </p:txBody>
        </p:sp>
      </p:grpSp>
      <p:cxnSp>
        <p:nvCxnSpPr>
          <p:cNvPr id="38" name="直接连接符 37"/>
          <p:cNvCxnSpPr/>
          <p:nvPr/>
        </p:nvCxnSpPr>
        <p:spPr bwMode="auto">
          <a:xfrm rot="10800000" flipV="1">
            <a:off x="2902136" y="3575992"/>
            <a:ext cx="1357322" cy="714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直接连接符 39"/>
          <p:cNvCxnSpPr/>
          <p:nvPr/>
        </p:nvCxnSpPr>
        <p:spPr bwMode="auto">
          <a:xfrm>
            <a:off x="4759524" y="3575992"/>
            <a:ext cx="1500198" cy="714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直接连接符 43"/>
          <p:cNvCxnSpPr/>
          <p:nvPr/>
        </p:nvCxnSpPr>
        <p:spPr bwMode="auto">
          <a:xfrm>
            <a:off x="6759788" y="4647562"/>
            <a:ext cx="571504" cy="4286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直接连接符 45"/>
          <p:cNvCxnSpPr/>
          <p:nvPr/>
        </p:nvCxnSpPr>
        <p:spPr bwMode="auto">
          <a:xfrm rot="10800000" flipV="1">
            <a:off x="1616252" y="4576124"/>
            <a:ext cx="785818" cy="5000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直接连接符 47"/>
          <p:cNvCxnSpPr/>
          <p:nvPr/>
        </p:nvCxnSpPr>
        <p:spPr bwMode="auto">
          <a:xfrm rot="16200000" flipH="1">
            <a:off x="2830698" y="4647562"/>
            <a:ext cx="428628" cy="4286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直接连接符 49"/>
          <p:cNvCxnSpPr>
            <a:stCxn id="51" idx="3"/>
          </p:cNvCxnSpPr>
          <p:nvPr/>
        </p:nvCxnSpPr>
        <p:spPr bwMode="auto">
          <a:xfrm flipH="1">
            <a:off x="2826361" y="5460731"/>
            <a:ext cx="405046" cy="5400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3898278" y="3140968"/>
            <a:ext cx="319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</a:t>
            </a:r>
            <a:endParaRPr lang="en-US" sz="2400" dirty="0"/>
          </a:p>
        </p:txBody>
      </p:sp>
      <p:grpSp>
        <p:nvGrpSpPr>
          <p:cNvPr id="49" name="组合 9"/>
          <p:cNvGrpSpPr/>
          <p:nvPr/>
        </p:nvGrpSpPr>
        <p:grpSpPr>
          <a:xfrm>
            <a:off x="3168636" y="5094874"/>
            <a:ext cx="428628" cy="428628"/>
            <a:chOff x="2777257" y="3338878"/>
            <a:chExt cx="428628" cy="428628"/>
          </a:xfrm>
        </p:grpSpPr>
        <p:sp>
          <p:nvSpPr>
            <p:cNvPr id="51" name="椭圆 10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</p:grpSp>
      <p:grpSp>
        <p:nvGrpSpPr>
          <p:cNvPr id="54" name="组合 6"/>
          <p:cNvGrpSpPr/>
          <p:nvPr/>
        </p:nvGrpSpPr>
        <p:grpSpPr>
          <a:xfrm>
            <a:off x="3796513" y="6024708"/>
            <a:ext cx="428628" cy="428628"/>
            <a:chOff x="2777257" y="3338878"/>
            <a:chExt cx="428628" cy="428628"/>
          </a:xfrm>
        </p:grpSpPr>
        <p:sp>
          <p:nvSpPr>
            <p:cNvPr id="57" name="椭圆 7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40</a:t>
              </a:r>
              <a:endParaRPr lang="en-US" dirty="0"/>
            </a:p>
          </p:txBody>
        </p:sp>
      </p:grpSp>
      <p:cxnSp>
        <p:nvCxnSpPr>
          <p:cNvPr id="37" name="Straight Connector 36"/>
          <p:cNvCxnSpPr/>
          <p:nvPr/>
        </p:nvCxnSpPr>
        <p:spPr bwMode="auto">
          <a:xfrm>
            <a:off x="3530663" y="5476592"/>
            <a:ext cx="410384" cy="5446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37158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Left-right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smtClean="0">
                <a:solidFill>
                  <a:srgbClr val="FF0000"/>
                </a:solidFill>
              </a:rPr>
              <a:t>LR)</a:t>
            </a:r>
            <a:r>
              <a:rPr lang="en-US" dirty="0" smtClean="0"/>
              <a:t> case: left-right double rotation</a:t>
            </a:r>
            <a:endParaRPr lang="en-US" dirty="0"/>
          </a:p>
        </p:txBody>
      </p:sp>
      <p:grpSp>
        <p:nvGrpSpPr>
          <p:cNvPr id="4" name="组合 5"/>
          <p:cNvGrpSpPr/>
          <p:nvPr/>
        </p:nvGrpSpPr>
        <p:grpSpPr>
          <a:xfrm>
            <a:off x="1597888" y="3273006"/>
            <a:ext cx="428628" cy="428628"/>
            <a:chOff x="2777257" y="3338878"/>
            <a:chExt cx="428628" cy="428628"/>
          </a:xfrm>
        </p:grpSpPr>
        <p:sp>
          <p:nvSpPr>
            <p:cNvPr id="5" name="椭圆 3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68116" y="4212664"/>
            <a:ext cx="428628" cy="428628"/>
            <a:chOff x="2777257" y="3338878"/>
            <a:chExt cx="428628" cy="428628"/>
          </a:xfrm>
        </p:grpSpPr>
        <p:sp>
          <p:nvSpPr>
            <p:cNvPr id="8" name="椭圆 7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  <p:grpSp>
        <p:nvGrpSpPr>
          <p:cNvPr id="16" name="组合 18"/>
          <p:cNvGrpSpPr/>
          <p:nvPr/>
        </p:nvGrpSpPr>
        <p:grpSpPr>
          <a:xfrm>
            <a:off x="2532443" y="2289982"/>
            <a:ext cx="428628" cy="428628"/>
            <a:chOff x="2777257" y="3338878"/>
            <a:chExt cx="428628" cy="428628"/>
          </a:xfrm>
        </p:grpSpPr>
        <p:sp>
          <p:nvSpPr>
            <p:cNvPr id="17" name="椭圆 19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</a:t>
              </a:r>
              <a:endParaRPr lang="en-US" dirty="0"/>
            </a:p>
          </p:txBody>
        </p:sp>
      </p:grpSp>
      <p:grpSp>
        <p:nvGrpSpPr>
          <p:cNvPr id="19" name="组合 21"/>
          <p:cNvGrpSpPr/>
          <p:nvPr/>
        </p:nvGrpSpPr>
        <p:grpSpPr>
          <a:xfrm>
            <a:off x="3279276" y="3302654"/>
            <a:ext cx="428628" cy="428628"/>
            <a:chOff x="2777257" y="3338878"/>
            <a:chExt cx="428628" cy="428628"/>
          </a:xfrm>
        </p:grpSpPr>
        <p:sp>
          <p:nvSpPr>
            <p:cNvPr id="20" name="椭圆 22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70</a:t>
              </a:r>
              <a:endParaRPr lang="en-US" dirty="0"/>
            </a:p>
          </p:txBody>
        </p:sp>
      </p:grpSp>
      <p:cxnSp>
        <p:nvCxnSpPr>
          <p:cNvPr id="22" name="直接连接符 37"/>
          <p:cNvCxnSpPr/>
          <p:nvPr/>
        </p:nvCxnSpPr>
        <p:spPr bwMode="auto">
          <a:xfrm flipH="1">
            <a:off x="1915129" y="2676230"/>
            <a:ext cx="678660" cy="6558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接连接符 39"/>
          <p:cNvCxnSpPr/>
          <p:nvPr/>
        </p:nvCxnSpPr>
        <p:spPr bwMode="auto">
          <a:xfrm>
            <a:off x="2904323" y="2647171"/>
            <a:ext cx="533789" cy="62583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直接连接符 45"/>
          <p:cNvCxnSpPr/>
          <p:nvPr/>
        </p:nvCxnSpPr>
        <p:spPr bwMode="auto">
          <a:xfrm flipH="1">
            <a:off x="1133973" y="3651748"/>
            <a:ext cx="513176" cy="5824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直接连接符 47"/>
          <p:cNvCxnSpPr/>
          <p:nvPr/>
        </p:nvCxnSpPr>
        <p:spPr bwMode="auto">
          <a:xfrm>
            <a:off x="1922303" y="3650359"/>
            <a:ext cx="288032" cy="53258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2217910" y="2214565"/>
            <a:ext cx="319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</a:t>
            </a:r>
            <a:endParaRPr lang="en-US" sz="2400" dirty="0"/>
          </a:p>
        </p:txBody>
      </p:sp>
      <p:grpSp>
        <p:nvGrpSpPr>
          <p:cNvPr id="32" name="组合 9"/>
          <p:cNvGrpSpPr/>
          <p:nvPr/>
        </p:nvGrpSpPr>
        <p:grpSpPr>
          <a:xfrm>
            <a:off x="2039827" y="4174599"/>
            <a:ext cx="428628" cy="428628"/>
            <a:chOff x="2777257" y="3338878"/>
            <a:chExt cx="428628" cy="428628"/>
          </a:xfrm>
        </p:grpSpPr>
        <p:sp>
          <p:nvSpPr>
            <p:cNvPr id="33" name="椭圆 10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</p:grpSp>
      <p:sp>
        <p:nvSpPr>
          <p:cNvPr id="44" name="右箭头 63"/>
          <p:cNvSpPr/>
          <p:nvPr/>
        </p:nvSpPr>
        <p:spPr bwMode="auto">
          <a:xfrm>
            <a:off x="3796963" y="4481953"/>
            <a:ext cx="978408" cy="4846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654087" y="3862789"/>
            <a:ext cx="1642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left-right </a:t>
            </a:r>
          </a:p>
          <a:p>
            <a:r>
              <a:rPr lang="en-US" dirty="0" smtClean="0"/>
              <a:t>double rotation</a:t>
            </a:r>
            <a:endParaRPr lang="en-US" dirty="0"/>
          </a:p>
        </p:txBody>
      </p:sp>
      <p:grpSp>
        <p:nvGrpSpPr>
          <p:cNvPr id="46" name="组合 5"/>
          <p:cNvGrpSpPr/>
          <p:nvPr/>
        </p:nvGrpSpPr>
        <p:grpSpPr>
          <a:xfrm>
            <a:off x="6854472" y="2399209"/>
            <a:ext cx="428628" cy="428628"/>
            <a:chOff x="2777257" y="3338878"/>
            <a:chExt cx="428628" cy="428628"/>
          </a:xfrm>
        </p:grpSpPr>
        <p:sp>
          <p:nvSpPr>
            <p:cNvPr id="47" name="椭圆 3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r>
                <a:rPr lang="en-US" dirty="0" smtClean="0"/>
                <a:t>0</a:t>
              </a:r>
              <a:endParaRPr lang="en-US" dirty="0"/>
            </a:p>
          </p:txBody>
        </p:sp>
      </p:grpSp>
      <p:grpSp>
        <p:nvGrpSpPr>
          <p:cNvPr id="55" name="组合 18"/>
          <p:cNvGrpSpPr/>
          <p:nvPr/>
        </p:nvGrpSpPr>
        <p:grpSpPr>
          <a:xfrm>
            <a:off x="7730439" y="3260045"/>
            <a:ext cx="428628" cy="428628"/>
            <a:chOff x="2777257" y="3338878"/>
            <a:chExt cx="428628" cy="428628"/>
          </a:xfrm>
        </p:grpSpPr>
        <p:sp>
          <p:nvSpPr>
            <p:cNvPr id="56" name="椭圆 19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</a:t>
              </a:r>
              <a:endParaRPr lang="en-US" dirty="0"/>
            </a:p>
          </p:txBody>
        </p:sp>
      </p:grpSp>
      <p:grpSp>
        <p:nvGrpSpPr>
          <p:cNvPr id="58" name="组合 21"/>
          <p:cNvGrpSpPr/>
          <p:nvPr/>
        </p:nvGrpSpPr>
        <p:grpSpPr>
          <a:xfrm>
            <a:off x="8388424" y="4224508"/>
            <a:ext cx="428628" cy="428628"/>
            <a:chOff x="2777257" y="3338878"/>
            <a:chExt cx="428628" cy="428628"/>
          </a:xfrm>
        </p:grpSpPr>
        <p:sp>
          <p:nvSpPr>
            <p:cNvPr id="59" name="椭圆 22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70</a:t>
              </a:r>
              <a:endParaRPr lang="en-US" dirty="0"/>
            </a:p>
          </p:txBody>
        </p:sp>
      </p:grpSp>
      <p:cxnSp>
        <p:nvCxnSpPr>
          <p:cNvPr id="62" name="直接连接符 39"/>
          <p:cNvCxnSpPr/>
          <p:nvPr/>
        </p:nvCxnSpPr>
        <p:spPr bwMode="auto">
          <a:xfrm>
            <a:off x="8060750" y="3648061"/>
            <a:ext cx="475110" cy="5688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直接连接符 45"/>
          <p:cNvCxnSpPr/>
          <p:nvPr/>
        </p:nvCxnSpPr>
        <p:spPr bwMode="auto">
          <a:xfrm flipH="1">
            <a:off x="6390557" y="2777951"/>
            <a:ext cx="513176" cy="5824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直接连接符 47"/>
          <p:cNvCxnSpPr/>
          <p:nvPr/>
        </p:nvCxnSpPr>
        <p:spPr bwMode="auto">
          <a:xfrm>
            <a:off x="7281727" y="2698064"/>
            <a:ext cx="516093" cy="5216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68" idx="0"/>
            <a:endCxn id="56" idx="4"/>
          </p:cNvCxnSpPr>
          <p:nvPr/>
        </p:nvCxnSpPr>
        <p:spPr bwMode="auto">
          <a:xfrm flipV="1">
            <a:off x="7583506" y="3691783"/>
            <a:ext cx="287171" cy="55547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1" name="组合 9"/>
          <p:cNvGrpSpPr/>
          <p:nvPr/>
        </p:nvGrpSpPr>
        <p:grpSpPr>
          <a:xfrm>
            <a:off x="1709920" y="5088604"/>
            <a:ext cx="428628" cy="428628"/>
            <a:chOff x="2777257" y="3338878"/>
            <a:chExt cx="428628" cy="428628"/>
          </a:xfrm>
        </p:grpSpPr>
        <p:sp>
          <p:nvSpPr>
            <p:cNvPr id="66" name="椭圆 10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26</a:t>
              </a:r>
              <a:endParaRPr lang="en-US" dirty="0"/>
            </a:p>
          </p:txBody>
        </p:sp>
      </p:grpSp>
      <p:cxnSp>
        <p:nvCxnSpPr>
          <p:cNvPr id="75" name="直接连接符 49"/>
          <p:cNvCxnSpPr/>
          <p:nvPr/>
        </p:nvCxnSpPr>
        <p:spPr bwMode="auto">
          <a:xfrm flipH="1">
            <a:off x="1925944" y="4603227"/>
            <a:ext cx="247986" cy="4683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76" name="组合 6"/>
          <p:cNvGrpSpPr/>
          <p:nvPr/>
        </p:nvGrpSpPr>
        <p:grpSpPr>
          <a:xfrm>
            <a:off x="2721452" y="5088604"/>
            <a:ext cx="428628" cy="428628"/>
            <a:chOff x="2777257" y="3338878"/>
            <a:chExt cx="428628" cy="428628"/>
          </a:xfrm>
        </p:grpSpPr>
        <p:sp>
          <p:nvSpPr>
            <p:cNvPr id="77" name="椭圆 7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40</a:t>
              </a:r>
              <a:endParaRPr lang="en-US" dirty="0"/>
            </a:p>
          </p:txBody>
        </p:sp>
      </p:grpSp>
      <p:cxnSp>
        <p:nvCxnSpPr>
          <p:cNvPr id="80" name="Straight Connector 79"/>
          <p:cNvCxnSpPr/>
          <p:nvPr/>
        </p:nvCxnSpPr>
        <p:spPr bwMode="auto">
          <a:xfrm>
            <a:off x="2455602" y="4540488"/>
            <a:ext cx="410384" cy="5446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81" name="组合 5"/>
          <p:cNvGrpSpPr/>
          <p:nvPr/>
        </p:nvGrpSpPr>
        <p:grpSpPr>
          <a:xfrm>
            <a:off x="6155199" y="3368905"/>
            <a:ext cx="428628" cy="428628"/>
            <a:chOff x="2777257" y="3338878"/>
            <a:chExt cx="428628" cy="428628"/>
          </a:xfrm>
        </p:grpSpPr>
        <p:sp>
          <p:nvSpPr>
            <p:cNvPr id="82" name="椭圆 3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</p:grpSp>
      <p:grpSp>
        <p:nvGrpSpPr>
          <p:cNvPr id="84" name="组合 6"/>
          <p:cNvGrpSpPr/>
          <p:nvPr/>
        </p:nvGrpSpPr>
        <p:grpSpPr>
          <a:xfrm>
            <a:off x="5325427" y="4308563"/>
            <a:ext cx="428628" cy="428628"/>
            <a:chOff x="2777257" y="3338878"/>
            <a:chExt cx="428628" cy="428628"/>
          </a:xfrm>
        </p:grpSpPr>
        <p:sp>
          <p:nvSpPr>
            <p:cNvPr id="85" name="椭圆 7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  <p:cxnSp>
        <p:nvCxnSpPr>
          <p:cNvPr id="90" name="直接连接符 45"/>
          <p:cNvCxnSpPr/>
          <p:nvPr/>
        </p:nvCxnSpPr>
        <p:spPr bwMode="auto">
          <a:xfrm flipH="1">
            <a:off x="5691284" y="3747647"/>
            <a:ext cx="513176" cy="5824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直接连接符 47"/>
          <p:cNvCxnSpPr/>
          <p:nvPr/>
        </p:nvCxnSpPr>
        <p:spPr bwMode="auto">
          <a:xfrm>
            <a:off x="6479614" y="3746258"/>
            <a:ext cx="288032" cy="53258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00" name="组合 9"/>
          <p:cNvGrpSpPr/>
          <p:nvPr/>
        </p:nvGrpSpPr>
        <p:grpSpPr>
          <a:xfrm>
            <a:off x="6640158" y="4278840"/>
            <a:ext cx="428628" cy="428628"/>
            <a:chOff x="2777257" y="3338878"/>
            <a:chExt cx="428628" cy="428628"/>
          </a:xfrm>
        </p:grpSpPr>
        <p:sp>
          <p:nvSpPr>
            <p:cNvPr id="101" name="椭圆 10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26</a:t>
              </a:r>
              <a:endParaRPr lang="en-US" dirty="0"/>
            </a:p>
          </p:txBody>
        </p:sp>
      </p:grpSp>
      <p:grpSp>
        <p:nvGrpSpPr>
          <p:cNvPr id="104" name="组合 6"/>
          <p:cNvGrpSpPr/>
          <p:nvPr/>
        </p:nvGrpSpPr>
        <p:grpSpPr>
          <a:xfrm>
            <a:off x="7369192" y="4238228"/>
            <a:ext cx="428628" cy="428628"/>
            <a:chOff x="2777257" y="3338878"/>
            <a:chExt cx="428628" cy="428628"/>
          </a:xfrm>
        </p:grpSpPr>
        <p:sp>
          <p:nvSpPr>
            <p:cNvPr id="105" name="椭圆 7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87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other two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v-&gt;right-&gt;height  </a:t>
            </a:r>
            <a:r>
              <a:rPr lang="en-US" dirty="0"/>
              <a:t>–  v-</a:t>
            </a:r>
            <a:r>
              <a:rPr lang="en-US" dirty="0" smtClean="0"/>
              <a:t>&gt;left-&gt;height  </a:t>
            </a:r>
            <a:r>
              <a:rPr lang="en-US" dirty="0"/>
              <a:t>&gt;  1</a:t>
            </a:r>
          </a:p>
          <a:p>
            <a:pPr lvl="1"/>
            <a:r>
              <a:rPr lang="en-US" dirty="0" smtClean="0"/>
              <a:t>v-&gt;right-&gt;right-&gt;height  </a:t>
            </a:r>
            <a:r>
              <a:rPr lang="en-US" dirty="0" smtClean="0">
                <a:solidFill>
                  <a:srgbClr val="FF0000"/>
                </a:solidFill>
              </a:rPr>
              <a:t>≥</a:t>
            </a:r>
            <a:r>
              <a:rPr lang="en-US" dirty="0" smtClean="0"/>
              <a:t> v-&gt;right-&gt;left-&gt;height </a:t>
            </a:r>
          </a:p>
          <a:p>
            <a:pPr lvl="2"/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right-right</a:t>
            </a:r>
            <a:r>
              <a:rPr lang="en-US" dirty="0" smtClean="0"/>
              <a:t> case: left rotation</a:t>
            </a:r>
          </a:p>
          <a:p>
            <a:pPr lvl="2"/>
            <a:endParaRPr lang="en-US" dirty="0" smtClean="0"/>
          </a:p>
          <a:p>
            <a:pPr lvl="1"/>
            <a:r>
              <a:rPr lang="en-US" dirty="0"/>
              <a:t>v-&gt;right-&gt;right-&gt;height  </a:t>
            </a: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smtClean="0"/>
              <a:t> </a:t>
            </a:r>
            <a:r>
              <a:rPr lang="en-US" dirty="0"/>
              <a:t>v-&gt;right-&gt;left-&gt;height </a:t>
            </a:r>
          </a:p>
          <a:p>
            <a:pPr lvl="2"/>
            <a:r>
              <a:rPr lang="en-US" dirty="0"/>
              <a:t>The </a:t>
            </a:r>
            <a:r>
              <a:rPr lang="en-US" dirty="0" smtClean="0">
                <a:solidFill>
                  <a:srgbClr val="FF0000"/>
                </a:solidFill>
              </a:rPr>
              <a:t>right-left</a:t>
            </a:r>
            <a:r>
              <a:rPr lang="en-US" dirty="0" smtClean="0"/>
              <a:t> </a:t>
            </a:r>
            <a:r>
              <a:rPr lang="en-US" dirty="0"/>
              <a:t>case: </a:t>
            </a:r>
            <a:r>
              <a:rPr lang="en-US" dirty="0" smtClean="0"/>
              <a:t>right-left double </a:t>
            </a:r>
            <a:r>
              <a:rPr lang="en-US" dirty="0"/>
              <a:t>rotation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5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a single rotation or double rotation always </a:t>
            </a:r>
            <a:r>
              <a:rPr lang="en-US" dirty="0" smtClean="0"/>
              <a:t>sufficient?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Yes for insertion!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No for remove!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320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remove(15)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19672" y="229835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50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287442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2453958" y="287442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7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337847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229822" y="335699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30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2123728" y="335699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60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3030022" y="330647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80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403920" y="400506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15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9592" y="400506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25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1445846" y="400506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40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1907704" y="395454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55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2339752" y="393305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65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2813998" y="393305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74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3462070" y="393305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90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1589862" y="460261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45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2483768" y="458112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68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2987824" y="458112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78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3275856" y="458112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85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3678094" y="458112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95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3966126" y="517867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98</a:t>
            </a:r>
            <a:endParaRPr lang="en-US" sz="1600" dirty="0"/>
          </a:p>
        </p:txBody>
      </p:sp>
      <p:cxnSp>
        <p:nvCxnSpPr>
          <p:cNvPr id="30" name="Straight Connector 29"/>
          <p:cNvCxnSpPr>
            <a:stCxn id="5" idx="1"/>
            <a:endCxn id="6" idx="0"/>
          </p:cNvCxnSpPr>
          <p:nvPr/>
        </p:nvCxnSpPr>
        <p:spPr bwMode="auto">
          <a:xfrm flipH="1">
            <a:off x="950501" y="2467635"/>
            <a:ext cx="669171" cy="4067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 flipH="1">
            <a:off x="548485" y="3110669"/>
            <a:ext cx="273466" cy="3332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>
            <a:endCxn id="9" idx="0"/>
          </p:cNvCxnSpPr>
          <p:nvPr/>
        </p:nvCxnSpPr>
        <p:spPr bwMode="auto">
          <a:xfrm>
            <a:off x="1052687" y="3110669"/>
            <a:ext cx="290557" cy="30764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>
            <a:stCxn id="8" idx="2"/>
            <a:endCxn id="12" idx="0"/>
          </p:cNvCxnSpPr>
          <p:nvPr/>
        </p:nvCxnSpPr>
        <p:spPr bwMode="auto">
          <a:xfrm>
            <a:off x="446445" y="3717032"/>
            <a:ext cx="153315" cy="3507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>
            <a:endCxn id="13" idx="0"/>
          </p:cNvCxnSpPr>
          <p:nvPr/>
        </p:nvCxnSpPr>
        <p:spPr bwMode="auto">
          <a:xfrm flipH="1">
            <a:off x="1094517" y="3631963"/>
            <a:ext cx="257273" cy="3731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>
            <a:stCxn id="9" idx="2"/>
            <a:endCxn id="14" idx="0"/>
          </p:cNvCxnSpPr>
          <p:nvPr/>
        </p:nvCxnSpPr>
        <p:spPr bwMode="auto">
          <a:xfrm>
            <a:off x="1424747" y="3695546"/>
            <a:ext cx="216024" cy="3095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19" idx="0"/>
            <a:endCxn id="14" idx="2"/>
          </p:cNvCxnSpPr>
          <p:nvPr/>
        </p:nvCxnSpPr>
        <p:spPr bwMode="auto">
          <a:xfrm flipH="1" flipV="1">
            <a:off x="1693622" y="4298535"/>
            <a:ext cx="91165" cy="30407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>
            <a:off x="1967087" y="2503918"/>
            <a:ext cx="564022" cy="42728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 flipH="1">
            <a:off x="2420015" y="3153398"/>
            <a:ext cx="179461" cy="2649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/>
          <p:cNvCxnSpPr/>
          <p:nvPr/>
        </p:nvCxnSpPr>
        <p:spPr bwMode="auto">
          <a:xfrm>
            <a:off x="2796029" y="3127761"/>
            <a:ext cx="335811" cy="2507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10" idx="2"/>
            <a:endCxn id="15" idx="0"/>
          </p:cNvCxnSpPr>
          <p:nvPr/>
        </p:nvCxnSpPr>
        <p:spPr bwMode="auto">
          <a:xfrm flipH="1">
            <a:off x="2102629" y="3695546"/>
            <a:ext cx="216024" cy="258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10" idx="2"/>
            <a:endCxn id="16" idx="0"/>
          </p:cNvCxnSpPr>
          <p:nvPr/>
        </p:nvCxnSpPr>
        <p:spPr bwMode="auto">
          <a:xfrm>
            <a:off x="2318653" y="3695546"/>
            <a:ext cx="216024" cy="2375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6" idx="2"/>
            <a:endCxn id="20" idx="0"/>
          </p:cNvCxnSpPr>
          <p:nvPr/>
        </p:nvCxnSpPr>
        <p:spPr bwMode="auto">
          <a:xfrm>
            <a:off x="2534677" y="4271610"/>
            <a:ext cx="144016" cy="3095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1" idx="2"/>
            <a:endCxn id="17" idx="0"/>
          </p:cNvCxnSpPr>
          <p:nvPr/>
        </p:nvCxnSpPr>
        <p:spPr bwMode="auto">
          <a:xfrm flipH="1">
            <a:off x="3008923" y="3645024"/>
            <a:ext cx="216024" cy="2880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1" idx="2"/>
            <a:endCxn id="18" idx="0"/>
          </p:cNvCxnSpPr>
          <p:nvPr/>
        </p:nvCxnSpPr>
        <p:spPr bwMode="auto">
          <a:xfrm>
            <a:off x="3224947" y="3645024"/>
            <a:ext cx="432048" cy="2880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17" idx="2"/>
            <a:endCxn id="21" idx="0"/>
          </p:cNvCxnSpPr>
          <p:nvPr/>
        </p:nvCxnSpPr>
        <p:spPr bwMode="auto">
          <a:xfrm>
            <a:off x="3008923" y="4271610"/>
            <a:ext cx="173826" cy="3095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18" idx="2"/>
            <a:endCxn id="22" idx="0"/>
          </p:cNvCxnSpPr>
          <p:nvPr/>
        </p:nvCxnSpPr>
        <p:spPr bwMode="auto">
          <a:xfrm flipH="1">
            <a:off x="3470781" y="4271610"/>
            <a:ext cx="186214" cy="3095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Straight Connector 79"/>
          <p:cNvCxnSpPr>
            <a:stCxn id="18" idx="2"/>
            <a:endCxn id="23" idx="0"/>
          </p:cNvCxnSpPr>
          <p:nvPr/>
        </p:nvCxnSpPr>
        <p:spPr bwMode="auto">
          <a:xfrm>
            <a:off x="3656995" y="4271610"/>
            <a:ext cx="216024" cy="3095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Straight Connector 81"/>
          <p:cNvCxnSpPr>
            <a:endCxn id="24" idx="0"/>
          </p:cNvCxnSpPr>
          <p:nvPr/>
        </p:nvCxnSpPr>
        <p:spPr bwMode="auto">
          <a:xfrm>
            <a:off x="3966126" y="4869160"/>
            <a:ext cx="194925" cy="3095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167503" y="1556792"/>
            <a:ext cx="125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unbalanced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6" name="Oval 85"/>
          <p:cNvSpPr/>
          <p:nvPr/>
        </p:nvSpPr>
        <p:spPr bwMode="auto">
          <a:xfrm>
            <a:off x="755576" y="2874422"/>
            <a:ext cx="422958" cy="338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9" name="Straight Arrow Connector 88"/>
          <p:cNvCxnSpPr/>
          <p:nvPr/>
        </p:nvCxnSpPr>
        <p:spPr bwMode="auto">
          <a:xfrm>
            <a:off x="597302" y="1926124"/>
            <a:ext cx="198823" cy="8548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91" name="TextBox 90"/>
          <p:cNvSpPr txBox="1"/>
          <p:nvPr/>
        </p:nvSpPr>
        <p:spPr>
          <a:xfrm>
            <a:off x="467544" y="277163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2" name="右箭头 63"/>
          <p:cNvSpPr/>
          <p:nvPr/>
        </p:nvSpPr>
        <p:spPr bwMode="auto">
          <a:xfrm>
            <a:off x="3844323" y="3453726"/>
            <a:ext cx="978408" cy="4846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701447" y="3068960"/>
            <a:ext cx="1302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left rotation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6300192" y="222635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50</a:t>
            </a:r>
            <a:endParaRPr lang="en-US" sz="1600" dirty="0"/>
          </a:p>
        </p:txBody>
      </p:sp>
      <p:sp>
        <p:nvSpPr>
          <p:cNvPr id="95" name="TextBox 94"/>
          <p:cNvSpPr txBox="1"/>
          <p:nvPr/>
        </p:nvSpPr>
        <p:spPr>
          <a:xfrm>
            <a:off x="5190262" y="330647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96" name="TextBox 95"/>
          <p:cNvSpPr txBox="1"/>
          <p:nvPr/>
        </p:nvSpPr>
        <p:spPr>
          <a:xfrm>
            <a:off x="7134478" y="280241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7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97" name="TextBox 96"/>
          <p:cNvSpPr txBox="1"/>
          <p:nvPr/>
        </p:nvSpPr>
        <p:spPr>
          <a:xfrm>
            <a:off x="4758214" y="393305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98" name="TextBox 97"/>
          <p:cNvSpPr txBox="1"/>
          <p:nvPr/>
        </p:nvSpPr>
        <p:spPr>
          <a:xfrm>
            <a:off x="5622310" y="280241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30</a:t>
            </a:r>
            <a:endParaRPr lang="en-US" sz="1600" dirty="0"/>
          </a:p>
        </p:txBody>
      </p:sp>
      <p:sp>
        <p:nvSpPr>
          <p:cNvPr id="99" name="TextBox 98"/>
          <p:cNvSpPr txBox="1"/>
          <p:nvPr/>
        </p:nvSpPr>
        <p:spPr>
          <a:xfrm>
            <a:off x="6804248" y="328498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60</a:t>
            </a:r>
            <a:endParaRPr lang="en-US" sz="1600" dirty="0"/>
          </a:p>
        </p:txBody>
      </p:sp>
      <p:sp>
        <p:nvSpPr>
          <p:cNvPr id="100" name="TextBox 99"/>
          <p:cNvSpPr txBox="1"/>
          <p:nvPr/>
        </p:nvSpPr>
        <p:spPr>
          <a:xfrm>
            <a:off x="7710542" y="323446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80</a:t>
            </a:r>
            <a:endParaRPr lang="en-US" sz="1600" dirty="0"/>
          </a:p>
        </p:txBody>
      </p:sp>
      <p:sp>
        <p:nvSpPr>
          <p:cNvPr id="102" name="TextBox 101"/>
          <p:cNvSpPr txBox="1"/>
          <p:nvPr/>
        </p:nvSpPr>
        <p:spPr>
          <a:xfrm>
            <a:off x="5512124" y="3913312"/>
            <a:ext cx="322190" cy="307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25</a:t>
            </a:r>
            <a:endParaRPr lang="en-US" sz="1600" dirty="0"/>
          </a:p>
        </p:txBody>
      </p:sp>
      <p:sp>
        <p:nvSpPr>
          <p:cNvPr id="103" name="TextBox 102"/>
          <p:cNvSpPr txBox="1"/>
          <p:nvPr/>
        </p:nvSpPr>
        <p:spPr>
          <a:xfrm>
            <a:off x="5910342" y="328498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40</a:t>
            </a:r>
            <a:endParaRPr lang="en-US" sz="1600" dirty="0"/>
          </a:p>
        </p:txBody>
      </p:sp>
      <p:sp>
        <p:nvSpPr>
          <p:cNvPr id="104" name="TextBox 103"/>
          <p:cNvSpPr txBox="1"/>
          <p:nvPr/>
        </p:nvSpPr>
        <p:spPr>
          <a:xfrm>
            <a:off x="6588224" y="388253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55</a:t>
            </a:r>
            <a:endParaRPr lang="en-US" sz="1600" dirty="0"/>
          </a:p>
        </p:txBody>
      </p:sp>
      <p:sp>
        <p:nvSpPr>
          <p:cNvPr id="105" name="TextBox 104"/>
          <p:cNvSpPr txBox="1"/>
          <p:nvPr/>
        </p:nvSpPr>
        <p:spPr>
          <a:xfrm>
            <a:off x="7020272" y="386104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65</a:t>
            </a:r>
            <a:endParaRPr lang="en-US" sz="1600" dirty="0"/>
          </a:p>
        </p:txBody>
      </p:sp>
      <p:sp>
        <p:nvSpPr>
          <p:cNvPr id="106" name="TextBox 105"/>
          <p:cNvSpPr txBox="1"/>
          <p:nvPr/>
        </p:nvSpPr>
        <p:spPr>
          <a:xfrm>
            <a:off x="7494518" y="386104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74</a:t>
            </a:r>
            <a:endParaRPr lang="en-US" sz="1600" dirty="0"/>
          </a:p>
        </p:txBody>
      </p:sp>
      <p:sp>
        <p:nvSpPr>
          <p:cNvPr id="107" name="TextBox 106"/>
          <p:cNvSpPr txBox="1"/>
          <p:nvPr/>
        </p:nvSpPr>
        <p:spPr>
          <a:xfrm>
            <a:off x="8142590" y="386104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90</a:t>
            </a:r>
            <a:endParaRPr lang="en-US" sz="1600" dirty="0"/>
          </a:p>
        </p:txBody>
      </p:sp>
      <p:sp>
        <p:nvSpPr>
          <p:cNvPr id="108" name="TextBox 107"/>
          <p:cNvSpPr txBox="1"/>
          <p:nvPr/>
        </p:nvSpPr>
        <p:spPr>
          <a:xfrm>
            <a:off x="6054358" y="388253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45</a:t>
            </a:r>
            <a:endParaRPr lang="en-US" sz="1600" dirty="0"/>
          </a:p>
        </p:txBody>
      </p:sp>
      <p:sp>
        <p:nvSpPr>
          <p:cNvPr id="109" name="TextBox 108"/>
          <p:cNvSpPr txBox="1"/>
          <p:nvPr/>
        </p:nvSpPr>
        <p:spPr>
          <a:xfrm>
            <a:off x="7164288" y="450912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68</a:t>
            </a:r>
            <a:endParaRPr lang="en-US" sz="1600" dirty="0"/>
          </a:p>
        </p:txBody>
      </p:sp>
      <p:sp>
        <p:nvSpPr>
          <p:cNvPr id="110" name="TextBox 109"/>
          <p:cNvSpPr txBox="1"/>
          <p:nvPr/>
        </p:nvSpPr>
        <p:spPr>
          <a:xfrm>
            <a:off x="7668344" y="450912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78</a:t>
            </a:r>
            <a:endParaRPr lang="en-US" sz="1600" dirty="0"/>
          </a:p>
        </p:txBody>
      </p:sp>
      <p:sp>
        <p:nvSpPr>
          <p:cNvPr id="111" name="TextBox 110"/>
          <p:cNvSpPr txBox="1"/>
          <p:nvPr/>
        </p:nvSpPr>
        <p:spPr>
          <a:xfrm>
            <a:off x="7956376" y="450912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85</a:t>
            </a:r>
            <a:endParaRPr lang="en-US" sz="1600" dirty="0"/>
          </a:p>
        </p:txBody>
      </p:sp>
      <p:sp>
        <p:nvSpPr>
          <p:cNvPr id="112" name="TextBox 111"/>
          <p:cNvSpPr txBox="1"/>
          <p:nvPr/>
        </p:nvSpPr>
        <p:spPr>
          <a:xfrm>
            <a:off x="8358614" y="450912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95</a:t>
            </a:r>
            <a:endParaRPr lang="en-US" sz="1600" dirty="0"/>
          </a:p>
        </p:txBody>
      </p:sp>
      <p:sp>
        <p:nvSpPr>
          <p:cNvPr id="113" name="TextBox 112"/>
          <p:cNvSpPr txBox="1"/>
          <p:nvPr/>
        </p:nvSpPr>
        <p:spPr>
          <a:xfrm>
            <a:off x="8646646" y="510667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98</a:t>
            </a:r>
            <a:endParaRPr lang="en-US" sz="1600" dirty="0"/>
          </a:p>
        </p:txBody>
      </p:sp>
      <p:cxnSp>
        <p:nvCxnSpPr>
          <p:cNvPr id="114" name="Straight Connector 113"/>
          <p:cNvCxnSpPr/>
          <p:nvPr/>
        </p:nvCxnSpPr>
        <p:spPr bwMode="auto">
          <a:xfrm flipH="1">
            <a:off x="5926557" y="2457012"/>
            <a:ext cx="463122" cy="4174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5" name="Straight Connector 114"/>
          <p:cNvCxnSpPr/>
          <p:nvPr/>
        </p:nvCxnSpPr>
        <p:spPr bwMode="auto">
          <a:xfrm flipH="1">
            <a:off x="5025901" y="3611085"/>
            <a:ext cx="273466" cy="3332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>
            <a:off x="5419720" y="3625407"/>
            <a:ext cx="232400" cy="30764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8" name="Straight Connector 117"/>
          <p:cNvCxnSpPr/>
          <p:nvPr/>
        </p:nvCxnSpPr>
        <p:spPr bwMode="auto">
          <a:xfrm flipH="1">
            <a:off x="5403100" y="3043699"/>
            <a:ext cx="257274" cy="33477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9" name="Straight Connector 118"/>
          <p:cNvCxnSpPr/>
          <p:nvPr/>
        </p:nvCxnSpPr>
        <p:spPr bwMode="auto">
          <a:xfrm>
            <a:off x="5910342" y="3055753"/>
            <a:ext cx="194925" cy="2974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0" name="Straight Connector 119"/>
          <p:cNvCxnSpPr>
            <a:stCxn id="108" idx="0"/>
            <a:endCxn id="103" idx="2"/>
          </p:cNvCxnSpPr>
          <p:nvPr/>
        </p:nvCxnSpPr>
        <p:spPr bwMode="auto">
          <a:xfrm flipH="1" flipV="1">
            <a:off x="6158118" y="3578455"/>
            <a:ext cx="91165" cy="30407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1" name="Straight Connector 120"/>
          <p:cNvCxnSpPr/>
          <p:nvPr/>
        </p:nvCxnSpPr>
        <p:spPr bwMode="auto">
          <a:xfrm>
            <a:off x="6647607" y="2431910"/>
            <a:ext cx="564022" cy="42728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2" name="Straight Connector 121"/>
          <p:cNvCxnSpPr/>
          <p:nvPr/>
        </p:nvCxnSpPr>
        <p:spPr bwMode="auto">
          <a:xfrm flipH="1">
            <a:off x="7100535" y="3081390"/>
            <a:ext cx="179461" cy="2649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3" name="Straight Connector 122"/>
          <p:cNvCxnSpPr/>
          <p:nvPr/>
        </p:nvCxnSpPr>
        <p:spPr bwMode="auto">
          <a:xfrm>
            <a:off x="7476549" y="3055753"/>
            <a:ext cx="335811" cy="2507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4" name="Straight Connector 123"/>
          <p:cNvCxnSpPr>
            <a:stCxn id="99" idx="2"/>
            <a:endCxn id="104" idx="0"/>
          </p:cNvCxnSpPr>
          <p:nvPr/>
        </p:nvCxnSpPr>
        <p:spPr bwMode="auto">
          <a:xfrm flipH="1">
            <a:off x="6783149" y="3623538"/>
            <a:ext cx="216024" cy="258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Straight Connector 124"/>
          <p:cNvCxnSpPr>
            <a:stCxn id="99" idx="2"/>
            <a:endCxn id="105" idx="0"/>
          </p:cNvCxnSpPr>
          <p:nvPr/>
        </p:nvCxnSpPr>
        <p:spPr bwMode="auto">
          <a:xfrm>
            <a:off x="6999173" y="3623538"/>
            <a:ext cx="216024" cy="2375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Straight Connector 125"/>
          <p:cNvCxnSpPr>
            <a:stCxn id="105" idx="2"/>
            <a:endCxn id="109" idx="0"/>
          </p:cNvCxnSpPr>
          <p:nvPr/>
        </p:nvCxnSpPr>
        <p:spPr bwMode="auto">
          <a:xfrm>
            <a:off x="7215197" y="4199602"/>
            <a:ext cx="144016" cy="3095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Straight Connector 126"/>
          <p:cNvCxnSpPr>
            <a:stCxn id="100" idx="2"/>
            <a:endCxn id="106" idx="0"/>
          </p:cNvCxnSpPr>
          <p:nvPr/>
        </p:nvCxnSpPr>
        <p:spPr bwMode="auto">
          <a:xfrm flipH="1">
            <a:off x="7689443" y="3573016"/>
            <a:ext cx="216024" cy="2880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Straight Connector 127"/>
          <p:cNvCxnSpPr>
            <a:stCxn id="100" idx="2"/>
            <a:endCxn id="107" idx="0"/>
          </p:cNvCxnSpPr>
          <p:nvPr/>
        </p:nvCxnSpPr>
        <p:spPr bwMode="auto">
          <a:xfrm>
            <a:off x="7905467" y="3573016"/>
            <a:ext cx="432048" cy="2880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Straight Connector 128"/>
          <p:cNvCxnSpPr>
            <a:stCxn id="106" idx="2"/>
            <a:endCxn id="110" idx="0"/>
          </p:cNvCxnSpPr>
          <p:nvPr/>
        </p:nvCxnSpPr>
        <p:spPr bwMode="auto">
          <a:xfrm>
            <a:off x="7689443" y="4199602"/>
            <a:ext cx="173826" cy="3095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Straight Connector 129"/>
          <p:cNvCxnSpPr>
            <a:stCxn id="107" idx="2"/>
            <a:endCxn id="111" idx="0"/>
          </p:cNvCxnSpPr>
          <p:nvPr/>
        </p:nvCxnSpPr>
        <p:spPr bwMode="auto">
          <a:xfrm flipH="1">
            <a:off x="8151301" y="4199602"/>
            <a:ext cx="186214" cy="3095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Straight Connector 130"/>
          <p:cNvCxnSpPr>
            <a:stCxn id="107" idx="2"/>
            <a:endCxn id="112" idx="0"/>
          </p:cNvCxnSpPr>
          <p:nvPr/>
        </p:nvCxnSpPr>
        <p:spPr bwMode="auto">
          <a:xfrm>
            <a:off x="8337515" y="4199602"/>
            <a:ext cx="216024" cy="3095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traight Connector 131"/>
          <p:cNvCxnSpPr>
            <a:endCxn id="113" idx="0"/>
          </p:cNvCxnSpPr>
          <p:nvPr/>
        </p:nvCxnSpPr>
        <p:spPr bwMode="auto">
          <a:xfrm>
            <a:off x="8646646" y="4797152"/>
            <a:ext cx="194925" cy="3095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3" name="TextBox 142"/>
          <p:cNvSpPr txBox="1"/>
          <p:nvPr/>
        </p:nvSpPr>
        <p:spPr>
          <a:xfrm>
            <a:off x="6084168" y="213285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4" name="Oval 143"/>
          <p:cNvSpPr/>
          <p:nvPr/>
        </p:nvSpPr>
        <p:spPr bwMode="auto">
          <a:xfrm>
            <a:off x="6300192" y="2204864"/>
            <a:ext cx="422958" cy="338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13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85" grpId="0"/>
      <p:bldP spid="86" grpId="0" animBg="1"/>
      <p:bldP spid="91" grpId="0"/>
      <p:bldP spid="92" grpId="0" animBg="1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43" grpId="0"/>
      <p:bldP spid="14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49482" y="208233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50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316245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2483768" y="265839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7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07504" y="378904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971600" y="265839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30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2153538" y="314096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60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3059832" y="309044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80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861414" y="3769296"/>
            <a:ext cx="322190" cy="307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25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259632" y="314096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40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937514" y="373851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55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2369562" y="371703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65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2843808" y="371703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74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3491880" y="371703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90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1403648" y="373851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45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2513578" y="436510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68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3017634" y="436510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78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3305666" y="436510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85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3707904" y="436510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95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3995936" y="496265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98</a:t>
            </a:r>
            <a:endParaRPr lang="en-US" sz="1600" dirty="0"/>
          </a:p>
        </p:txBody>
      </p:sp>
      <p:cxnSp>
        <p:nvCxnSpPr>
          <p:cNvPr id="23" name="Straight Connector 22"/>
          <p:cNvCxnSpPr/>
          <p:nvPr/>
        </p:nvCxnSpPr>
        <p:spPr bwMode="auto">
          <a:xfrm flipH="1">
            <a:off x="1275847" y="2312996"/>
            <a:ext cx="463122" cy="4174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 flipH="1">
            <a:off x="375191" y="3467069"/>
            <a:ext cx="273466" cy="3332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769010" y="3481391"/>
            <a:ext cx="232400" cy="30764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flipH="1">
            <a:off x="752390" y="2899683"/>
            <a:ext cx="257274" cy="33477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1259632" y="2911737"/>
            <a:ext cx="194925" cy="2974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stCxn id="17" idx="0"/>
            <a:endCxn id="12" idx="2"/>
          </p:cNvCxnSpPr>
          <p:nvPr/>
        </p:nvCxnSpPr>
        <p:spPr bwMode="auto">
          <a:xfrm flipH="1" flipV="1">
            <a:off x="1507408" y="3434439"/>
            <a:ext cx="91165" cy="30407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1996897" y="2287894"/>
            <a:ext cx="564022" cy="42728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 flipH="1">
            <a:off x="2449825" y="2937374"/>
            <a:ext cx="179461" cy="2649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2825839" y="2911737"/>
            <a:ext cx="335811" cy="2507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>
            <a:stCxn id="9" idx="2"/>
            <a:endCxn id="13" idx="0"/>
          </p:cNvCxnSpPr>
          <p:nvPr/>
        </p:nvCxnSpPr>
        <p:spPr bwMode="auto">
          <a:xfrm flipH="1">
            <a:off x="2132439" y="3479522"/>
            <a:ext cx="216024" cy="258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9" idx="2"/>
            <a:endCxn id="14" idx="0"/>
          </p:cNvCxnSpPr>
          <p:nvPr/>
        </p:nvCxnSpPr>
        <p:spPr bwMode="auto">
          <a:xfrm>
            <a:off x="2348463" y="3479522"/>
            <a:ext cx="216024" cy="2375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>
            <a:stCxn id="14" idx="2"/>
            <a:endCxn id="18" idx="0"/>
          </p:cNvCxnSpPr>
          <p:nvPr/>
        </p:nvCxnSpPr>
        <p:spPr bwMode="auto">
          <a:xfrm>
            <a:off x="2564487" y="4055586"/>
            <a:ext cx="144016" cy="3095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>
            <a:stCxn id="10" idx="2"/>
            <a:endCxn id="15" idx="0"/>
          </p:cNvCxnSpPr>
          <p:nvPr/>
        </p:nvCxnSpPr>
        <p:spPr bwMode="auto">
          <a:xfrm flipH="1">
            <a:off x="3038733" y="3429000"/>
            <a:ext cx="216024" cy="2880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>
            <a:stCxn id="10" idx="2"/>
            <a:endCxn id="16" idx="0"/>
          </p:cNvCxnSpPr>
          <p:nvPr/>
        </p:nvCxnSpPr>
        <p:spPr bwMode="auto">
          <a:xfrm>
            <a:off x="3254757" y="3429000"/>
            <a:ext cx="432048" cy="2880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>
            <a:stCxn id="15" idx="2"/>
            <a:endCxn id="19" idx="0"/>
          </p:cNvCxnSpPr>
          <p:nvPr/>
        </p:nvCxnSpPr>
        <p:spPr bwMode="auto">
          <a:xfrm>
            <a:off x="3038733" y="4055586"/>
            <a:ext cx="173826" cy="3095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>
            <a:stCxn id="16" idx="2"/>
            <a:endCxn id="20" idx="0"/>
          </p:cNvCxnSpPr>
          <p:nvPr/>
        </p:nvCxnSpPr>
        <p:spPr bwMode="auto">
          <a:xfrm flipH="1">
            <a:off x="3500591" y="4055586"/>
            <a:ext cx="186214" cy="3095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>
            <a:stCxn id="16" idx="2"/>
            <a:endCxn id="21" idx="0"/>
          </p:cNvCxnSpPr>
          <p:nvPr/>
        </p:nvCxnSpPr>
        <p:spPr bwMode="auto">
          <a:xfrm>
            <a:off x="3686805" y="4055586"/>
            <a:ext cx="216024" cy="3095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>
            <a:endCxn id="22" idx="0"/>
          </p:cNvCxnSpPr>
          <p:nvPr/>
        </p:nvCxnSpPr>
        <p:spPr bwMode="auto">
          <a:xfrm>
            <a:off x="3995936" y="4653136"/>
            <a:ext cx="194925" cy="3095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1433458" y="1988840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1649482" y="2060848"/>
            <a:ext cx="422958" cy="338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右箭头 63"/>
          <p:cNvSpPr/>
          <p:nvPr/>
        </p:nvSpPr>
        <p:spPr bwMode="auto">
          <a:xfrm>
            <a:off x="3922788" y="3021678"/>
            <a:ext cx="978408" cy="4846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779912" y="2636912"/>
            <a:ext cx="1302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left rotation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330002" y="263691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50</a:t>
            </a:r>
            <a:endParaRPr 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5220072" y="371703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6990462" y="191683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7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4788024" y="434361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5652120" y="321297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30</a:t>
            </a:r>
            <a:endParaRPr 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6774438" y="309044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60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7626753" y="255637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80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5541934" y="4323874"/>
            <a:ext cx="322190" cy="307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25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5940152" y="369554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40</a:t>
            </a:r>
            <a:endParaRPr 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6558414" y="368799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55</a:t>
            </a:r>
            <a:endParaRPr 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6990462" y="366651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65</a:t>
            </a:r>
            <a:endParaRPr lang="en-US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7350502" y="306896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74</a:t>
            </a:r>
            <a:endParaRPr lang="en-US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7998574" y="306896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90</a:t>
            </a:r>
            <a:endParaRPr lang="en-US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6084168" y="429309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45</a:t>
            </a:r>
            <a:endParaRPr lang="en-US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7134478" y="431458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68</a:t>
            </a:r>
            <a:endParaRPr 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7524328" y="371703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78</a:t>
            </a:r>
            <a:endParaRPr lang="en-US" sz="1600" dirty="0"/>
          </a:p>
        </p:txBody>
      </p:sp>
      <p:sp>
        <p:nvSpPr>
          <p:cNvPr id="61" name="TextBox 60"/>
          <p:cNvSpPr txBox="1"/>
          <p:nvPr/>
        </p:nvSpPr>
        <p:spPr>
          <a:xfrm>
            <a:off x="7812360" y="371703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85</a:t>
            </a:r>
            <a:endParaRPr lang="en-US" sz="1600" dirty="0"/>
          </a:p>
        </p:txBody>
      </p:sp>
      <p:sp>
        <p:nvSpPr>
          <p:cNvPr id="62" name="TextBox 61"/>
          <p:cNvSpPr txBox="1"/>
          <p:nvPr/>
        </p:nvSpPr>
        <p:spPr>
          <a:xfrm>
            <a:off x="8214598" y="371703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95</a:t>
            </a:r>
            <a:endParaRPr lang="en-US" sz="1600" dirty="0"/>
          </a:p>
        </p:txBody>
      </p:sp>
      <p:sp>
        <p:nvSpPr>
          <p:cNvPr id="63" name="TextBox 62"/>
          <p:cNvSpPr txBox="1"/>
          <p:nvPr/>
        </p:nvSpPr>
        <p:spPr>
          <a:xfrm>
            <a:off x="8502630" y="431458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98</a:t>
            </a:r>
            <a:endParaRPr lang="en-US" sz="1600" dirty="0"/>
          </a:p>
        </p:txBody>
      </p:sp>
      <p:cxnSp>
        <p:nvCxnSpPr>
          <p:cNvPr id="64" name="Straight Connector 63"/>
          <p:cNvCxnSpPr/>
          <p:nvPr/>
        </p:nvCxnSpPr>
        <p:spPr bwMode="auto">
          <a:xfrm flipH="1">
            <a:off x="5956367" y="2867574"/>
            <a:ext cx="463122" cy="4174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 flipH="1">
            <a:off x="5055711" y="4021647"/>
            <a:ext cx="273466" cy="3332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>
            <a:off x="5449530" y="4035969"/>
            <a:ext cx="232400" cy="30764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 flipH="1">
            <a:off x="5432910" y="3454261"/>
            <a:ext cx="257274" cy="33477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/>
          <p:nvPr/>
        </p:nvCxnSpPr>
        <p:spPr bwMode="auto">
          <a:xfrm>
            <a:off x="5940152" y="3466315"/>
            <a:ext cx="194925" cy="2974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>
            <a:stCxn id="58" idx="0"/>
            <a:endCxn id="53" idx="2"/>
          </p:cNvCxnSpPr>
          <p:nvPr/>
        </p:nvCxnSpPr>
        <p:spPr bwMode="auto">
          <a:xfrm flipH="1" flipV="1">
            <a:off x="6187928" y="3989017"/>
            <a:ext cx="91165" cy="30407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/>
          <p:nvPr/>
        </p:nvCxnSpPr>
        <p:spPr bwMode="auto">
          <a:xfrm>
            <a:off x="6621365" y="2897304"/>
            <a:ext cx="239986" cy="2651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/>
          <p:nvPr/>
        </p:nvCxnSpPr>
        <p:spPr bwMode="auto">
          <a:xfrm>
            <a:off x="7290701" y="2209707"/>
            <a:ext cx="428552" cy="4272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2"/>
          <p:cNvCxnSpPr>
            <a:stCxn id="50" idx="2"/>
            <a:endCxn id="54" idx="0"/>
          </p:cNvCxnSpPr>
          <p:nvPr/>
        </p:nvCxnSpPr>
        <p:spPr bwMode="auto">
          <a:xfrm flipH="1">
            <a:off x="6753339" y="3429000"/>
            <a:ext cx="216024" cy="258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50" idx="2"/>
            <a:endCxn id="55" idx="0"/>
          </p:cNvCxnSpPr>
          <p:nvPr/>
        </p:nvCxnSpPr>
        <p:spPr bwMode="auto">
          <a:xfrm>
            <a:off x="6969363" y="3429000"/>
            <a:ext cx="216024" cy="2375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Straight Connector 74"/>
          <p:cNvCxnSpPr>
            <a:stCxn id="55" idx="2"/>
            <a:endCxn id="59" idx="0"/>
          </p:cNvCxnSpPr>
          <p:nvPr/>
        </p:nvCxnSpPr>
        <p:spPr bwMode="auto">
          <a:xfrm>
            <a:off x="7185387" y="4005064"/>
            <a:ext cx="144016" cy="3095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/>
          <p:nvPr/>
        </p:nvCxnSpPr>
        <p:spPr bwMode="auto">
          <a:xfrm flipH="1">
            <a:off x="7503229" y="2832408"/>
            <a:ext cx="216024" cy="2880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/>
          <p:cNvCxnSpPr>
            <a:endCxn id="57" idx="0"/>
          </p:cNvCxnSpPr>
          <p:nvPr/>
        </p:nvCxnSpPr>
        <p:spPr bwMode="auto">
          <a:xfrm>
            <a:off x="7914178" y="2806189"/>
            <a:ext cx="279321" cy="26277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56" idx="2"/>
            <a:endCxn id="60" idx="0"/>
          </p:cNvCxnSpPr>
          <p:nvPr/>
        </p:nvCxnSpPr>
        <p:spPr bwMode="auto">
          <a:xfrm>
            <a:off x="7545427" y="3407514"/>
            <a:ext cx="173826" cy="3095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/>
          <p:cNvCxnSpPr>
            <a:stCxn id="57" idx="2"/>
            <a:endCxn id="61" idx="0"/>
          </p:cNvCxnSpPr>
          <p:nvPr/>
        </p:nvCxnSpPr>
        <p:spPr bwMode="auto">
          <a:xfrm flipH="1">
            <a:off x="8007285" y="3407514"/>
            <a:ext cx="186214" cy="3095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Straight Connector 79"/>
          <p:cNvCxnSpPr>
            <a:stCxn id="57" idx="2"/>
            <a:endCxn id="62" idx="0"/>
          </p:cNvCxnSpPr>
          <p:nvPr/>
        </p:nvCxnSpPr>
        <p:spPr bwMode="auto">
          <a:xfrm>
            <a:off x="8193499" y="3407514"/>
            <a:ext cx="216024" cy="3095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>
            <a:endCxn id="63" idx="0"/>
          </p:cNvCxnSpPr>
          <p:nvPr/>
        </p:nvCxnSpPr>
        <p:spPr bwMode="auto">
          <a:xfrm>
            <a:off x="8502630" y="4005064"/>
            <a:ext cx="194925" cy="3095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Straight Connector 85"/>
          <p:cNvCxnSpPr/>
          <p:nvPr/>
        </p:nvCxnSpPr>
        <p:spPr bwMode="auto">
          <a:xfrm flipV="1">
            <a:off x="6621365" y="2173506"/>
            <a:ext cx="456010" cy="5354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23673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 (</a:t>
            </a:r>
            <a:r>
              <a:rPr lang="en-US" dirty="0" err="1" smtClean="0"/>
              <a:t>int</a:t>
            </a:r>
            <a:r>
              <a:rPr lang="en-US" dirty="0" smtClean="0"/>
              <a:t> x): insert a node with x as the key to T; if x is already in T, do nothing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Unbalanced</a:t>
            </a:r>
            <a:r>
              <a:rPr lang="en-US" dirty="0" smtClean="0"/>
              <a:t>: A node is unbalanced if </a:t>
            </a:r>
            <a:r>
              <a:rPr lang="en-US" dirty="0"/>
              <a:t>the heights of the left and right rights </a:t>
            </a:r>
            <a:r>
              <a:rPr lang="en-US" dirty="0" err="1"/>
              <a:t>subtrees</a:t>
            </a:r>
            <a:r>
              <a:rPr lang="en-US" dirty="0"/>
              <a:t> of </a:t>
            </a:r>
            <a:r>
              <a:rPr lang="en-US" dirty="0" smtClean="0"/>
              <a:t>the </a:t>
            </a:r>
            <a:r>
              <a:rPr lang="en-US" dirty="0"/>
              <a:t>node differ by </a:t>
            </a:r>
            <a:r>
              <a:rPr lang="en-US" dirty="0" smtClean="0"/>
              <a:t>at least two</a:t>
            </a:r>
            <a:endParaRPr lang="en-US" dirty="0"/>
          </a:p>
          <a:p>
            <a:r>
              <a:rPr lang="en-US" dirty="0" smtClean="0"/>
              <a:t>After inserting x, only nodes that are on the path from x to the root might have their heights changed</a:t>
            </a:r>
          </a:p>
          <a:p>
            <a:r>
              <a:rPr lang="en-US" dirty="0" smtClean="0"/>
              <a:t>Let v be the </a:t>
            </a:r>
            <a:r>
              <a:rPr lang="en-US" dirty="0" smtClean="0">
                <a:solidFill>
                  <a:srgbClr val="FF0000"/>
                </a:solidFill>
              </a:rPr>
              <a:t>lowest</a:t>
            </a:r>
            <a:r>
              <a:rPr lang="en-US" dirty="0" smtClean="0"/>
              <a:t> </a:t>
            </a:r>
            <a:r>
              <a:rPr lang="en-US" dirty="0"/>
              <a:t>unbalanced </a:t>
            </a:r>
            <a:r>
              <a:rPr lang="en-US" dirty="0" smtClean="0"/>
              <a:t>node in T after inserting x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-54024"/>
            <a:ext cx="7772400" cy="530696"/>
          </a:xfrm>
        </p:spPr>
        <p:txBody>
          <a:bodyPr/>
          <a:lstStyle/>
          <a:p>
            <a:r>
              <a:rPr lang="en-US" dirty="0" smtClean="0"/>
              <a:t>A general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Haitao Wang\Desktop\fig04_33 - avl-remov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2450"/>
            <a:ext cx="9107858" cy="633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 bwMode="auto">
          <a:xfrm>
            <a:off x="42049" y="3874267"/>
            <a:ext cx="281479" cy="288675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68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121" y="116632"/>
            <a:ext cx="7772400" cy="1143000"/>
          </a:xfrm>
        </p:spPr>
        <p:txBody>
          <a:bodyPr/>
          <a:lstStyle/>
          <a:p>
            <a:r>
              <a:rPr lang="en-US" dirty="0" smtClean="0"/>
              <a:t>Remove a non-leaf node: remove(7)</a:t>
            </a:r>
            <a:endParaRPr lang="en-US" dirty="0"/>
          </a:p>
        </p:txBody>
      </p:sp>
      <p:grpSp>
        <p:nvGrpSpPr>
          <p:cNvPr id="4" name="组合 55"/>
          <p:cNvGrpSpPr/>
          <p:nvPr/>
        </p:nvGrpSpPr>
        <p:grpSpPr>
          <a:xfrm>
            <a:off x="107504" y="5458933"/>
            <a:ext cx="428628" cy="428628"/>
            <a:chOff x="2777257" y="3338878"/>
            <a:chExt cx="428628" cy="428628"/>
          </a:xfrm>
        </p:grpSpPr>
        <p:sp>
          <p:nvSpPr>
            <p:cNvPr id="5" name="椭圆 56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7" name="组合 58"/>
          <p:cNvGrpSpPr/>
          <p:nvPr/>
        </p:nvGrpSpPr>
        <p:grpSpPr>
          <a:xfrm>
            <a:off x="536132" y="4601677"/>
            <a:ext cx="428628" cy="428628"/>
            <a:chOff x="2777257" y="3338878"/>
            <a:chExt cx="428628" cy="428628"/>
          </a:xfrm>
        </p:grpSpPr>
        <p:sp>
          <p:nvSpPr>
            <p:cNvPr id="8" name="椭圆 59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</p:grpSp>
      <p:cxnSp>
        <p:nvCxnSpPr>
          <p:cNvPr id="10" name="直接连接符 61"/>
          <p:cNvCxnSpPr/>
          <p:nvPr/>
        </p:nvCxnSpPr>
        <p:spPr bwMode="auto">
          <a:xfrm rot="5400000">
            <a:off x="286099" y="5137462"/>
            <a:ext cx="428628" cy="214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1" name="组合 62"/>
          <p:cNvGrpSpPr/>
          <p:nvPr/>
        </p:nvGrpSpPr>
        <p:grpSpPr>
          <a:xfrm>
            <a:off x="964760" y="5458933"/>
            <a:ext cx="428628" cy="428628"/>
            <a:chOff x="2777257" y="3338878"/>
            <a:chExt cx="428628" cy="428628"/>
          </a:xfrm>
        </p:grpSpPr>
        <p:sp>
          <p:nvSpPr>
            <p:cNvPr id="12" name="椭圆 63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grpSp>
        <p:nvGrpSpPr>
          <p:cNvPr id="14" name="组合 65"/>
          <p:cNvGrpSpPr/>
          <p:nvPr/>
        </p:nvGrpSpPr>
        <p:grpSpPr>
          <a:xfrm>
            <a:off x="1393388" y="3815859"/>
            <a:ext cx="428628" cy="428628"/>
            <a:chOff x="2777257" y="3338878"/>
            <a:chExt cx="428628" cy="428628"/>
          </a:xfrm>
        </p:grpSpPr>
        <p:sp>
          <p:nvSpPr>
            <p:cNvPr id="15" name="椭圆 66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</p:grpSp>
      <p:grpSp>
        <p:nvGrpSpPr>
          <p:cNvPr id="17" name="组合 68"/>
          <p:cNvGrpSpPr/>
          <p:nvPr/>
        </p:nvGrpSpPr>
        <p:grpSpPr>
          <a:xfrm>
            <a:off x="1527597" y="5530369"/>
            <a:ext cx="428628" cy="428628"/>
            <a:chOff x="2777257" y="3338878"/>
            <a:chExt cx="428628" cy="428628"/>
          </a:xfrm>
        </p:grpSpPr>
        <p:sp>
          <p:nvSpPr>
            <p:cNvPr id="18" name="椭圆 69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</p:grpSp>
      <p:cxnSp>
        <p:nvCxnSpPr>
          <p:cNvPr id="20" name="直接连接符 71"/>
          <p:cNvCxnSpPr/>
          <p:nvPr/>
        </p:nvCxnSpPr>
        <p:spPr bwMode="auto">
          <a:xfrm rot="16200000" flipH="1">
            <a:off x="794832" y="5074690"/>
            <a:ext cx="491399" cy="27708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1" name="组合 72"/>
          <p:cNvGrpSpPr/>
          <p:nvPr/>
        </p:nvGrpSpPr>
        <p:grpSpPr>
          <a:xfrm>
            <a:off x="1964892" y="4744551"/>
            <a:ext cx="428628" cy="428628"/>
            <a:chOff x="2777257" y="3338878"/>
            <a:chExt cx="428628" cy="428628"/>
          </a:xfrm>
        </p:grpSpPr>
        <p:sp>
          <p:nvSpPr>
            <p:cNvPr id="22" name="椭圆 73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</p:grpSp>
      <p:grpSp>
        <p:nvGrpSpPr>
          <p:cNvPr id="24" name="组合 75"/>
          <p:cNvGrpSpPr/>
          <p:nvPr/>
        </p:nvGrpSpPr>
        <p:grpSpPr>
          <a:xfrm>
            <a:off x="3689868" y="4737858"/>
            <a:ext cx="428628" cy="428628"/>
            <a:chOff x="2777257" y="3338878"/>
            <a:chExt cx="428628" cy="428628"/>
          </a:xfrm>
        </p:grpSpPr>
        <p:sp>
          <p:nvSpPr>
            <p:cNvPr id="25" name="椭圆 76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</a:t>
              </a:r>
              <a:endParaRPr lang="en-US" dirty="0"/>
            </a:p>
          </p:txBody>
        </p:sp>
      </p:grpSp>
      <p:grpSp>
        <p:nvGrpSpPr>
          <p:cNvPr id="27" name="组合 78"/>
          <p:cNvGrpSpPr/>
          <p:nvPr/>
        </p:nvGrpSpPr>
        <p:grpSpPr>
          <a:xfrm>
            <a:off x="4181267" y="5515011"/>
            <a:ext cx="428628" cy="428628"/>
            <a:chOff x="2777257" y="3338878"/>
            <a:chExt cx="428628" cy="428628"/>
          </a:xfrm>
        </p:grpSpPr>
        <p:sp>
          <p:nvSpPr>
            <p:cNvPr id="28" name="椭圆 79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16</a:t>
              </a:r>
              <a:endParaRPr lang="en-US" dirty="0"/>
            </a:p>
          </p:txBody>
        </p:sp>
      </p:grpSp>
      <p:cxnSp>
        <p:nvCxnSpPr>
          <p:cNvPr id="30" name="直接连接符 81"/>
          <p:cNvCxnSpPr/>
          <p:nvPr/>
        </p:nvCxnSpPr>
        <p:spPr bwMode="auto">
          <a:xfrm rot="16200000" flipH="1">
            <a:off x="3974257" y="5167850"/>
            <a:ext cx="438645" cy="29304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直接连接符 82"/>
          <p:cNvCxnSpPr/>
          <p:nvPr/>
        </p:nvCxnSpPr>
        <p:spPr bwMode="auto">
          <a:xfrm rot="5400000" flipH="1" flipV="1">
            <a:off x="901989" y="4173050"/>
            <a:ext cx="491399" cy="49139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直接连接符 83"/>
          <p:cNvCxnSpPr/>
          <p:nvPr/>
        </p:nvCxnSpPr>
        <p:spPr bwMode="auto">
          <a:xfrm>
            <a:off x="2649196" y="3544562"/>
            <a:ext cx="410201" cy="4700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直接连接符 84"/>
          <p:cNvCxnSpPr/>
          <p:nvPr/>
        </p:nvCxnSpPr>
        <p:spPr bwMode="auto">
          <a:xfrm rot="5400000" flipH="1" flipV="1">
            <a:off x="1710526" y="5213232"/>
            <a:ext cx="419961" cy="214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直接连接符 85"/>
          <p:cNvCxnSpPr/>
          <p:nvPr/>
        </p:nvCxnSpPr>
        <p:spPr bwMode="auto">
          <a:xfrm rot="5400000" flipH="1" flipV="1">
            <a:off x="3538325" y="5229259"/>
            <a:ext cx="357190" cy="214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9" name="组合 90"/>
          <p:cNvGrpSpPr/>
          <p:nvPr/>
        </p:nvGrpSpPr>
        <p:grpSpPr>
          <a:xfrm>
            <a:off x="3324011" y="5550308"/>
            <a:ext cx="428628" cy="428628"/>
            <a:chOff x="2777257" y="3338878"/>
            <a:chExt cx="428628" cy="428628"/>
          </a:xfrm>
        </p:grpSpPr>
        <p:sp>
          <p:nvSpPr>
            <p:cNvPr id="40" name="椭圆 91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14</a:t>
              </a:r>
              <a:endParaRPr lang="en-US" dirty="0"/>
            </a:p>
          </p:txBody>
        </p:sp>
      </p:grpSp>
      <p:cxnSp>
        <p:nvCxnSpPr>
          <p:cNvPr id="42" name="直接连接符 93"/>
          <p:cNvCxnSpPr/>
          <p:nvPr/>
        </p:nvCxnSpPr>
        <p:spPr bwMode="auto">
          <a:xfrm rot="16200000" flipH="1">
            <a:off x="1687808" y="4253152"/>
            <a:ext cx="562835" cy="4199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直接连接符 94"/>
          <p:cNvCxnSpPr/>
          <p:nvPr/>
        </p:nvCxnSpPr>
        <p:spPr bwMode="auto">
          <a:xfrm flipH="1">
            <a:off x="1794617" y="3514624"/>
            <a:ext cx="491872" cy="3632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4" name="组合 95"/>
          <p:cNvGrpSpPr/>
          <p:nvPr/>
        </p:nvGrpSpPr>
        <p:grpSpPr>
          <a:xfrm>
            <a:off x="2966821" y="3978672"/>
            <a:ext cx="428628" cy="428628"/>
            <a:chOff x="2777257" y="3338878"/>
            <a:chExt cx="428628" cy="428628"/>
          </a:xfrm>
        </p:grpSpPr>
        <p:sp>
          <p:nvSpPr>
            <p:cNvPr id="45" name="椭圆 96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  <p:cxnSp>
        <p:nvCxnSpPr>
          <p:cNvPr id="47" name="直接连接符 98"/>
          <p:cNvCxnSpPr/>
          <p:nvPr/>
        </p:nvCxnSpPr>
        <p:spPr bwMode="auto">
          <a:xfrm rot="16200000" flipH="1">
            <a:off x="3395449" y="4372003"/>
            <a:ext cx="357190" cy="3571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8" name="组合 99"/>
          <p:cNvGrpSpPr/>
          <p:nvPr/>
        </p:nvGrpSpPr>
        <p:grpSpPr>
          <a:xfrm>
            <a:off x="2257605" y="3140968"/>
            <a:ext cx="428628" cy="428628"/>
            <a:chOff x="2777257" y="3338878"/>
            <a:chExt cx="428628" cy="428628"/>
          </a:xfrm>
        </p:grpSpPr>
        <p:sp>
          <p:nvSpPr>
            <p:cNvPr id="49" name="椭圆 100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</p:grpSp>
      <p:grpSp>
        <p:nvGrpSpPr>
          <p:cNvPr id="51" name="组合 102"/>
          <p:cNvGrpSpPr/>
          <p:nvPr/>
        </p:nvGrpSpPr>
        <p:grpSpPr>
          <a:xfrm>
            <a:off x="2555776" y="4800631"/>
            <a:ext cx="428628" cy="428628"/>
            <a:chOff x="2777257" y="3338878"/>
            <a:chExt cx="428628" cy="428628"/>
          </a:xfrm>
        </p:grpSpPr>
        <p:sp>
          <p:nvSpPr>
            <p:cNvPr id="52" name="椭圆 103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</p:grpSp>
      <p:cxnSp>
        <p:nvCxnSpPr>
          <p:cNvPr id="54" name="直接连接符 105"/>
          <p:cNvCxnSpPr/>
          <p:nvPr/>
        </p:nvCxnSpPr>
        <p:spPr bwMode="auto">
          <a:xfrm rot="5400000" flipH="1" flipV="1">
            <a:off x="2738705" y="4483494"/>
            <a:ext cx="419961" cy="214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5" name="组合 102"/>
          <p:cNvGrpSpPr/>
          <p:nvPr/>
        </p:nvGrpSpPr>
        <p:grpSpPr>
          <a:xfrm>
            <a:off x="2802737" y="5518308"/>
            <a:ext cx="428628" cy="428628"/>
            <a:chOff x="2777257" y="3338878"/>
            <a:chExt cx="428628" cy="428628"/>
          </a:xfrm>
        </p:grpSpPr>
        <p:sp>
          <p:nvSpPr>
            <p:cNvPr id="56" name="椭圆 103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9</a:t>
              </a:r>
              <a:endParaRPr lang="en-US" dirty="0"/>
            </a:p>
          </p:txBody>
        </p:sp>
      </p:grpSp>
      <p:grpSp>
        <p:nvGrpSpPr>
          <p:cNvPr id="58" name="组合 78"/>
          <p:cNvGrpSpPr/>
          <p:nvPr/>
        </p:nvGrpSpPr>
        <p:grpSpPr>
          <a:xfrm>
            <a:off x="4642446" y="6357460"/>
            <a:ext cx="428628" cy="428628"/>
            <a:chOff x="2777257" y="3338878"/>
            <a:chExt cx="428628" cy="428628"/>
          </a:xfrm>
        </p:grpSpPr>
        <p:sp>
          <p:nvSpPr>
            <p:cNvPr id="59" name="椭圆 79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18</a:t>
              </a:r>
              <a:endParaRPr lang="en-US" dirty="0"/>
            </a:p>
          </p:txBody>
        </p:sp>
      </p:grpSp>
      <p:cxnSp>
        <p:nvCxnSpPr>
          <p:cNvPr id="61" name="直接连接符 81"/>
          <p:cNvCxnSpPr/>
          <p:nvPr/>
        </p:nvCxnSpPr>
        <p:spPr bwMode="auto">
          <a:xfrm rot="16200000" flipH="1">
            <a:off x="4435436" y="6010299"/>
            <a:ext cx="438645" cy="29304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>
            <a:stCxn id="52" idx="4"/>
            <a:endCxn id="57" idx="0"/>
          </p:cNvCxnSpPr>
          <p:nvPr/>
        </p:nvCxnSpPr>
        <p:spPr bwMode="auto">
          <a:xfrm>
            <a:off x="2770090" y="5229259"/>
            <a:ext cx="191481" cy="3077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22" name="组合 55"/>
          <p:cNvGrpSpPr/>
          <p:nvPr/>
        </p:nvGrpSpPr>
        <p:grpSpPr>
          <a:xfrm>
            <a:off x="4127487" y="3793235"/>
            <a:ext cx="428628" cy="428628"/>
            <a:chOff x="2777257" y="3338878"/>
            <a:chExt cx="428628" cy="428628"/>
          </a:xfrm>
        </p:grpSpPr>
        <p:sp>
          <p:nvSpPr>
            <p:cNvPr id="123" name="椭圆 56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125" name="组合 58"/>
          <p:cNvGrpSpPr/>
          <p:nvPr/>
        </p:nvGrpSpPr>
        <p:grpSpPr>
          <a:xfrm>
            <a:off x="4556115" y="2935979"/>
            <a:ext cx="428628" cy="428628"/>
            <a:chOff x="2777257" y="3338878"/>
            <a:chExt cx="428628" cy="428628"/>
          </a:xfrm>
        </p:grpSpPr>
        <p:sp>
          <p:nvSpPr>
            <p:cNvPr id="126" name="椭圆 59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</p:grpSp>
      <p:cxnSp>
        <p:nvCxnSpPr>
          <p:cNvPr id="128" name="直接连接符 61"/>
          <p:cNvCxnSpPr/>
          <p:nvPr/>
        </p:nvCxnSpPr>
        <p:spPr bwMode="auto">
          <a:xfrm rot="5400000">
            <a:off x="4306082" y="3471764"/>
            <a:ext cx="428628" cy="214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29" name="组合 62"/>
          <p:cNvGrpSpPr/>
          <p:nvPr/>
        </p:nvGrpSpPr>
        <p:grpSpPr>
          <a:xfrm>
            <a:off x="4984743" y="3793235"/>
            <a:ext cx="428628" cy="428628"/>
            <a:chOff x="2777257" y="3338878"/>
            <a:chExt cx="428628" cy="428628"/>
          </a:xfrm>
        </p:grpSpPr>
        <p:sp>
          <p:nvSpPr>
            <p:cNvPr id="130" name="椭圆 63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grpSp>
        <p:nvGrpSpPr>
          <p:cNvPr id="132" name="组合 65"/>
          <p:cNvGrpSpPr/>
          <p:nvPr/>
        </p:nvGrpSpPr>
        <p:grpSpPr>
          <a:xfrm>
            <a:off x="5413371" y="2150161"/>
            <a:ext cx="428628" cy="428628"/>
            <a:chOff x="2777257" y="3338878"/>
            <a:chExt cx="428628" cy="428628"/>
          </a:xfrm>
        </p:grpSpPr>
        <p:sp>
          <p:nvSpPr>
            <p:cNvPr id="133" name="椭圆 66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</p:grpSp>
      <p:grpSp>
        <p:nvGrpSpPr>
          <p:cNvPr id="135" name="组合 68"/>
          <p:cNvGrpSpPr/>
          <p:nvPr/>
        </p:nvGrpSpPr>
        <p:grpSpPr>
          <a:xfrm>
            <a:off x="5547580" y="3864671"/>
            <a:ext cx="428628" cy="428628"/>
            <a:chOff x="2777257" y="3338878"/>
            <a:chExt cx="428628" cy="428628"/>
          </a:xfrm>
        </p:grpSpPr>
        <p:sp>
          <p:nvSpPr>
            <p:cNvPr id="136" name="椭圆 69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</p:grpSp>
      <p:cxnSp>
        <p:nvCxnSpPr>
          <p:cNvPr id="138" name="直接连接符 71"/>
          <p:cNvCxnSpPr/>
          <p:nvPr/>
        </p:nvCxnSpPr>
        <p:spPr bwMode="auto">
          <a:xfrm rot="16200000" flipH="1">
            <a:off x="4814815" y="3408992"/>
            <a:ext cx="491399" cy="27708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39" name="组合 72"/>
          <p:cNvGrpSpPr/>
          <p:nvPr/>
        </p:nvGrpSpPr>
        <p:grpSpPr>
          <a:xfrm>
            <a:off x="5984875" y="3078853"/>
            <a:ext cx="428628" cy="428628"/>
            <a:chOff x="2777257" y="3338878"/>
            <a:chExt cx="428628" cy="428628"/>
          </a:xfrm>
        </p:grpSpPr>
        <p:sp>
          <p:nvSpPr>
            <p:cNvPr id="140" name="椭圆 73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</p:grpSp>
      <p:grpSp>
        <p:nvGrpSpPr>
          <p:cNvPr id="142" name="组合 75"/>
          <p:cNvGrpSpPr/>
          <p:nvPr/>
        </p:nvGrpSpPr>
        <p:grpSpPr>
          <a:xfrm>
            <a:off x="7709851" y="3072160"/>
            <a:ext cx="428628" cy="428628"/>
            <a:chOff x="2777257" y="3338878"/>
            <a:chExt cx="428628" cy="428628"/>
          </a:xfrm>
        </p:grpSpPr>
        <p:sp>
          <p:nvSpPr>
            <p:cNvPr id="143" name="椭圆 76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</a:t>
              </a:r>
              <a:endParaRPr lang="en-US" dirty="0"/>
            </a:p>
          </p:txBody>
        </p:sp>
      </p:grpSp>
      <p:grpSp>
        <p:nvGrpSpPr>
          <p:cNvPr id="145" name="组合 78"/>
          <p:cNvGrpSpPr/>
          <p:nvPr/>
        </p:nvGrpSpPr>
        <p:grpSpPr>
          <a:xfrm>
            <a:off x="8201250" y="3849313"/>
            <a:ext cx="428628" cy="428628"/>
            <a:chOff x="2777257" y="3338878"/>
            <a:chExt cx="428628" cy="428628"/>
          </a:xfrm>
        </p:grpSpPr>
        <p:sp>
          <p:nvSpPr>
            <p:cNvPr id="146" name="椭圆 79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16</a:t>
              </a:r>
              <a:endParaRPr lang="en-US" dirty="0"/>
            </a:p>
          </p:txBody>
        </p:sp>
      </p:grpSp>
      <p:cxnSp>
        <p:nvCxnSpPr>
          <p:cNvPr id="148" name="直接连接符 81"/>
          <p:cNvCxnSpPr/>
          <p:nvPr/>
        </p:nvCxnSpPr>
        <p:spPr bwMode="auto">
          <a:xfrm rot="16200000" flipH="1">
            <a:off x="7994240" y="3502152"/>
            <a:ext cx="438645" cy="29304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9" name="直接连接符 82"/>
          <p:cNvCxnSpPr/>
          <p:nvPr/>
        </p:nvCxnSpPr>
        <p:spPr bwMode="auto">
          <a:xfrm rot="5400000" flipH="1" flipV="1">
            <a:off x="4921972" y="2507352"/>
            <a:ext cx="491399" cy="49139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0" name="直接连接符 83"/>
          <p:cNvCxnSpPr/>
          <p:nvPr/>
        </p:nvCxnSpPr>
        <p:spPr bwMode="auto">
          <a:xfrm>
            <a:off x="6669179" y="1878864"/>
            <a:ext cx="410201" cy="4700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1" name="直接连接符 84"/>
          <p:cNvCxnSpPr/>
          <p:nvPr/>
        </p:nvCxnSpPr>
        <p:spPr bwMode="auto">
          <a:xfrm rot="5400000" flipH="1" flipV="1">
            <a:off x="5730509" y="3547534"/>
            <a:ext cx="419961" cy="214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" name="直接连接符 85"/>
          <p:cNvCxnSpPr/>
          <p:nvPr/>
        </p:nvCxnSpPr>
        <p:spPr bwMode="auto">
          <a:xfrm rot="5400000" flipH="1" flipV="1">
            <a:off x="7558308" y="3563561"/>
            <a:ext cx="357190" cy="214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53" name="组合 90"/>
          <p:cNvGrpSpPr/>
          <p:nvPr/>
        </p:nvGrpSpPr>
        <p:grpSpPr>
          <a:xfrm>
            <a:off x="7343994" y="3884610"/>
            <a:ext cx="428628" cy="428628"/>
            <a:chOff x="2777257" y="3338878"/>
            <a:chExt cx="428628" cy="428628"/>
          </a:xfrm>
        </p:grpSpPr>
        <p:sp>
          <p:nvSpPr>
            <p:cNvPr id="154" name="椭圆 91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14</a:t>
              </a:r>
              <a:endParaRPr lang="en-US" dirty="0"/>
            </a:p>
          </p:txBody>
        </p:sp>
      </p:grpSp>
      <p:cxnSp>
        <p:nvCxnSpPr>
          <p:cNvPr id="156" name="直接连接符 93"/>
          <p:cNvCxnSpPr/>
          <p:nvPr/>
        </p:nvCxnSpPr>
        <p:spPr bwMode="auto">
          <a:xfrm rot="16200000" flipH="1">
            <a:off x="5707791" y="2587454"/>
            <a:ext cx="562835" cy="4199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7" name="直接连接符 94"/>
          <p:cNvCxnSpPr/>
          <p:nvPr/>
        </p:nvCxnSpPr>
        <p:spPr bwMode="auto">
          <a:xfrm flipH="1">
            <a:off x="5814600" y="1848926"/>
            <a:ext cx="491872" cy="3632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58" name="组合 95"/>
          <p:cNvGrpSpPr/>
          <p:nvPr/>
        </p:nvGrpSpPr>
        <p:grpSpPr>
          <a:xfrm>
            <a:off x="6986804" y="2312974"/>
            <a:ext cx="428628" cy="428628"/>
            <a:chOff x="2777257" y="3338878"/>
            <a:chExt cx="428628" cy="428628"/>
          </a:xfrm>
        </p:grpSpPr>
        <p:sp>
          <p:nvSpPr>
            <p:cNvPr id="159" name="椭圆 96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  <p:cxnSp>
        <p:nvCxnSpPr>
          <p:cNvPr id="161" name="直接连接符 98"/>
          <p:cNvCxnSpPr/>
          <p:nvPr/>
        </p:nvCxnSpPr>
        <p:spPr bwMode="auto">
          <a:xfrm rot="16200000" flipH="1">
            <a:off x="7415432" y="2706305"/>
            <a:ext cx="357190" cy="3571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62" name="组合 99"/>
          <p:cNvGrpSpPr/>
          <p:nvPr/>
        </p:nvGrpSpPr>
        <p:grpSpPr>
          <a:xfrm>
            <a:off x="6277588" y="1475270"/>
            <a:ext cx="428628" cy="428628"/>
            <a:chOff x="2777257" y="3338878"/>
            <a:chExt cx="428628" cy="428628"/>
          </a:xfrm>
        </p:grpSpPr>
        <p:sp>
          <p:nvSpPr>
            <p:cNvPr id="163" name="椭圆 100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8</a:t>
              </a:r>
            </a:p>
          </p:txBody>
        </p:sp>
      </p:grpSp>
      <p:cxnSp>
        <p:nvCxnSpPr>
          <p:cNvPr id="168" name="直接连接符 105"/>
          <p:cNvCxnSpPr/>
          <p:nvPr/>
        </p:nvCxnSpPr>
        <p:spPr bwMode="auto">
          <a:xfrm rot="5400000" flipH="1" flipV="1">
            <a:off x="6758688" y="2817796"/>
            <a:ext cx="419961" cy="214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69" name="组合 102"/>
          <p:cNvGrpSpPr/>
          <p:nvPr/>
        </p:nvGrpSpPr>
        <p:grpSpPr>
          <a:xfrm>
            <a:off x="6566969" y="3143267"/>
            <a:ext cx="428628" cy="428628"/>
            <a:chOff x="2777257" y="3338878"/>
            <a:chExt cx="428628" cy="428628"/>
          </a:xfrm>
        </p:grpSpPr>
        <p:sp>
          <p:nvSpPr>
            <p:cNvPr id="170" name="椭圆 103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9</a:t>
              </a:r>
              <a:endParaRPr lang="en-US" dirty="0"/>
            </a:p>
          </p:txBody>
        </p:sp>
      </p:grpSp>
      <p:grpSp>
        <p:nvGrpSpPr>
          <p:cNvPr id="172" name="组合 78"/>
          <p:cNvGrpSpPr/>
          <p:nvPr/>
        </p:nvGrpSpPr>
        <p:grpSpPr>
          <a:xfrm>
            <a:off x="8662429" y="4691762"/>
            <a:ext cx="428628" cy="428628"/>
            <a:chOff x="2777257" y="3338878"/>
            <a:chExt cx="428628" cy="428628"/>
          </a:xfrm>
        </p:grpSpPr>
        <p:sp>
          <p:nvSpPr>
            <p:cNvPr id="173" name="椭圆 79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18</a:t>
              </a:r>
              <a:endParaRPr lang="en-US" dirty="0"/>
            </a:p>
          </p:txBody>
        </p:sp>
      </p:grpSp>
      <p:cxnSp>
        <p:nvCxnSpPr>
          <p:cNvPr id="175" name="直接连接符 81"/>
          <p:cNvCxnSpPr/>
          <p:nvPr/>
        </p:nvCxnSpPr>
        <p:spPr bwMode="auto">
          <a:xfrm rot="16200000" flipH="1">
            <a:off x="8455419" y="4344601"/>
            <a:ext cx="438645" cy="29304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7" name="燕尾形箭头 85"/>
          <p:cNvSpPr/>
          <p:nvPr/>
        </p:nvSpPr>
        <p:spPr bwMode="auto">
          <a:xfrm rot="20031409">
            <a:off x="2598290" y="2398253"/>
            <a:ext cx="2501223" cy="367176"/>
          </a:xfrm>
          <a:prstGeom prst="notch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 rot="20046767">
            <a:off x="2459095" y="1888984"/>
            <a:ext cx="2515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change 7 to 8 and remove the lower 8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54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 animBg="1"/>
      <p:bldP spid="17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组合 55"/>
          <p:cNvGrpSpPr/>
          <p:nvPr/>
        </p:nvGrpSpPr>
        <p:grpSpPr>
          <a:xfrm>
            <a:off x="107504" y="5486221"/>
            <a:ext cx="428628" cy="428628"/>
            <a:chOff x="2777257" y="3338878"/>
            <a:chExt cx="428628" cy="428628"/>
          </a:xfrm>
        </p:grpSpPr>
        <p:sp>
          <p:nvSpPr>
            <p:cNvPr id="5" name="椭圆 56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7" name="组合 58"/>
          <p:cNvGrpSpPr/>
          <p:nvPr/>
        </p:nvGrpSpPr>
        <p:grpSpPr>
          <a:xfrm>
            <a:off x="536132" y="4628965"/>
            <a:ext cx="428628" cy="428628"/>
            <a:chOff x="2777257" y="3338878"/>
            <a:chExt cx="428628" cy="428628"/>
          </a:xfrm>
        </p:grpSpPr>
        <p:sp>
          <p:nvSpPr>
            <p:cNvPr id="8" name="椭圆 59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</p:grpSp>
      <p:cxnSp>
        <p:nvCxnSpPr>
          <p:cNvPr id="10" name="直接连接符 61"/>
          <p:cNvCxnSpPr/>
          <p:nvPr/>
        </p:nvCxnSpPr>
        <p:spPr bwMode="auto">
          <a:xfrm rot="5400000">
            <a:off x="286099" y="5164750"/>
            <a:ext cx="428628" cy="214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1" name="组合 62"/>
          <p:cNvGrpSpPr/>
          <p:nvPr/>
        </p:nvGrpSpPr>
        <p:grpSpPr>
          <a:xfrm>
            <a:off x="964760" y="5486221"/>
            <a:ext cx="428628" cy="428628"/>
            <a:chOff x="2777257" y="3338878"/>
            <a:chExt cx="428628" cy="428628"/>
          </a:xfrm>
        </p:grpSpPr>
        <p:sp>
          <p:nvSpPr>
            <p:cNvPr id="12" name="椭圆 63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grpSp>
        <p:nvGrpSpPr>
          <p:cNvPr id="14" name="组合 65"/>
          <p:cNvGrpSpPr/>
          <p:nvPr/>
        </p:nvGrpSpPr>
        <p:grpSpPr>
          <a:xfrm>
            <a:off x="1393388" y="3843147"/>
            <a:ext cx="428628" cy="428628"/>
            <a:chOff x="2777257" y="3338878"/>
            <a:chExt cx="428628" cy="428628"/>
          </a:xfrm>
        </p:grpSpPr>
        <p:sp>
          <p:nvSpPr>
            <p:cNvPr id="15" name="椭圆 66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</p:grpSp>
      <p:grpSp>
        <p:nvGrpSpPr>
          <p:cNvPr id="17" name="组合 68"/>
          <p:cNvGrpSpPr/>
          <p:nvPr/>
        </p:nvGrpSpPr>
        <p:grpSpPr>
          <a:xfrm>
            <a:off x="1527597" y="5557657"/>
            <a:ext cx="428628" cy="428628"/>
            <a:chOff x="2777257" y="3338878"/>
            <a:chExt cx="428628" cy="428628"/>
          </a:xfrm>
        </p:grpSpPr>
        <p:sp>
          <p:nvSpPr>
            <p:cNvPr id="18" name="椭圆 69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</p:grpSp>
      <p:cxnSp>
        <p:nvCxnSpPr>
          <p:cNvPr id="20" name="直接连接符 71"/>
          <p:cNvCxnSpPr/>
          <p:nvPr/>
        </p:nvCxnSpPr>
        <p:spPr bwMode="auto">
          <a:xfrm rot="16200000" flipH="1">
            <a:off x="794832" y="5101978"/>
            <a:ext cx="491399" cy="27708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1" name="组合 72"/>
          <p:cNvGrpSpPr/>
          <p:nvPr/>
        </p:nvGrpSpPr>
        <p:grpSpPr>
          <a:xfrm>
            <a:off x="1964892" y="4771839"/>
            <a:ext cx="428628" cy="428628"/>
            <a:chOff x="2777257" y="3338878"/>
            <a:chExt cx="428628" cy="428628"/>
          </a:xfrm>
        </p:grpSpPr>
        <p:sp>
          <p:nvSpPr>
            <p:cNvPr id="22" name="椭圆 73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</p:grpSp>
      <p:grpSp>
        <p:nvGrpSpPr>
          <p:cNvPr id="24" name="组合 75"/>
          <p:cNvGrpSpPr/>
          <p:nvPr/>
        </p:nvGrpSpPr>
        <p:grpSpPr>
          <a:xfrm>
            <a:off x="3689868" y="4765146"/>
            <a:ext cx="428628" cy="428628"/>
            <a:chOff x="2777257" y="3338878"/>
            <a:chExt cx="428628" cy="428628"/>
          </a:xfrm>
        </p:grpSpPr>
        <p:sp>
          <p:nvSpPr>
            <p:cNvPr id="25" name="椭圆 76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</a:t>
              </a:r>
              <a:endParaRPr lang="en-US" dirty="0"/>
            </a:p>
          </p:txBody>
        </p:sp>
      </p:grpSp>
      <p:grpSp>
        <p:nvGrpSpPr>
          <p:cNvPr id="27" name="组合 78"/>
          <p:cNvGrpSpPr/>
          <p:nvPr/>
        </p:nvGrpSpPr>
        <p:grpSpPr>
          <a:xfrm>
            <a:off x="4181267" y="5542299"/>
            <a:ext cx="428628" cy="428628"/>
            <a:chOff x="2777257" y="3338878"/>
            <a:chExt cx="428628" cy="428628"/>
          </a:xfrm>
        </p:grpSpPr>
        <p:sp>
          <p:nvSpPr>
            <p:cNvPr id="28" name="椭圆 79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16</a:t>
              </a:r>
              <a:endParaRPr lang="en-US" dirty="0"/>
            </a:p>
          </p:txBody>
        </p:sp>
      </p:grpSp>
      <p:cxnSp>
        <p:nvCxnSpPr>
          <p:cNvPr id="30" name="直接连接符 81"/>
          <p:cNvCxnSpPr/>
          <p:nvPr/>
        </p:nvCxnSpPr>
        <p:spPr bwMode="auto">
          <a:xfrm rot="16200000" flipH="1">
            <a:off x="3974257" y="5195138"/>
            <a:ext cx="438645" cy="29304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直接连接符 82"/>
          <p:cNvCxnSpPr/>
          <p:nvPr/>
        </p:nvCxnSpPr>
        <p:spPr bwMode="auto">
          <a:xfrm rot="5400000" flipH="1" flipV="1">
            <a:off x="901989" y="4200338"/>
            <a:ext cx="491399" cy="49139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直接连接符 83"/>
          <p:cNvCxnSpPr/>
          <p:nvPr/>
        </p:nvCxnSpPr>
        <p:spPr bwMode="auto">
          <a:xfrm>
            <a:off x="2649196" y="3571850"/>
            <a:ext cx="410201" cy="4700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直接连接符 84"/>
          <p:cNvCxnSpPr/>
          <p:nvPr/>
        </p:nvCxnSpPr>
        <p:spPr bwMode="auto">
          <a:xfrm rot="5400000" flipH="1" flipV="1">
            <a:off x="1710526" y="5240520"/>
            <a:ext cx="419961" cy="214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直接连接符 85"/>
          <p:cNvCxnSpPr/>
          <p:nvPr/>
        </p:nvCxnSpPr>
        <p:spPr bwMode="auto">
          <a:xfrm rot="5400000" flipH="1" flipV="1">
            <a:off x="3538325" y="5256547"/>
            <a:ext cx="357190" cy="214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5" name="组合 90"/>
          <p:cNvGrpSpPr/>
          <p:nvPr/>
        </p:nvGrpSpPr>
        <p:grpSpPr>
          <a:xfrm>
            <a:off x="3324011" y="5577596"/>
            <a:ext cx="428628" cy="428628"/>
            <a:chOff x="2777257" y="3338878"/>
            <a:chExt cx="428628" cy="428628"/>
          </a:xfrm>
        </p:grpSpPr>
        <p:sp>
          <p:nvSpPr>
            <p:cNvPr id="36" name="椭圆 91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14</a:t>
              </a:r>
              <a:endParaRPr lang="en-US" dirty="0"/>
            </a:p>
          </p:txBody>
        </p:sp>
      </p:grpSp>
      <p:cxnSp>
        <p:nvCxnSpPr>
          <p:cNvPr id="38" name="直接连接符 93"/>
          <p:cNvCxnSpPr/>
          <p:nvPr/>
        </p:nvCxnSpPr>
        <p:spPr bwMode="auto">
          <a:xfrm rot="16200000" flipH="1">
            <a:off x="1687808" y="4280440"/>
            <a:ext cx="562835" cy="4199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直接连接符 94"/>
          <p:cNvCxnSpPr/>
          <p:nvPr/>
        </p:nvCxnSpPr>
        <p:spPr bwMode="auto">
          <a:xfrm flipH="1">
            <a:off x="1794617" y="3541912"/>
            <a:ext cx="491872" cy="3632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0" name="组合 95"/>
          <p:cNvGrpSpPr/>
          <p:nvPr/>
        </p:nvGrpSpPr>
        <p:grpSpPr>
          <a:xfrm>
            <a:off x="2966821" y="4005960"/>
            <a:ext cx="428628" cy="428628"/>
            <a:chOff x="2777257" y="3338878"/>
            <a:chExt cx="428628" cy="428628"/>
          </a:xfrm>
        </p:grpSpPr>
        <p:sp>
          <p:nvSpPr>
            <p:cNvPr id="41" name="椭圆 96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  <p:cxnSp>
        <p:nvCxnSpPr>
          <p:cNvPr id="43" name="直接连接符 98"/>
          <p:cNvCxnSpPr/>
          <p:nvPr/>
        </p:nvCxnSpPr>
        <p:spPr bwMode="auto">
          <a:xfrm rot="16200000" flipH="1">
            <a:off x="3395449" y="4399291"/>
            <a:ext cx="357190" cy="3571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直接连接符 105"/>
          <p:cNvCxnSpPr/>
          <p:nvPr/>
        </p:nvCxnSpPr>
        <p:spPr bwMode="auto">
          <a:xfrm rot="5400000" flipH="1" flipV="1">
            <a:off x="2738705" y="4510782"/>
            <a:ext cx="419961" cy="214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8" name="组合 102"/>
          <p:cNvGrpSpPr/>
          <p:nvPr/>
        </p:nvGrpSpPr>
        <p:grpSpPr>
          <a:xfrm>
            <a:off x="2546986" y="4836253"/>
            <a:ext cx="428628" cy="428628"/>
            <a:chOff x="2777257" y="3338878"/>
            <a:chExt cx="428628" cy="428628"/>
          </a:xfrm>
        </p:grpSpPr>
        <p:sp>
          <p:nvSpPr>
            <p:cNvPr id="49" name="椭圆 103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9</a:t>
              </a:r>
              <a:endParaRPr lang="en-US" dirty="0"/>
            </a:p>
          </p:txBody>
        </p:sp>
      </p:grpSp>
      <p:grpSp>
        <p:nvGrpSpPr>
          <p:cNvPr id="51" name="组合 78"/>
          <p:cNvGrpSpPr/>
          <p:nvPr/>
        </p:nvGrpSpPr>
        <p:grpSpPr>
          <a:xfrm>
            <a:off x="4642446" y="6384748"/>
            <a:ext cx="428628" cy="428628"/>
            <a:chOff x="2777257" y="3338878"/>
            <a:chExt cx="428628" cy="428628"/>
          </a:xfrm>
        </p:grpSpPr>
        <p:sp>
          <p:nvSpPr>
            <p:cNvPr id="52" name="椭圆 79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18</a:t>
              </a:r>
              <a:endParaRPr lang="en-US" dirty="0"/>
            </a:p>
          </p:txBody>
        </p:sp>
      </p:grpSp>
      <p:cxnSp>
        <p:nvCxnSpPr>
          <p:cNvPr id="54" name="直接连接符 81"/>
          <p:cNvCxnSpPr/>
          <p:nvPr/>
        </p:nvCxnSpPr>
        <p:spPr bwMode="auto">
          <a:xfrm rot="16200000" flipH="1">
            <a:off x="4435436" y="6037587"/>
            <a:ext cx="438645" cy="29304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57" name="组合 55"/>
          <p:cNvGrpSpPr/>
          <p:nvPr/>
        </p:nvGrpSpPr>
        <p:grpSpPr>
          <a:xfrm>
            <a:off x="4339807" y="3730741"/>
            <a:ext cx="428628" cy="428628"/>
            <a:chOff x="2777257" y="3338878"/>
            <a:chExt cx="428628" cy="428628"/>
          </a:xfrm>
        </p:grpSpPr>
        <p:sp>
          <p:nvSpPr>
            <p:cNvPr id="158" name="椭圆 56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160" name="组合 58"/>
          <p:cNvGrpSpPr/>
          <p:nvPr/>
        </p:nvGrpSpPr>
        <p:grpSpPr>
          <a:xfrm>
            <a:off x="4768435" y="2873485"/>
            <a:ext cx="428628" cy="428628"/>
            <a:chOff x="2777257" y="3338878"/>
            <a:chExt cx="428628" cy="428628"/>
          </a:xfrm>
        </p:grpSpPr>
        <p:sp>
          <p:nvSpPr>
            <p:cNvPr id="161" name="椭圆 59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</p:grpSp>
      <p:cxnSp>
        <p:nvCxnSpPr>
          <p:cNvPr id="163" name="直接连接符 61"/>
          <p:cNvCxnSpPr/>
          <p:nvPr/>
        </p:nvCxnSpPr>
        <p:spPr bwMode="auto">
          <a:xfrm rot="5400000">
            <a:off x="4518402" y="3409270"/>
            <a:ext cx="428628" cy="214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64" name="组合 62"/>
          <p:cNvGrpSpPr/>
          <p:nvPr/>
        </p:nvGrpSpPr>
        <p:grpSpPr>
          <a:xfrm>
            <a:off x="5197063" y="3730741"/>
            <a:ext cx="428628" cy="428628"/>
            <a:chOff x="2777257" y="3338878"/>
            <a:chExt cx="428628" cy="428628"/>
          </a:xfrm>
        </p:grpSpPr>
        <p:sp>
          <p:nvSpPr>
            <p:cNvPr id="165" name="椭圆 63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grpSp>
        <p:nvGrpSpPr>
          <p:cNvPr id="167" name="组合 65"/>
          <p:cNvGrpSpPr/>
          <p:nvPr/>
        </p:nvGrpSpPr>
        <p:grpSpPr>
          <a:xfrm>
            <a:off x="5625691" y="2087667"/>
            <a:ext cx="428628" cy="428628"/>
            <a:chOff x="2777257" y="3338878"/>
            <a:chExt cx="428628" cy="428628"/>
          </a:xfrm>
        </p:grpSpPr>
        <p:sp>
          <p:nvSpPr>
            <p:cNvPr id="168" name="椭圆 66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</p:grpSp>
      <p:grpSp>
        <p:nvGrpSpPr>
          <p:cNvPr id="170" name="组合 68"/>
          <p:cNvGrpSpPr/>
          <p:nvPr/>
        </p:nvGrpSpPr>
        <p:grpSpPr>
          <a:xfrm>
            <a:off x="5759900" y="3802177"/>
            <a:ext cx="428628" cy="428628"/>
            <a:chOff x="2777257" y="3338878"/>
            <a:chExt cx="428628" cy="428628"/>
          </a:xfrm>
        </p:grpSpPr>
        <p:sp>
          <p:nvSpPr>
            <p:cNvPr id="171" name="椭圆 69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</p:grpSp>
      <p:cxnSp>
        <p:nvCxnSpPr>
          <p:cNvPr id="173" name="直接连接符 71"/>
          <p:cNvCxnSpPr/>
          <p:nvPr/>
        </p:nvCxnSpPr>
        <p:spPr bwMode="auto">
          <a:xfrm rot="16200000" flipH="1">
            <a:off x="5027135" y="3346498"/>
            <a:ext cx="491399" cy="27708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74" name="组合 72"/>
          <p:cNvGrpSpPr/>
          <p:nvPr/>
        </p:nvGrpSpPr>
        <p:grpSpPr>
          <a:xfrm>
            <a:off x="6197195" y="3016359"/>
            <a:ext cx="428628" cy="428628"/>
            <a:chOff x="2777257" y="3338878"/>
            <a:chExt cx="428628" cy="428628"/>
          </a:xfrm>
        </p:grpSpPr>
        <p:sp>
          <p:nvSpPr>
            <p:cNvPr id="175" name="椭圆 73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</p:grpSp>
      <p:grpSp>
        <p:nvGrpSpPr>
          <p:cNvPr id="177" name="组合 75"/>
          <p:cNvGrpSpPr/>
          <p:nvPr/>
        </p:nvGrpSpPr>
        <p:grpSpPr>
          <a:xfrm>
            <a:off x="7223242" y="2244866"/>
            <a:ext cx="428628" cy="428628"/>
            <a:chOff x="2777257" y="3338878"/>
            <a:chExt cx="428628" cy="428628"/>
          </a:xfrm>
        </p:grpSpPr>
        <p:sp>
          <p:nvSpPr>
            <p:cNvPr id="178" name="椭圆 76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</a:t>
              </a:r>
              <a:endParaRPr lang="en-US" dirty="0"/>
            </a:p>
          </p:txBody>
        </p:sp>
      </p:grpSp>
      <p:grpSp>
        <p:nvGrpSpPr>
          <p:cNvPr id="180" name="组合 78"/>
          <p:cNvGrpSpPr/>
          <p:nvPr/>
        </p:nvGrpSpPr>
        <p:grpSpPr>
          <a:xfrm>
            <a:off x="7714641" y="3022019"/>
            <a:ext cx="428628" cy="428628"/>
            <a:chOff x="2777257" y="3338878"/>
            <a:chExt cx="428628" cy="428628"/>
          </a:xfrm>
        </p:grpSpPr>
        <p:sp>
          <p:nvSpPr>
            <p:cNvPr id="181" name="椭圆 79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16</a:t>
              </a:r>
              <a:endParaRPr lang="en-US" dirty="0"/>
            </a:p>
          </p:txBody>
        </p:sp>
      </p:grpSp>
      <p:cxnSp>
        <p:nvCxnSpPr>
          <p:cNvPr id="183" name="直接连接符 81"/>
          <p:cNvCxnSpPr/>
          <p:nvPr/>
        </p:nvCxnSpPr>
        <p:spPr bwMode="auto">
          <a:xfrm rot="16200000" flipH="1">
            <a:off x="7507631" y="2674858"/>
            <a:ext cx="438645" cy="29304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4" name="直接连接符 82"/>
          <p:cNvCxnSpPr/>
          <p:nvPr/>
        </p:nvCxnSpPr>
        <p:spPr bwMode="auto">
          <a:xfrm rot="5400000" flipH="1" flipV="1">
            <a:off x="5134292" y="2444858"/>
            <a:ext cx="491399" cy="49139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5" name="直接连接符 83"/>
          <p:cNvCxnSpPr/>
          <p:nvPr/>
        </p:nvCxnSpPr>
        <p:spPr bwMode="auto">
          <a:xfrm>
            <a:off x="6881499" y="1816370"/>
            <a:ext cx="410201" cy="4700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6" name="直接连接符 84"/>
          <p:cNvCxnSpPr/>
          <p:nvPr/>
        </p:nvCxnSpPr>
        <p:spPr bwMode="auto">
          <a:xfrm rot="5400000" flipH="1" flipV="1">
            <a:off x="5942829" y="3485040"/>
            <a:ext cx="419961" cy="214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7" name="直接连接符 85"/>
          <p:cNvCxnSpPr/>
          <p:nvPr/>
        </p:nvCxnSpPr>
        <p:spPr bwMode="auto">
          <a:xfrm rot="5400000" flipH="1" flipV="1">
            <a:off x="7071699" y="2736267"/>
            <a:ext cx="357190" cy="214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88" name="组合 90"/>
          <p:cNvGrpSpPr/>
          <p:nvPr/>
        </p:nvGrpSpPr>
        <p:grpSpPr>
          <a:xfrm>
            <a:off x="7287153" y="3822116"/>
            <a:ext cx="428628" cy="428628"/>
            <a:chOff x="2777257" y="3338878"/>
            <a:chExt cx="428628" cy="428628"/>
          </a:xfrm>
        </p:grpSpPr>
        <p:sp>
          <p:nvSpPr>
            <p:cNvPr id="189" name="椭圆 91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14</a:t>
              </a:r>
              <a:endParaRPr lang="en-US" dirty="0"/>
            </a:p>
          </p:txBody>
        </p:sp>
      </p:grpSp>
      <p:cxnSp>
        <p:nvCxnSpPr>
          <p:cNvPr id="191" name="直接连接符 93"/>
          <p:cNvCxnSpPr/>
          <p:nvPr/>
        </p:nvCxnSpPr>
        <p:spPr bwMode="auto">
          <a:xfrm rot="16200000" flipH="1">
            <a:off x="5920111" y="2524960"/>
            <a:ext cx="562835" cy="4199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2" name="直接连接符 94"/>
          <p:cNvCxnSpPr/>
          <p:nvPr/>
        </p:nvCxnSpPr>
        <p:spPr bwMode="auto">
          <a:xfrm flipH="1">
            <a:off x="6026920" y="1786432"/>
            <a:ext cx="491872" cy="3632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93" name="组合 95"/>
          <p:cNvGrpSpPr/>
          <p:nvPr/>
        </p:nvGrpSpPr>
        <p:grpSpPr>
          <a:xfrm>
            <a:off x="6914900" y="3034175"/>
            <a:ext cx="428628" cy="428628"/>
            <a:chOff x="2777257" y="3338878"/>
            <a:chExt cx="428628" cy="428628"/>
          </a:xfrm>
        </p:grpSpPr>
        <p:sp>
          <p:nvSpPr>
            <p:cNvPr id="194" name="椭圆 96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  <p:cxnSp>
        <p:nvCxnSpPr>
          <p:cNvPr id="200" name="直接连接符 105"/>
          <p:cNvCxnSpPr/>
          <p:nvPr/>
        </p:nvCxnSpPr>
        <p:spPr bwMode="auto">
          <a:xfrm rot="5400000" flipH="1" flipV="1">
            <a:off x="6686784" y="3538997"/>
            <a:ext cx="419961" cy="214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01" name="组合 102"/>
          <p:cNvGrpSpPr/>
          <p:nvPr/>
        </p:nvGrpSpPr>
        <p:grpSpPr>
          <a:xfrm>
            <a:off x="6495065" y="3864468"/>
            <a:ext cx="428628" cy="428628"/>
            <a:chOff x="2777257" y="3338878"/>
            <a:chExt cx="428628" cy="428628"/>
          </a:xfrm>
        </p:grpSpPr>
        <p:sp>
          <p:nvSpPr>
            <p:cNvPr id="202" name="椭圆 103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9</a:t>
              </a:r>
              <a:endParaRPr lang="en-US" dirty="0"/>
            </a:p>
          </p:txBody>
        </p:sp>
      </p:grpSp>
      <p:grpSp>
        <p:nvGrpSpPr>
          <p:cNvPr id="204" name="组合 78"/>
          <p:cNvGrpSpPr/>
          <p:nvPr/>
        </p:nvGrpSpPr>
        <p:grpSpPr>
          <a:xfrm>
            <a:off x="8175820" y="3864468"/>
            <a:ext cx="428628" cy="428628"/>
            <a:chOff x="2777257" y="3338878"/>
            <a:chExt cx="428628" cy="428628"/>
          </a:xfrm>
        </p:grpSpPr>
        <p:sp>
          <p:nvSpPr>
            <p:cNvPr id="205" name="椭圆 79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18</a:t>
              </a:r>
              <a:endParaRPr lang="en-US" dirty="0"/>
            </a:p>
          </p:txBody>
        </p:sp>
      </p:grpSp>
      <p:cxnSp>
        <p:nvCxnSpPr>
          <p:cNvPr id="207" name="直接连接符 81"/>
          <p:cNvCxnSpPr/>
          <p:nvPr/>
        </p:nvCxnSpPr>
        <p:spPr bwMode="auto">
          <a:xfrm rot="16200000" flipH="1">
            <a:off x="7968810" y="3517307"/>
            <a:ext cx="438645" cy="29304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9" name="Straight Connector 208"/>
          <p:cNvCxnSpPr/>
          <p:nvPr/>
        </p:nvCxnSpPr>
        <p:spPr bwMode="auto">
          <a:xfrm>
            <a:off x="7238027" y="3463184"/>
            <a:ext cx="220710" cy="3370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14" name="组合 65"/>
          <p:cNvGrpSpPr/>
          <p:nvPr/>
        </p:nvGrpSpPr>
        <p:grpSpPr>
          <a:xfrm>
            <a:off x="2271164" y="3212976"/>
            <a:ext cx="428628" cy="428628"/>
            <a:chOff x="2777257" y="3338878"/>
            <a:chExt cx="428628" cy="428628"/>
          </a:xfrm>
        </p:grpSpPr>
        <p:sp>
          <p:nvSpPr>
            <p:cNvPr id="215" name="椭圆 66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</p:grpSp>
      <p:grpSp>
        <p:nvGrpSpPr>
          <p:cNvPr id="217" name="组合 65"/>
          <p:cNvGrpSpPr/>
          <p:nvPr/>
        </p:nvGrpSpPr>
        <p:grpSpPr>
          <a:xfrm>
            <a:off x="6519636" y="1454020"/>
            <a:ext cx="428628" cy="428628"/>
            <a:chOff x="2777257" y="3338878"/>
            <a:chExt cx="428628" cy="428628"/>
          </a:xfrm>
        </p:grpSpPr>
        <p:sp>
          <p:nvSpPr>
            <p:cNvPr id="218" name="椭圆 66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</p:grpSp>
      <p:sp>
        <p:nvSpPr>
          <p:cNvPr id="220" name="TextBox 219"/>
          <p:cNvSpPr txBox="1"/>
          <p:nvPr/>
        </p:nvSpPr>
        <p:spPr>
          <a:xfrm>
            <a:off x="3388586" y="3933056"/>
            <a:ext cx="319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v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21" name="右箭头 63"/>
          <p:cNvSpPr/>
          <p:nvPr/>
        </p:nvSpPr>
        <p:spPr bwMode="auto">
          <a:xfrm>
            <a:off x="3202708" y="2949670"/>
            <a:ext cx="978408" cy="4846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3059832" y="2564904"/>
            <a:ext cx="1302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left rotation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50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" grpId="0" animBg="1"/>
      <p:bldP spid="22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476672"/>
            <a:ext cx="8178800" cy="464512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void balance(</a:t>
            </a:r>
            <a:r>
              <a:rPr lang="en-US" sz="2400" dirty="0" err="1" smtClean="0"/>
              <a:t>AvlNode</a:t>
            </a:r>
            <a:r>
              <a:rPr lang="en-US" sz="2400" dirty="0" smtClean="0"/>
              <a:t> * &amp; v)</a:t>
            </a:r>
          </a:p>
          <a:p>
            <a:pPr marL="0" indent="0">
              <a:buNone/>
            </a:pPr>
            <a:r>
              <a:rPr lang="en-US" sz="2400" dirty="0" smtClean="0"/>
              <a:t>{  </a:t>
            </a:r>
            <a:r>
              <a:rPr lang="en-US" sz="2400" dirty="0"/>
              <a:t>if v == NULL        return;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if </a:t>
            </a:r>
            <a:r>
              <a:rPr lang="en-US" sz="2400" dirty="0" err="1" smtClean="0"/>
              <a:t>getHeight</a:t>
            </a:r>
            <a:r>
              <a:rPr lang="en-US" sz="2400" dirty="0" smtClean="0"/>
              <a:t>(v-&gt;left) – </a:t>
            </a:r>
            <a:r>
              <a:rPr lang="en-US" sz="2400" dirty="0" err="1" smtClean="0"/>
              <a:t>getHeight</a:t>
            </a:r>
            <a:r>
              <a:rPr lang="en-US" sz="2400" dirty="0" smtClean="0"/>
              <a:t>(v-&gt;right) &gt; 1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if </a:t>
            </a:r>
            <a:r>
              <a:rPr lang="en-US" sz="2400" dirty="0" err="1" smtClean="0"/>
              <a:t>getHeight</a:t>
            </a:r>
            <a:r>
              <a:rPr lang="en-US" sz="2400" dirty="0" smtClean="0"/>
              <a:t>(v-&gt;left-&gt;left) </a:t>
            </a:r>
            <a:r>
              <a:rPr lang="en-US" sz="2400" dirty="0" smtClean="0">
                <a:solidFill>
                  <a:srgbClr val="FF0000"/>
                </a:solidFill>
              </a:rPr>
              <a:t>≥</a:t>
            </a:r>
            <a:r>
              <a:rPr lang="en-US" sz="2400" dirty="0" smtClean="0"/>
              <a:t> </a:t>
            </a:r>
            <a:r>
              <a:rPr lang="en-US" sz="2400" dirty="0" err="1" smtClean="0"/>
              <a:t>getHeight</a:t>
            </a:r>
            <a:r>
              <a:rPr lang="en-US" sz="2400" dirty="0" smtClean="0"/>
              <a:t>(v-&gt;left-&gt;right)</a:t>
            </a:r>
            <a:r>
              <a:rPr lang="en-US" sz="2400" dirty="0" smtClean="0">
                <a:solidFill>
                  <a:schemeClr val="tx2"/>
                </a:solidFill>
              </a:rPr>
              <a:t>//left-left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</a:t>
            </a:r>
            <a:r>
              <a:rPr lang="en-US" sz="2400" dirty="0" err="1" smtClean="0"/>
              <a:t>rightRotate</a:t>
            </a:r>
            <a:r>
              <a:rPr lang="en-US" sz="2400" dirty="0" smtClean="0"/>
              <a:t>(v);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else</a:t>
            </a:r>
            <a:r>
              <a:rPr lang="en-US" sz="2400" dirty="0" smtClean="0">
                <a:solidFill>
                  <a:schemeClr val="tx2"/>
                </a:solidFill>
              </a:rPr>
              <a:t>//left-right case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</a:t>
            </a:r>
            <a:r>
              <a:rPr lang="en-US" sz="2400" dirty="0" err="1" smtClean="0"/>
              <a:t>doubleLeftRightRotate</a:t>
            </a:r>
            <a:r>
              <a:rPr lang="en-US" sz="2400" dirty="0" smtClean="0"/>
              <a:t>(v);</a:t>
            </a:r>
          </a:p>
          <a:p>
            <a:pPr marL="0" indent="0">
              <a:buNone/>
            </a:pPr>
            <a:r>
              <a:rPr lang="en-US" sz="2400" dirty="0" smtClean="0"/>
              <a:t>   </a:t>
            </a:r>
            <a:r>
              <a:rPr lang="en-US" sz="2400" dirty="0"/>
              <a:t>if </a:t>
            </a:r>
            <a:r>
              <a:rPr lang="en-US" sz="2400" dirty="0" err="1"/>
              <a:t>getHeight</a:t>
            </a:r>
            <a:r>
              <a:rPr lang="en-US" sz="2400" dirty="0"/>
              <a:t>(v-</a:t>
            </a:r>
            <a:r>
              <a:rPr lang="en-US" sz="2400" dirty="0" smtClean="0"/>
              <a:t>&gt;right) </a:t>
            </a:r>
            <a:r>
              <a:rPr lang="en-US" sz="2400" dirty="0"/>
              <a:t>– </a:t>
            </a:r>
            <a:r>
              <a:rPr lang="en-US" sz="2400" dirty="0" err="1"/>
              <a:t>getHeight</a:t>
            </a:r>
            <a:r>
              <a:rPr lang="en-US" sz="2400" dirty="0"/>
              <a:t>(v-</a:t>
            </a:r>
            <a:r>
              <a:rPr lang="en-US" sz="2400" dirty="0" smtClean="0"/>
              <a:t>&gt;left) </a:t>
            </a:r>
            <a:r>
              <a:rPr lang="en-US" sz="2400" dirty="0"/>
              <a:t>&gt; </a:t>
            </a:r>
            <a:r>
              <a:rPr lang="en-US" sz="2400" dirty="0" smtClean="0"/>
              <a:t>1</a:t>
            </a:r>
          </a:p>
          <a:p>
            <a:pPr marL="0" indent="0">
              <a:buNone/>
            </a:pPr>
            <a:r>
              <a:rPr lang="en-US" sz="2400" dirty="0" smtClean="0"/>
              <a:t>      if </a:t>
            </a:r>
            <a:r>
              <a:rPr lang="en-US" sz="2400" dirty="0" err="1"/>
              <a:t>getHeight</a:t>
            </a:r>
            <a:r>
              <a:rPr lang="en-US" sz="2400" dirty="0"/>
              <a:t>(v-</a:t>
            </a:r>
            <a:r>
              <a:rPr lang="en-US" sz="2400" dirty="0" smtClean="0"/>
              <a:t>&gt;right-&gt;right) </a:t>
            </a:r>
            <a:r>
              <a:rPr lang="en-US" sz="2400" dirty="0">
                <a:solidFill>
                  <a:srgbClr val="FF0000"/>
                </a:solidFill>
              </a:rPr>
              <a:t>≥</a:t>
            </a:r>
            <a:r>
              <a:rPr lang="en-US" sz="2400" dirty="0"/>
              <a:t> </a:t>
            </a:r>
            <a:r>
              <a:rPr lang="en-US" sz="2400" dirty="0" err="1" smtClean="0"/>
              <a:t>getHeight</a:t>
            </a:r>
            <a:r>
              <a:rPr lang="en-US" sz="2400" dirty="0" smtClean="0"/>
              <a:t>(v-right-&gt;left)</a:t>
            </a:r>
            <a:r>
              <a:rPr lang="en-US" sz="2400" dirty="0" smtClean="0">
                <a:solidFill>
                  <a:schemeClr val="tx2"/>
                </a:solidFill>
              </a:rPr>
              <a:t>//</a:t>
            </a:r>
            <a:r>
              <a:rPr lang="en-US" sz="1800" dirty="0" smtClean="0">
                <a:solidFill>
                  <a:schemeClr val="tx2"/>
                </a:solidFill>
              </a:rPr>
              <a:t>right-right</a:t>
            </a:r>
            <a:endParaRPr lang="en-US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                </a:t>
            </a:r>
            <a:r>
              <a:rPr lang="en-US" sz="2400" dirty="0" err="1" smtClean="0"/>
              <a:t>leftRotate</a:t>
            </a:r>
            <a:r>
              <a:rPr lang="en-US" sz="2400" dirty="0" smtClean="0"/>
              <a:t>(v);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else</a:t>
            </a:r>
            <a:r>
              <a:rPr lang="en-US" sz="2400" dirty="0" smtClean="0">
                <a:solidFill>
                  <a:schemeClr val="tx2"/>
                </a:solidFill>
              </a:rPr>
              <a:t>//right-left case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</a:t>
            </a:r>
            <a:r>
              <a:rPr lang="en-US" sz="2400" dirty="0" err="1" smtClean="0"/>
              <a:t>doubleRightLeftRotate</a:t>
            </a:r>
            <a:r>
              <a:rPr lang="en-US" sz="2400" dirty="0" smtClean="0"/>
              <a:t>(v);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v-&gt;height = 1+max{</a:t>
            </a:r>
            <a:r>
              <a:rPr lang="en-US" sz="2400" dirty="0" err="1" smtClean="0"/>
              <a:t>getHeight</a:t>
            </a:r>
            <a:r>
              <a:rPr lang="en-US" sz="2400" dirty="0" smtClean="0"/>
              <a:t>(v-&gt;left), </a:t>
            </a:r>
            <a:r>
              <a:rPr lang="en-US" sz="2400" dirty="0" err="1" smtClean="0"/>
              <a:t>getHeight</a:t>
            </a:r>
            <a:r>
              <a:rPr lang="en-US" sz="2400" dirty="0" smtClean="0"/>
              <a:t>(v-&gt;right)};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}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15000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7783264" cy="746720"/>
          </a:xfrm>
        </p:spPr>
        <p:txBody>
          <a:bodyPr/>
          <a:lstStyle/>
          <a:p>
            <a:r>
              <a:rPr lang="en-US" dirty="0" smtClean="0"/>
              <a:t>remove(x)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178800" cy="54006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/>
              <a:t>void    remove (</a:t>
            </a:r>
            <a:r>
              <a:rPr lang="en-US" sz="1600" dirty="0" err="1" smtClean="0"/>
              <a:t>AvlNode</a:t>
            </a:r>
            <a:r>
              <a:rPr lang="en-US" sz="1600" dirty="0" smtClean="0"/>
              <a:t> * &amp; v, </a:t>
            </a:r>
            <a:r>
              <a:rPr lang="en-US" sz="1600" dirty="0" err="1" smtClean="0"/>
              <a:t>int</a:t>
            </a:r>
            <a:r>
              <a:rPr lang="en-US" sz="1600" dirty="0" smtClean="0"/>
              <a:t> x)</a:t>
            </a:r>
          </a:p>
          <a:p>
            <a:pPr marL="0" indent="0">
              <a:buNone/>
            </a:pPr>
            <a:r>
              <a:rPr lang="en-US" sz="1600" dirty="0" smtClean="0"/>
              <a:t>{ if (v == NULL)          return;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if (x &lt; v-&gt;key)          remove(v-&gt;left, x);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else if (x &gt; v-&gt;key)          remove(v-&gt;right, x);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else  </a:t>
            </a:r>
            <a:r>
              <a:rPr lang="en-US" sz="1600" dirty="0" smtClean="0">
                <a:solidFill>
                  <a:schemeClr val="tx2"/>
                </a:solidFill>
              </a:rPr>
              <a:t>// x == v-&gt;key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if  (v-&gt;left == NULL or v-&gt;right == NULL) </a:t>
            </a:r>
            <a:r>
              <a:rPr lang="en-US" sz="1600" dirty="0" smtClean="0">
                <a:solidFill>
                  <a:schemeClr val="tx2"/>
                </a:solidFill>
              </a:rPr>
              <a:t>//v has at most one child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 </a:t>
            </a:r>
            <a:r>
              <a:rPr lang="en-US" sz="1600" dirty="0" err="1" smtClean="0"/>
              <a:t>AvlNode</a:t>
            </a:r>
            <a:r>
              <a:rPr lang="en-US" sz="1600" dirty="0" smtClean="0"/>
              <a:t> * temp = v;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 if (v-&gt;right == NULL)      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     v = v-&gt;left;    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 else  v = v-&gt;right;         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 delete  temp;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else </a:t>
            </a:r>
            <a:r>
              <a:rPr lang="en-US" sz="1600" dirty="0" smtClean="0">
                <a:solidFill>
                  <a:schemeClr val="tx2"/>
                </a:solidFill>
              </a:rPr>
              <a:t>// x has two children, replace v by the largest key in v-&gt;right</a:t>
            </a:r>
          </a:p>
          <a:p>
            <a:pPr marL="0" indent="0">
              <a:buNone/>
            </a:pPr>
            <a:r>
              <a:rPr lang="en-US" sz="1600" dirty="0" smtClean="0"/>
              <a:t>                     </a:t>
            </a:r>
            <a:r>
              <a:rPr lang="en-US" sz="1600" dirty="0" err="1" smtClean="0"/>
              <a:t>AvlNode</a:t>
            </a:r>
            <a:r>
              <a:rPr lang="en-US" sz="1600" dirty="0" smtClean="0"/>
              <a:t> * u = v-&gt;right;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     while (u-&gt;left != NULL) 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                u = u-&gt;left;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      v-&gt;key = u-&gt;key;</a:t>
            </a:r>
          </a:p>
          <a:p>
            <a:pPr marL="0" indent="0">
              <a:buNone/>
            </a:pPr>
            <a:r>
              <a:rPr lang="en-US" sz="1600"/>
              <a:t> </a:t>
            </a:r>
            <a:r>
              <a:rPr lang="en-US" sz="1600" smtClean="0"/>
              <a:t>                     remove(v-&gt;right, </a:t>
            </a:r>
            <a:r>
              <a:rPr lang="en-US" sz="1600" dirty="0" smtClean="0"/>
              <a:t>u-&gt;key);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</a:t>
            </a:r>
            <a:r>
              <a:rPr lang="en-US" sz="1600" dirty="0" smtClean="0">
                <a:solidFill>
                  <a:srgbClr val="FF0000"/>
                </a:solidFill>
              </a:rPr>
              <a:t>balance(v);</a:t>
            </a:r>
          </a:p>
          <a:p>
            <a:pPr marL="0" indent="0">
              <a:buNone/>
            </a:pPr>
            <a:r>
              <a:rPr lang="en-US" sz="1600" dirty="0"/>
              <a:t>}</a:t>
            </a: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         </a:t>
            </a:r>
          </a:p>
          <a:p>
            <a:pPr marL="0" indent="0">
              <a:buNone/>
            </a:pPr>
            <a:r>
              <a:rPr lang="en-US" sz="1600" dirty="0" smtClean="0"/>
              <a:t>                 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         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43677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Left-left (LL)</a:t>
            </a:r>
            <a:r>
              <a:rPr lang="en-US" dirty="0" smtClean="0"/>
              <a:t> case: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63040"/>
            <a:ext cx="8186766" cy="965828"/>
          </a:xfrm>
        </p:spPr>
        <p:txBody>
          <a:bodyPr/>
          <a:lstStyle/>
          <a:p>
            <a:r>
              <a:rPr lang="en-US" dirty="0" smtClean="0"/>
              <a:t>x is in the left </a:t>
            </a:r>
            <a:r>
              <a:rPr lang="en-US" dirty="0" err="1" smtClean="0"/>
              <a:t>subtree</a:t>
            </a:r>
            <a:r>
              <a:rPr lang="en-US" dirty="0" smtClean="0"/>
              <a:t> of the left child of v, </a:t>
            </a:r>
          </a:p>
          <a:p>
            <a:pPr lvl="1"/>
            <a:r>
              <a:rPr lang="en-US" dirty="0" smtClean="0"/>
              <a:t>x is in v-&gt;</a:t>
            </a:r>
            <a:r>
              <a:rPr lang="en-US" dirty="0" smtClean="0">
                <a:solidFill>
                  <a:srgbClr val="FF0000"/>
                </a:solidFill>
              </a:rPr>
              <a:t>left</a:t>
            </a:r>
            <a:r>
              <a:rPr lang="en-US" dirty="0" smtClean="0"/>
              <a:t>-&gt;</a:t>
            </a:r>
            <a:r>
              <a:rPr lang="en-US" dirty="0" smtClean="0">
                <a:solidFill>
                  <a:srgbClr val="FF0000"/>
                </a:solidFill>
              </a:rPr>
              <a:t>left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571736" y="3500438"/>
            <a:ext cx="428628" cy="428628"/>
            <a:chOff x="2777257" y="3338878"/>
            <a:chExt cx="428628" cy="428628"/>
          </a:xfrm>
        </p:grpSpPr>
        <p:sp>
          <p:nvSpPr>
            <p:cNvPr id="4" name="椭圆 3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357290" y="4286256"/>
            <a:ext cx="428628" cy="428628"/>
            <a:chOff x="2777257" y="3338878"/>
            <a:chExt cx="428628" cy="428628"/>
          </a:xfrm>
        </p:grpSpPr>
        <p:sp>
          <p:nvSpPr>
            <p:cNvPr id="8" name="椭圆 7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42910" y="5143512"/>
            <a:ext cx="428628" cy="428628"/>
            <a:chOff x="2777257" y="3338878"/>
            <a:chExt cx="428628" cy="428628"/>
          </a:xfrm>
        </p:grpSpPr>
        <p:sp>
          <p:nvSpPr>
            <p:cNvPr id="11" name="椭圆 10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000232" y="5143512"/>
            <a:ext cx="428628" cy="428628"/>
            <a:chOff x="2777257" y="3338878"/>
            <a:chExt cx="428628" cy="428628"/>
          </a:xfrm>
        </p:grpSpPr>
        <p:sp>
          <p:nvSpPr>
            <p:cNvPr id="14" name="椭圆 13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</a:t>
              </a:r>
              <a:endParaRPr lang="en-US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428992" y="4286256"/>
            <a:ext cx="428628" cy="428628"/>
            <a:chOff x="2777257" y="3338878"/>
            <a:chExt cx="428628" cy="428628"/>
          </a:xfrm>
        </p:grpSpPr>
        <p:sp>
          <p:nvSpPr>
            <p:cNvPr id="17" name="椭圆 16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429124" y="2500306"/>
            <a:ext cx="428628" cy="428628"/>
            <a:chOff x="2777257" y="3338878"/>
            <a:chExt cx="428628" cy="428628"/>
          </a:xfrm>
        </p:grpSpPr>
        <p:sp>
          <p:nvSpPr>
            <p:cNvPr id="20" name="椭圆 19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</a:t>
              </a:r>
              <a:endParaRPr lang="en-US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429388" y="3571876"/>
            <a:ext cx="428628" cy="428628"/>
            <a:chOff x="2777257" y="3338878"/>
            <a:chExt cx="428628" cy="428628"/>
          </a:xfrm>
        </p:grpSpPr>
        <p:sp>
          <p:nvSpPr>
            <p:cNvPr id="23" name="椭圆 22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70</a:t>
              </a:r>
              <a:endParaRPr lang="en-US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715008" y="4286256"/>
            <a:ext cx="428628" cy="428628"/>
            <a:chOff x="2777257" y="3338878"/>
            <a:chExt cx="428628" cy="428628"/>
          </a:xfrm>
        </p:grpSpPr>
        <p:sp>
          <p:nvSpPr>
            <p:cNvPr id="26" name="椭圆 25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60</a:t>
              </a:r>
              <a:endParaRPr lang="en-US" dirty="0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500958" y="4357694"/>
            <a:ext cx="428628" cy="428628"/>
            <a:chOff x="2777257" y="3338878"/>
            <a:chExt cx="428628" cy="428628"/>
          </a:xfrm>
        </p:grpSpPr>
        <p:sp>
          <p:nvSpPr>
            <p:cNvPr id="29" name="椭圆 28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80</a:t>
              </a:r>
              <a:endParaRPr lang="en-US" dirty="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142976" y="5857892"/>
            <a:ext cx="428628" cy="428628"/>
            <a:chOff x="2777257" y="3338878"/>
            <a:chExt cx="428628" cy="428628"/>
          </a:xfrm>
        </p:grpSpPr>
        <p:sp>
          <p:nvSpPr>
            <p:cNvPr id="35" name="椭圆 34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848695" y="3338878"/>
              <a:ext cx="3000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8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8" name="直接连接符 37"/>
          <p:cNvCxnSpPr/>
          <p:nvPr/>
        </p:nvCxnSpPr>
        <p:spPr bwMode="auto">
          <a:xfrm rot="10800000" flipV="1">
            <a:off x="3071802" y="2857496"/>
            <a:ext cx="1357322" cy="714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直接连接符 39"/>
          <p:cNvCxnSpPr/>
          <p:nvPr/>
        </p:nvCxnSpPr>
        <p:spPr bwMode="auto">
          <a:xfrm>
            <a:off x="4929190" y="2857496"/>
            <a:ext cx="1500198" cy="714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直接连接符 41"/>
          <p:cNvCxnSpPr/>
          <p:nvPr/>
        </p:nvCxnSpPr>
        <p:spPr bwMode="auto">
          <a:xfrm rot="10800000" flipV="1">
            <a:off x="6143636" y="4000504"/>
            <a:ext cx="357190" cy="2857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直接连接符 43"/>
          <p:cNvCxnSpPr/>
          <p:nvPr/>
        </p:nvCxnSpPr>
        <p:spPr bwMode="auto">
          <a:xfrm>
            <a:off x="6929454" y="3929066"/>
            <a:ext cx="571504" cy="4286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直接连接符 45"/>
          <p:cNvCxnSpPr/>
          <p:nvPr/>
        </p:nvCxnSpPr>
        <p:spPr bwMode="auto">
          <a:xfrm rot="10800000" flipV="1">
            <a:off x="1785918" y="3857628"/>
            <a:ext cx="785818" cy="5000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直接连接符 47"/>
          <p:cNvCxnSpPr/>
          <p:nvPr/>
        </p:nvCxnSpPr>
        <p:spPr bwMode="auto">
          <a:xfrm rot="16200000" flipH="1">
            <a:off x="3000364" y="3929066"/>
            <a:ext cx="428628" cy="4286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直接连接符 49"/>
          <p:cNvCxnSpPr/>
          <p:nvPr/>
        </p:nvCxnSpPr>
        <p:spPr bwMode="auto">
          <a:xfrm rot="5400000">
            <a:off x="964381" y="4750603"/>
            <a:ext cx="428628" cy="3571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直接连接符 51"/>
          <p:cNvCxnSpPr/>
          <p:nvPr/>
        </p:nvCxnSpPr>
        <p:spPr bwMode="auto">
          <a:xfrm rot="16200000" flipH="1">
            <a:off x="1678761" y="4750603"/>
            <a:ext cx="428628" cy="3571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直接连接符 54"/>
          <p:cNvCxnSpPr>
            <a:stCxn id="11" idx="5"/>
            <a:endCxn id="36" idx="0"/>
          </p:cNvCxnSpPr>
          <p:nvPr/>
        </p:nvCxnSpPr>
        <p:spPr bwMode="auto">
          <a:xfrm rot="16200000" flipH="1">
            <a:off x="1012350" y="5505786"/>
            <a:ext cx="348523" cy="3556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2214546" y="3357562"/>
            <a:ext cx="319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</a:t>
            </a:r>
            <a:endParaRPr lang="en-US" sz="2400" dirty="0"/>
          </a:p>
        </p:txBody>
      </p:sp>
      <p:sp>
        <p:nvSpPr>
          <p:cNvPr id="32" name="Oval 31"/>
          <p:cNvSpPr/>
          <p:nvPr/>
        </p:nvSpPr>
        <p:spPr bwMode="auto">
          <a:xfrm>
            <a:off x="2195736" y="3291254"/>
            <a:ext cx="997904" cy="785818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4150160" y="2348880"/>
            <a:ext cx="997904" cy="785818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3568" y="2699628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unbalanced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39" name="Straight Arrow Connector 38"/>
          <p:cNvCxnSpPr>
            <a:stCxn id="33" idx="3"/>
          </p:cNvCxnSpPr>
          <p:nvPr/>
        </p:nvCxnSpPr>
        <p:spPr bwMode="auto">
          <a:xfrm flipV="1">
            <a:off x="1905377" y="2699628"/>
            <a:ext cx="2162567" cy="1846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43" name="Straight Arrow Connector 42"/>
          <p:cNvCxnSpPr>
            <a:endCxn id="56" idx="0"/>
          </p:cNvCxnSpPr>
          <p:nvPr/>
        </p:nvCxnSpPr>
        <p:spPr bwMode="auto">
          <a:xfrm>
            <a:off x="1781581" y="3068960"/>
            <a:ext cx="592624" cy="2886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1547664" y="59171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32" grpId="0" animBg="1"/>
      <p:bldP spid="47" grpId="0" animBg="1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to Left-left case: </a:t>
            </a:r>
            <a:r>
              <a:rPr lang="en-US" dirty="0" smtClean="0">
                <a:solidFill>
                  <a:srgbClr val="FF0000"/>
                </a:solidFill>
              </a:rPr>
              <a:t>right rotation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63040"/>
            <a:ext cx="8186766" cy="894390"/>
          </a:xfrm>
        </p:spPr>
        <p:txBody>
          <a:bodyPr/>
          <a:lstStyle/>
          <a:p>
            <a:r>
              <a:rPr lang="en-US" dirty="0" smtClean="0"/>
              <a:t>The height of the left </a:t>
            </a:r>
            <a:r>
              <a:rPr lang="en-US" dirty="0" err="1" smtClean="0"/>
              <a:t>subtree</a:t>
            </a:r>
            <a:r>
              <a:rPr lang="en-US" dirty="0" smtClean="0"/>
              <a:t> of 50 does not change (comparing with its height before inserting x)</a:t>
            </a:r>
            <a:endParaRPr 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2143108" y="3429000"/>
            <a:ext cx="428628" cy="428628"/>
            <a:chOff x="2777257" y="3338878"/>
            <a:chExt cx="428628" cy="428628"/>
          </a:xfrm>
        </p:grpSpPr>
        <p:sp>
          <p:nvSpPr>
            <p:cNvPr id="5" name="椭圆 4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928662" y="4214818"/>
            <a:ext cx="428628" cy="428628"/>
            <a:chOff x="2777257" y="3338878"/>
            <a:chExt cx="428628" cy="428628"/>
          </a:xfrm>
        </p:grpSpPr>
        <p:sp>
          <p:nvSpPr>
            <p:cNvPr id="8" name="椭圆 7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14282" y="5072074"/>
            <a:ext cx="428628" cy="428628"/>
            <a:chOff x="2777257" y="3338878"/>
            <a:chExt cx="428628" cy="428628"/>
          </a:xfrm>
        </p:grpSpPr>
        <p:sp>
          <p:nvSpPr>
            <p:cNvPr id="11" name="椭圆 10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571604" y="5072074"/>
            <a:ext cx="428628" cy="428628"/>
            <a:chOff x="2777257" y="3338878"/>
            <a:chExt cx="428628" cy="428628"/>
          </a:xfrm>
        </p:grpSpPr>
        <p:sp>
          <p:nvSpPr>
            <p:cNvPr id="14" name="椭圆 13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</a:t>
              </a:r>
              <a:endParaRPr lang="en-US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000364" y="4214818"/>
            <a:ext cx="428628" cy="428628"/>
            <a:chOff x="2777257" y="3338878"/>
            <a:chExt cx="428628" cy="428628"/>
          </a:xfrm>
        </p:grpSpPr>
        <p:sp>
          <p:nvSpPr>
            <p:cNvPr id="17" name="椭圆 16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714744" y="2643182"/>
            <a:ext cx="428628" cy="428628"/>
            <a:chOff x="2777257" y="3338878"/>
            <a:chExt cx="428628" cy="428628"/>
          </a:xfrm>
        </p:grpSpPr>
        <p:sp>
          <p:nvSpPr>
            <p:cNvPr id="20" name="椭圆 19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</a:t>
              </a:r>
              <a:endParaRPr lang="en-US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14348" y="5786454"/>
            <a:ext cx="428628" cy="428628"/>
            <a:chOff x="2777257" y="3338878"/>
            <a:chExt cx="428628" cy="428628"/>
          </a:xfrm>
        </p:grpSpPr>
        <p:sp>
          <p:nvSpPr>
            <p:cNvPr id="23" name="椭圆 22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8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25" name="直接连接符 24"/>
          <p:cNvCxnSpPr/>
          <p:nvPr/>
        </p:nvCxnSpPr>
        <p:spPr bwMode="auto">
          <a:xfrm rot="10800000" flipV="1">
            <a:off x="2643174" y="2928934"/>
            <a:ext cx="1000132" cy="5715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直接连接符 25"/>
          <p:cNvCxnSpPr/>
          <p:nvPr/>
        </p:nvCxnSpPr>
        <p:spPr bwMode="auto">
          <a:xfrm rot="10800000" flipV="1">
            <a:off x="1357290" y="3786190"/>
            <a:ext cx="785818" cy="5000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直接连接符 26"/>
          <p:cNvCxnSpPr/>
          <p:nvPr/>
        </p:nvCxnSpPr>
        <p:spPr bwMode="auto">
          <a:xfrm rot="16200000" flipH="1">
            <a:off x="2571736" y="3857628"/>
            <a:ext cx="428628" cy="4286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直接连接符 27"/>
          <p:cNvCxnSpPr/>
          <p:nvPr/>
        </p:nvCxnSpPr>
        <p:spPr bwMode="auto">
          <a:xfrm rot="5400000">
            <a:off x="535753" y="4679165"/>
            <a:ext cx="428628" cy="3571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接连接符 28"/>
          <p:cNvCxnSpPr/>
          <p:nvPr/>
        </p:nvCxnSpPr>
        <p:spPr bwMode="auto">
          <a:xfrm rot="16200000" flipH="1">
            <a:off x="1250133" y="4679165"/>
            <a:ext cx="428628" cy="3571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直接连接符 29"/>
          <p:cNvCxnSpPr/>
          <p:nvPr/>
        </p:nvCxnSpPr>
        <p:spPr bwMode="auto">
          <a:xfrm rot="16200000" flipH="1">
            <a:off x="543057" y="5475012"/>
            <a:ext cx="367207" cy="29304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1785918" y="3286124"/>
            <a:ext cx="319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</a:t>
            </a:r>
            <a:endParaRPr lang="en-US" sz="2400" dirty="0"/>
          </a:p>
        </p:txBody>
      </p:sp>
      <p:grpSp>
        <p:nvGrpSpPr>
          <p:cNvPr id="32" name="组合 31"/>
          <p:cNvGrpSpPr/>
          <p:nvPr/>
        </p:nvGrpSpPr>
        <p:grpSpPr>
          <a:xfrm>
            <a:off x="7429520" y="4429132"/>
            <a:ext cx="428628" cy="428628"/>
            <a:chOff x="2777257" y="3338878"/>
            <a:chExt cx="428628" cy="428628"/>
          </a:xfrm>
        </p:grpSpPr>
        <p:sp>
          <p:nvSpPr>
            <p:cNvPr id="33" name="椭圆 32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572264" y="3571876"/>
            <a:ext cx="428628" cy="428628"/>
            <a:chOff x="2777257" y="3338878"/>
            <a:chExt cx="428628" cy="428628"/>
          </a:xfrm>
        </p:grpSpPr>
        <p:sp>
          <p:nvSpPr>
            <p:cNvPr id="36" name="椭圆 35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286380" y="4429132"/>
            <a:ext cx="428628" cy="428628"/>
            <a:chOff x="2777257" y="3338878"/>
            <a:chExt cx="428628" cy="428628"/>
          </a:xfrm>
        </p:grpSpPr>
        <p:sp>
          <p:nvSpPr>
            <p:cNvPr id="39" name="椭圆 38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929454" y="5143512"/>
            <a:ext cx="428628" cy="428628"/>
            <a:chOff x="2777257" y="3338878"/>
            <a:chExt cx="428628" cy="428628"/>
          </a:xfrm>
        </p:grpSpPr>
        <p:sp>
          <p:nvSpPr>
            <p:cNvPr id="42" name="椭圆 41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</a:t>
              </a:r>
              <a:endParaRPr lang="en-US" dirty="0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8072462" y="5143512"/>
            <a:ext cx="428628" cy="428628"/>
            <a:chOff x="2777257" y="3338878"/>
            <a:chExt cx="428628" cy="428628"/>
          </a:xfrm>
        </p:grpSpPr>
        <p:sp>
          <p:nvSpPr>
            <p:cNvPr id="45" name="椭圆 44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8215338" y="2643182"/>
            <a:ext cx="428628" cy="428628"/>
            <a:chOff x="2777257" y="3338878"/>
            <a:chExt cx="428628" cy="428628"/>
          </a:xfrm>
        </p:grpSpPr>
        <p:sp>
          <p:nvSpPr>
            <p:cNvPr id="48" name="椭圆 47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</a:t>
              </a:r>
              <a:endParaRPr lang="en-US" dirty="0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5786446" y="5143512"/>
            <a:ext cx="428628" cy="428628"/>
            <a:chOff x="2777257" y="3338878"/>
            <a:chExt cx="428628" cy="428628"/>
          </a:xfrm>
        </p:grpSpPr>
        <p:sp>
          <p:nvSpPr>
            <p:cNvPr id="51" name="椭圆 50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786050" y="3357562"/>
              <a:ext cx="3000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8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53" name="直接连接符 52"/>
          <p:cNvCxnSpPr/>
          <p:nvPr/>
        </p:nvCxnSpPr>
        <p:spPr bwMode="auto">
          <a:xfrm rot="10800000" flipV="1">
            <a:off x="7000892" y="3000372"/>
            <a:ext cx="1143008" cy="5715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直接连接符 53"/>
          <p:cNvCxnSpPr/>
          <p:nvPr/>
        </p:nvCxnSpPr>
        <p:spPr bwMode="auto">
          <a:xfrm rot="10800000" flipV="1">
            <a:off x="5715008" y="3857628"/>
            <a:ext cx="785818" cy="5000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直接连接符 54"/>
          <p:cNvCxnSpPr/>
          <p:nvPr/>
        </p:nvCxnSpPr>
        <p:spPr bwMode="auto">
          <a:xfrm rot="16200000" flipH="1">
            <a:off x="7072330" y="4000504"/>
            <a:ext cx="428628" cy="4286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直接连接符 57"/>
          <p:cNvCxnSpPr/>
          <p:nvPr/>
        </p:nvCxnSpPr>
        <p:spPr bwMode="auto">
          <a:xfrm rot="16200000" flipH="1">
            <a:off x="5615155" y="4832070"/>
            <a:ext cx="367207" cy="29304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直接连接符 60"/>
          <p:cNvCxnSpPr>
            <a:stCxn id="33" idx="3"/>
            <a:endCxn id="43" idx="0"/>
          </p:cNvCxnSpPr>
          <p:nvPr/>
        </p:nvCxnSpPr>
        <p:spPr bwMode="auto">
          <a:xfrm rot="5400000">
            <a:off x="7135541" y="4805445"/>
            <a:ext cx="367207" cy="34629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直接连接符 62"/>
          <p:cNvCxnSpPr/>
          <p:nvPr/>
        </p:nvCxnSpPr>
        <p:spPr bwMode="auto">
          <a:xfrm rot="16200000" flipH="1">
            <a:off x="7858148" y="4857760"/>
            <a:ext cx="285752" cy="2857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右箭头 63"/>
          <p:cNvSpPr/>
          <p:nvPr/>
        </p:nvSpPr>
        <p:spPr bwMode="auto">
          <a:xfrm>
            <a:off x="3929058" y="4230252"/>
            <a:ext cx="978408" cy="4846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786182" y="3845486"/>
            <a:ext cx="143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right rotation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Left-left case and right rotation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63040"/>
            <a:ext cx="8186766" cy="680076"/>
          </a:xfrm>
        </p:spPr>
        <p:txBody>
          <a:bodyPr/>
          <a:lstStyle/>
          <a:p>
            <a:endParaRPr lang="en-US"/>
          </a:p>
        </p:txBody>
      </p:sp>
      <p:grpSp>
        <p:nvGrpSpPr>
          <p:cNvPr id="4" name="组合 3"/>
          <p:cNvGrpSpPr/>
          <p:nvPr/>
        </p:nvGrpSpPr>
        <p:grpSpPr>
          <a:xfrm>
            <a:off x="2071670" y="2643182"/>
            <a:ext cx="428628" cy="428628"/>
            <a:chOff x="2777257" y="3338878"/>
            <a:chExt cx="428628" cy="428628"/>
          </a:xfrm>
        </p:grpSpPr>
        <p:sp>
          <p:nvSpPr>
            <p:cNvPr id="5" name="椭圆 4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86050" y="3357562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</a:t>
              </a:r>
              <a:r>
                <a:rPr lang="en-US" baseline="-25000" dirty="0" smtClean="0"/>
                <a:t>2</a:t>
              </a:r>
              <a:endParaRPr lang="en-US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071538" y="3571876"/>
            <a:ext cx="428628" cy="428628"/>
            <a:chOff x="2777257" y="3338878"/>
            <a:chExt cx="428628" cy="428628"/>
          </a:xfrm>
        </p:grpSpPr>
        <p:sp>
          <p:nvSpPr>
            <p:cNvPr id="8" name="椭圆 7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86050" y="3357562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</a:t>
              </a:r>
              <a:r>
                <a:rPr lang="en-US" baseline="-25000" dirty="0" smtClean="0"/>
                <a:t>1</a:t>
              </a:r>
              <a:endParaRPr lang="en-US" dirty="0"/>
            </a:p>
          </p:txBody>
        </p:sp>
      </p:grpSp>
      <p:cxnSp>
        <p:nvCxnSpPr>
          <p:cNvPr id="11" name="直接连接符 10"/>
          <p:cNvCxnSpPr/>
          <p:nvPr/>
        </p:nvCxnSpPr>
        <p:spPr bwMode="auto">
          <a:xfrm rot="5400000">
            <a:off x="500034" y="4071942"/>
            <a:ext cx="714380" cy="5715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/>
          <p:nvPr/>
        </p:nvCxnSpPr>
        <p:spPr bwMode="auto">
          <a:xfrm rot="5400000">
            <a:off x="1500166" y="3000372"/>
            <a:ext cx="571504" cy="5715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/>
          <p:nvPr/>
        </p:nvCxnSpPr>
        <p:spPr bwMode="auto">
          <a:xfrm rot="16200000" flipH="1">
            <a:off x="1321571" y="4179099"/>
            <a:ext cx="714380" cy="3571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等腰三角形 15"/>
          <p:cNvSpPr/>
          <p:nvPr/>
        </p:nvSpPr>
        <p:spPr bwMode="auto">
          <a:xfrm>
            <a:off x="1464998" y="4714884"/>
            <a:ext cx="785818" cy="857256"/>
          </a:xfrm>
          <a:prstGeom prst="triangle">
            <a:avLst/>
          </a:prstGeom>
          <a:solidFill>
            <a:schemeClr val="accent4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Y</a:t>
            </a:r>
          </a:p>
        </p:txBody>
      </p:sp>
      <p:sp>
        <p:nvSpPr>
          <p:cNvPr id="17" name="等腰三角形 16"/>
          <p:cNvSpPr/>
          <p:nvPr/>
        </p:nvSpPr>
        <p:spPr bwMode="auto">
          <a:xfrm>
            <a:off x="2928926" y="3857628"/>
            <a:ext cx="785818" cy="1071570"/>
          </a:xfrm>
          <a:prstGeom prst="triangle">
            <a:avLst/>
          </a:prstGeom>
          <a:solidFill>
            <a:schemeClr val="accent4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Z</a:t>
            </a:r>
          </a:p>
        </p:txBody>
      </p:sp>
      <p:cxnSp>
        <p:nvCxnSpPr>
          <p:cNvPr id="19" name="直接连接符 18"/>
          <p:cNvCxnSpPr/>
          <p:nvPr/>
        </p:nvCxnSpPr>
        <p:spPr bwMode="auto">
          <a:xfrm rot="16200000" flipH="1">
            <a:off x="2536017" y="3036091"/>
            <a:ext cx="785818" cy="714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等腰三角形 19"/>
          <p:cNvSpPr/>
          <p:nvPr/>
        </p:nvSpPr>
        <p:spPr bwMode="auto">
          <a:xfrm>
            <a:off x="214282" y="4714884"/>
            <a:ext cx="785818" cy="1500198"/>
          </a:xfrm>
          <a:prstGeom prst="triangle">
            <a:avLst/>
          </a:prstGeom>
          <a:solidFill>
            <a:schemeClr val="accent4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rPr>
              <a:t>x</a:t>
            </a:r>
          </a:p>
        </p:txBody>
      </p:sp>
      <p:cxnSp>
        <p:nvCxnSpPr>
          <p:cNvPr id="22" name="直接连接符 21"/>
          <p:cNvCxnSpPr/>
          <p:nvPr/>
        </p:nvCxnSpPr>
        <p:spPr bwMode="auto">
          <a:xfrm flipV="1">
            <a:off x="2500298" y="2143116"/>
            <a:ext cx="1000132" cy="5715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3" name="组合 22"/>
          <p:cNvGrpSpPr/>
          <p:nvPr/>
        </p:nvGrpSpPr>
        <p:grpSpPr>
          <a:xfrm>
            <a:off x="3500430" y="1857364"/>
            <a:ext cx="428628" cy="428628"/>
            <a:chOff x="2777257" y="3338878"/>
            <a:chExt cx="428628" cy="428628"/>
          </a:xfrm>
        </p:grpSpPr>
        <p:sp>
          <p:nvSpPr>
            <p:cNvPr id="24" name="椭圆 23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786050" y="3357562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endParaRPr 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714480" y="2500306"/>
            <a:ext cx="319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</a:t>
            </a:r>
            <a:endParaRPr lang="en-US" sz="2400" dirty="0"/>
          </a:p>
        </p:txBody>
      </p:sp>
      <p:grpSp>
        <p:nvGrpSpPr>
          <p:cNvPr id="27" name="组合 26"/>
          <p:cNvGrpSpPr/>
          <p:nvPr/>
        </p:nvGrpSpPr>
        <p:grpSpPr>
          <a:xfrm>
            <a:off x="7786710" y="3714752"/>
            <a:ext cx="428628" cy="428628"/>
            <a:chOff x="2777257" y="3338878"/>
            <a:chExt cx="428628" cy="428628"/>
          </a:xfrm>
        </p:grpSpPr>
        <p:sp>
          <p:nvSpPr>
            <p:cNvPr id="28" name="椭圆 27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786050" y="3357562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</a:t>
              </a:r>
              <a:r>
                <a:rPr lang="en-US" baseline="-25000" dirty="0" smtClean="0"/>
                <a:t>2</a:t>
              </a:r>
              <a:endParaRPr lang="en-US" dirty="0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858016" y="2714620"/>
            <a:ext cx="428628" cy="428628"/>
            <a:chOff x="2777257" y="3338878"/>
            <a:chExt cx="428628" cy="428628"/>
          </a:xfrm>
        </p:grpSpPr>
        <p:sp>
          <p:nvSpPr>
            <p:cNvPr id="31" name="椭圆 30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786050" y="3357562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</a:t>
              </a:r>
              <a:r>
                <a:rPr lang="en-US" baseline="-25000" dirty="0" smtClean="0"/>
                <a:t>1</a:t>
              </a:r>
              <a:endParaRPr lang="en-US" dirty="0"/>
            </a:p>
          </p:txBody>
        </p:sp>
      </p:grpSp>
      <p:cxnSp>
        <p:nvCxnSpPr>
          <p:cNvPr id="33" name="直接连接符 32"/>
          <p:cNvCxnSpPr/>
          <p:nvPr/>
        </p:nvCxnSpPr>
        <p:spPr bwMode="auto">
          <a:xfrm rot="5400000">
            <a:off x="7143768" y="4143380"/>
            <a:ext cx="714380" cy="5715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直接连接符 33"/>
          <p:cNvCxnSpPr/>
          <p:nvPr/>
        </p:nvCxnSpPr>
        <p:spPr bwMode="auto">
          <a:xfrm rot="5400000">
            <a:off x="6072198" y="3214686"/>
            <a:ext cx="857256" cy="714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直接连接符 34"/>
          <p:cNvCxnSpPr/>
          <p:nvPr/>
        </p:nvCxnSpPr>
        <p:spPr bwMode="auto">
          <a:xfrm rot="16200000" flipH="1">
            <a:off x="8108181" y="4179099"/>
            <a:ext cx="642942" cy="4286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等腰三角形 35"/>
          <p:cNvSpPr/>
          <p:nvPr/>
        </p:nvSpPr>
        <p:spPr bwMode="auto">
          <a:xfrm>
            <a:off x="6858016" y="4786322"/>
            <a:ext cx="785818" cy="857256"/>
          </a:xfrm>
          <a:prstGeom prst="triangle">
            <a:avLst/>
          </a:prstGeom>
          <a:solidFill>
            <a:schemeClr val="accent4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Y</a:t>
            </a:r>
          </a:p>
        </p:txBody>
      </p:sp>
      <p:sp>
        <p:nvSpPr>
          <p:cNvPr id="37" name="等腰三角形 36"/>
          <p:cNvSpPr/>
          <p:nvPr/>
        </p:nvSpPr>
        <p:spPr bwMode="auto">
          <a:xfrm>
            <a:off x="8286776" y="4786322"/>
            <a:ext cx="785818" cy="857256"/>
          </a:xfrm>
          <a:prstGeom prst="triangle">
            <a:avLst/>
          </a:prstGeom>
          <a:solidFill>
            <a:schemeClr val="accent4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Z</a:t>
            </a:r>
          </a:p>
        </p:txBody>
      </p:sp>
      <p:cxnSp>
        <p:nvCxnSpPr>
          <p:cNvPr id="38" name="直接连接符 37"/>
          <p:cNvCxnSpPr/>
          <p:nvPr/>
        </p:nvCxnSpPr>
        <p:spPr bwMode="auto">
          <a:xfrm rot="16200000" flipH="1">
            <a:off x="7250925" y="3107529"/>
            <a:ext cx="642942" cy="5715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直接连接符 39"/>
          <p:cNvCxnSpPr/>
          <p:nvPr/>
        </p:nvCxnSpPr>
        <p:spPr bwMode="auto">
          <a:xfrm flipV="1">
            <a:off x="7286644" y="2214554"/>
            <a:ext cx="1000132" cy="5715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1" name="组合 40"/>
          <p:cNvGrpSpPr/>
          <p:nvPr/>
        </p:nvGrpSpPr>
        <p:grpSpPr>
          <a:xfrm>
            <a:off x="8286776" y="1928802"/>
            <a:ext cx="428628" cy="428628"/>
            <a:chOff x="2777257" y="3338878"/>
            <a:chExt cx="428628" cy="428628"/>
          </a:xfrm>
        </p:grpSpPr>
        <p:sp>
          <p:nvSpPr>
            <p:cNvPr id="42" name="椭圆 41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786050" y="3357562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endParaRPr lang="en-US" dirty="0"/>
            </a:p>
          </p:txBody>
        </p:sp>
      </p:grpSp>
      <p:sp>
        <p:nvSpPr>
          <p:cNvPr id="48" name="等腰三角形 47"/>
          <p:cNvSpPr/>
          <p:nvPr/>
        </p:nvSpPr>
        <p:spPr bwMode="auto">
          <a:xfrm>
            <a:off x="5715008" y="4071942"/>
            <a:ext cx="785818" cy="1500198"/>
          </a:xfrm>
          <a:prstGeom prst="triangle">
            <a:avLst/>
          </a:prstGeom>
          <a:solidFill>
            <a:schemeClr val="accent4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rPr>
              <a:t>x</a:t>
            </a:r>
          </a:p>
        </p:txBody>
      </p:sp>
      <p:sp>
        <p:nvSpPr>
          <p:cNvPr id="49" name="右箭头 48"/>
          <p:cNvSpPr/>
          <p:nvPr/>
        </p:nvSpPr>
        <p:spPr bwMode="auto">
          <a:xfrm>
            <a:off x="4071934" y="3813766"/>
            <a:ext cx="978408" cy="4846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929058" y="3429000"/>
            <a:ext cx="143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right rotation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Right-right (RR)</a:t>
            </a:r>
            <a:r>
              <a:rPr lang="en-US" dirty="0" smtClean="0"/>
              <a:t> case: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63040"/>
            <a:ext cx="8186766" cy="965828"/>
          </a:xfrm>
        </p:spPr>
        <p:txBody>
          <a:bodyPr/>
          <a:lstStyle/>
          <a:p>
            <a:r>
              <a:rPr lang="en-US" dirty="0" smtClean="0"/>
              <a:t>x is in the right </a:t>
            </a:r>
            <a:r>
              <a:rPr lang="en-US" dirty="0" err="1" smtClean="0"/>
              <a:t>subtree</a:t>
            </a:r>
            <a:r>
              <a:rPr lang="en-US" dirty="0" smtClean="0"/>
              <a:t> of the right child of v, </a:t>
            </a:r>
          </a:p>
          <a:p>
            <a:pPr lvl="1"/>
            <a:r>
              <a:rPr lang="en-US" dirty="0" smtClean="0"/>
              <a:t>x is in v-&gt;</a:t>
            </a:r>
            <a:r>
              <a:rPr lang="en-US" dirty="0" smtClean="0">
                <a:solidFill>
                  <a:srgbClr val="FF0000"/>
                </a:solidFill>
              </a:rPr>
              <a:t>right</a:t>
            </a:r>
            <a:r>
              <a:rPr lang="en-US" dirty="0" smtClean="0"/>
              <a:t>-&gt;</a:t>
            </a:r>
            <a:r>
              <a:rPr lang="en-US" dirty="0" smtClean="0">
                <a:solidFill>
                  <a:srgbClr val="FF0000"/>
                </a:solidFill>
              </a:rPr>
              <a:t>right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571736" y="3500438"/>
            <a:ext cx="428628" cy="428628"/>
            <a:chOff x="2777257" y="3338878"/>
            <a:chExt cx="428628" cy="428628"/>
          </a:xfrm>
        </p:grpSpPr>
        <p:sp>
          <p:nvSpPr>
            <p:cNvPr id="4" name="椭圆 3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357290" y="4286256"/>
            <a:ext cx="428628" cy="428628"/>
            <a:chOff x="2777257" y="3338878"/>
            <a:chExt cx="428628" cy="428628"/>
          </a:xfrm>
        </p:grpSpPr>
        <p:sp>
          <p:nvSpPr>
            <p:cNvPr id="8" name="椭圆 7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857488" y="5214950"/>
            <a:ext cx="428628" cy="428628"/>
            <a:chOff x="2777257" y="3338878"/>
            <a:chExt cx="428628" cy="428628"/>
          </a:xfrm>
        </p:grpSpPr>
        <p:sp>
          <p:nvSpPr>
            <p:cNvPr id="11" name="椭圆 10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26</a:t>
              </a:r>
              <a:endParaRPr lang="en-US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143372" y="5286388"/>
            <a:ext cx="428628" cy="428628"/>
            <a:chOff x="2777257" y="3338878"/>
            <a:chExt cx="428628" cy="428628"/>
          </a:xfrm>
        </p:grpSpPr>
        <p:sp>
          <p:nvSpPr>
            <p:cNvPr id="14" name="椭圆 13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40</a:t>
              </a:r>
              <a:endParaRPr lang="en-US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428992" y="4286256"/>
            <a:ext cx="428628" cy="428628"/>
            <a:chOff x="2777257" y="3338878"/>
            <a:chExt cx="428628" cy="428628"/>
          </a:xfrm>
        </p:grpSpPr>
        <p:sp>
          <p:nvSpPr>
            <p:cNvPr id="17" name="椭圆 16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429124" y="2500306"/>
            <a:ext cx="428628" cy="428628"/>
            <a:chOff x="2777257" y="3338878"/>
            <a:chExt cx="428628" cy="428628"/>
          </a:xfrm>
        </p:grpSpPr>
        <p:sp>
          <p:nvSpPr>
            <p:cNvPr id="20" name="椭圆 19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</a:t>
              </a:r>
              <a:endParaRPr lang="en-US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429388" y="3571876"/>
            <a:ext cx="428628" cy="428628"/>
            <a:chOff x="2777257" y="3338878"/>
            <a:chExt cx="428628" cy="428628"/>
          </a:xfrm>
        </p:grpSpPr>
        <p:sp>
          <p:nvSpPr>
            <p:cNvPr id="23" name="椭圆 22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70</a:t>
              </a:r>
              <a:endParaRPr lang="en-US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715008" y="4286256"/>
            <a:ext cx="428628" cy="428628"/>
            <a:chOff x="2777257" y="3338878"/>
            <a:chExt cx="428628" cy="428628"/>
          </a:xfrm>
        </p:grpSpPr>
        <p:sp>
          <p:nvSpPr>
            <p:cNvPr id="26" name="椭圆 25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60</a:t>
              </a:r>
              <a:endParaRPr lang="en-US" dirty="0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500958" y="4357694"/>
            <a:ext cx="428628" cy="428628"/>
            <a:chOff x="2777257" y="3338878"/>
            <a:chExt cx="428628" cy="428628"/>
          </a:xfrm>
        </p:grpSpPr>
        <p:sp>
          <p:nvSpPr>
            <p:cNvPr id="29" name="椭圆 28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80</a:t>
              </a:r>
              <a:endParaRPr lang="en-US" dirty="0"/>
            </a:p>
          </p:txBody>
        </p:sp>
      </p:grpSp>
      <p:grpSp>
        <p:nvGrpSpPr>
          <p:cNvPr id="31" name="组合 33"/>
          <p:cNvGrpSpPr/>
          <p:nvPr/>
        </p:nvGrpSpPr>
        <p:grpSpPr>
          <a:xfrm>
            <a:off x="3714744" y="6143644"/>
            <a:ext cx="428628" cy="428628"/>
            <a:chOff x="2777257" y="3338878"/>
            <a:chExt cx="428628" cy="428628"/>
          </a:xfrm>
        </p:grpSpPr>
        <p:sp>
          <p:nvSpPr>
            <p:cNvPr id="35" name="椭圆 34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35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8" name="直接连接符 37"/>
          <p:cNvCxnSpPr/>
          <p:nvPr/>
        </p:nvCxnSpPr>
        <p:spPr bwMode="auto">
          <a:xfrm rot="10800000" flipV="1">
            <a:off x="3071802" y="2857496"/>
            <a:ext cx="1357322" cy="714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直接连接符 39"/>
          <p:cNvCxnSpPr/>
          <p:nvPr/>
        </p:nvCxnSpPr>
        <p:spPr bwMode="auto">
          <a:xfrm>
            <a:off x="4929190" y="2857496"/>
            <a:ext cx="1500198" cy="714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直接连接符 41"/>
          <p:cNvCxnSpPr/>
          <p:nvPr/>
        </p:nvCxnSpPr>
        <p:spPr bwMode="auto">
          <a:xfrm rot="10800000" flipV="1">
            <a:off x="6143636" y="4000504"/>
            <a:ext cx="357190" cy="2857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直接连接符 43"/>
          <p:cNvCxnSpPr/>
          <p:nvPr/>
        </p:nvCxnSpPr>
        <p:spPr bwMode="auto">
          <a:xfrm>
            <a:off x="6929454" y="3929066"/>
            <a:ext cx="571504" cy="4286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直接连接符 45"/>
          <p:cNvCxnSpPr/>
          <p:nvPr/>
        </p:nvCxnSpPr>
        <p:spPr bwMode="auto">
          <a:xfrm rot="10800000" flipV="1">
            <a:off x="1785918" y="3857628"/>
            <a:ext cx="785818" cy="5000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直接连接符 47"/>
          <p:cNvCxnSpPr/>
          <p:nvPr/>
        </p:nvCxnSpPr>
        <p:spPr bwMode="auto">
          <a:xfrm rot="16200000" flipH="1">
            <a:off x="3000364" y="3929066"/>
            <a:ext cx="428628" cy="4286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直接连接符 49"/>
          <p:cNvCxnSpPr/>
          <p:nvPr/>
        </p:nvCxnSpPr>
        <p:spPr bwMode="auto">
          <a:xfrm rot="5400000">
            <a:off x="3107521" y="4750603"/>
            <a:ext cx="428628" cy="3571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直接连接符 51"/>
          <p:cNvCxnSpPr/>
          <p:nvPr/>
        </p:nvCxnSpPr>
        <p:spPr bwMode="auto">
          <a:xfrm rot="16200000" flipH="1">
            <a:off x="3750463" y="4750603"/>
            <a:ext cx="500066" cy="4286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直接连接符 54"/>
          <p:cNvCxnSpPr/>
          <p:nvPr/>
        </p:nvCxnSpPr>
        <p:spPr bwMode="auto">
          <a:xfrm rot="5400000">
            <a:off x="3784820" y="5741004"/>
            <a:ext cx="510083" cy="3325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2214546" y="3357562"/>
            <a:ext cx="319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4152165" y="616232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to the RR case: </a:t>
            </a:r>
            <a:r>
              <a:rPr lang="en-US" dirty="0" smtClean="0">
                <a:solidFill>
                  <a:srgbClr val="FF0000"/>
                </a:solidFill>
              </a:rPr>
              <a:t>left rotation</a:t>
            </a:r>
            <a:endParaRPr 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340573" y="3143248"/>
            <a:ext cx="428628" cy="428628"/>
            <a:chOff x="2777257" y="3338878"/>
            <a:chExt cx="428628" cy="428628"/>
          </a:xfrm>
        </p:grpSpPr>
        <p:sp>
          <p:nvSpPr>
            <p:cNvPr id="5" name="椭圆 4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6127" y="3929066"/>
            <a:ext cx="428628" cy="428628"/>
            <a:chOff x="2777257" y="3338878"/>
            <a:chExt cx="428628" cy="428628"/>
          </a:xfrm>
        </p:grpSpPr>
        <p:sp>
          <p:nvSpPr>
            <p:cNvPr id="8" name="椭圆 7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626325" y="4857760"/>
            <a:ext cx="428628" cy="428628"/>
            <a:chOff x="2777257" y="3338878"/>
            <a:chExt cx="428628" cy="428628"/>
          </a:xfrm>
        </p:grpSpPr>
        <p:sp>
          <p:nvSpPr>
            <p:cNvPr id="11" name="椭圆 10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26</a:t>
              </a:r>
              <a:endParaRPr lang="en-US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912209" y="4929198"/>
            <a:ext cx="428628" cy="428628"/>
            <a:chOff x="2777257" y="3338878"/>
            <a:chExt cx="428628" cy="428628"/>
          </a:xfrm>
        </p:grpSpPr>
        <p:sp>
          <p:nvSpPr>
            <p:cNvPr id="14" name="椭圆 13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40</a:t>
              </a:r>
              <a:endParaRPr lang="en-US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197829" y="3929066"/>
            <a:ext cx="428628" cy="428628"/>
            <a:chOff x="2777257" y="3338878"/>
            <a:chExt cx="428628" cy="428628"/>
          </a:xfrm>
        </p:grpSpPr>
        <p:sp>
          <p:nvSpPr>
            <p:cNvPr id="17" name="椭圆 16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197961" y="2143116"/>
            <a:ext cx="428628" cy="428628"/>
            <a:chOff x="2777257" y="3338878"/>
            <a:chExt cx="428628" cy="428628"/>
          </a:xfrm>
        </p:grpSpPr>
        <p:sp>
          <p:nvSpPr>
            <p:cNvPr id="20" name="椭圆 19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</a:t>
              </a:r>
              <a:endParaRPr lang="en-US" dirty="0"/>
            </a:p>
          </p:txBody>
        </p:sp>
      </p:grpSp>
      <p:grpSp>
        <p:nvGrpSpPr>
          <p:cNvPr id="31" name="组合 33"/>
          <p:cNvGrpSpPr/>
          <p:nvPr/>
        </p:nvGrpSpPr>
        <p:grpSpPr>
          <a:xfrm>
            <a:off x="2483581" y="5786454"/>
            <a:ext cx="428628" cy="428628"/>
            <a:chOff x="2777257" y="3338878"/>
            <a:chExt cx="428628" cy="428628"/>
          </a:xfrm>
        </p:grpSpPr>
        <p:sp>
          <p:nvSpPr>
            <p:cNvPr id="32" name="椭圆 31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35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4" name="直接连接符 33"/>
          <p:cNvCxnSpPr/>
          <p:nvPr/>
        </p:nvCxnSpPr>
        <p:spPr bwMode="auto">
          <a:xfrm rot="10800000" flipV="1">
            <a:off x="1840639" y="2500306"/>
            <a:ext cx="1357322" cy="714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直接连接符 37"/>
          <p:cNvCxnSpPr/>
          <p:nvPr/>
        </p:nvCxnSpPr>
        <p:spPr bwMode="auto">
          <a:xfrm rot="10800000" flipV="1">
            <a:off x="554755" y="3500438"/>
            <a:ext cx="785818" cy="5000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直接连接符 38"/>
          <p:cNvCxnSpPr/>
          <p:nvPr/>
        </p:nvCxnSpPr>
        <p:spPr bwMode="auto">
          <a:xfrm rot="16200000" flipH="1">
            <a:off x="1769201" y="3571876"/>
            <a:ext cx="428628" cy="4286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直接连接符 39"/>
          <p:cNvCxnSpPr/>
          <p:nvPr/>
        </p:nvCxnSpPr>
        <p:spPr bwMode="auto">
          <a:xfrm rot="5400000">
            <a:off x="1876358" y="4393413"/>
            <a:ext cx="428628" cy="3571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直接连接符 40"/>
          <p:cNvCxnSpPr/>
          <p:nvPr/>
        </p:nvCxnSpPr>
        <p:spPr bwMode="auto">
          <a:xfrm rot="16200000" flipH="1">
            <a:off x="2519300" y="4393413"/>
            <a:ext cx="500066" cy="4286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直接连接符 41"/>
          <p:cNvCxnSpPr/>
          <p:nvPr/>
        </p:nvCxnSpPr>
        <p:spPr bwMode="auto">
          <a:xfrm rot="5400000">
            <a:off x="2553657" y="5383814"/>
            <a:ext cx="510083" cy="3325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983383" y="3000372"/>
            <a:ext cx="319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</a:t>
            </a:r>
            <a:endParaRPr lang="en-US" sz="2400" dirty="0"/>
          </a:p>
        </p:txBody>
      </p:sp>
      <p:sp>
        <p:nvSpPr>
          <p:cNvPr id="44" name="右箭头 43"/>
          <p:cNvSpPr/>
          <p:nvPr/>
        </p:nvSpPr>
        <p:spPr bwMode="auto">
          <a:xfrm>
            <a:off x="3555151" y="4170956"/>
            <a:ext cx="978408" cy="4846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412275" y="3786190"/>
            <a:ext cx="1302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left rotation</a:t>
            </a:r>
            <a:endParaRPr lang="en-US" dirty="0"/>
          </a:p>
        </p:txBody>
      </p:sp>
      <p:grpSp>
        <p:nvGrpSpPr>
          <p:cNvPr id="46" name="组合 45"/>
          <p:cNvGrpSpPr/>
          <p:nvPr/>
        </p:nvGrpSpPr>
        <p:grpSpPr>
          <a:xfrm>
            <a:off x="5143504" y="4071942"/>
            <a:ext cx="428628" cy="428628"/>
            <a:chOff x="2777257" y="3338878"/>
            <a:chExt cx="428628" cy="428628"/>
          </a:xfrm>
        </p:grpSpPr>
        <p:sp>
          <p:nvSpPr>
            <p:cNvPr id="47" name="椭圆 46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4500562" y="5000636"/>
            <a:ext cx="428628" cy="428628"/>
            <a:chOff x="2777257" y="3338878"/>
            <a:chExt cx="428628" cy="428628"/>
          </a:xfrm>
        </p:grpSpPr>
        <p:sp>
          <p:nvSpPr>
            <p:cNvPr id="50" name="椭圆 49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5786446" y="5000636"/>
            <a:ext cx="428628" cy="428628"/>
            <a:chOff x="2777257" y="3338878"/>
            <a:chExt cx="428628" cy="428628"/>
          </a:xfrm>
        </p:grpSpPr>
        <p:sp>
          <p:nvSpPr>
            <p:cNvPr id="53" name="椭圆 52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26</a:t>
              </a:r>
              <a:endParaRPr lang="en-US" dirty="0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7072330" y="4071942"/>
            <a:ext cx="428628" cy="428628"/>
            <a:chOff x="2777257" y="3338878"/>
            <a:chExt cx="428628" cy="428628"/>
          </a:xfrm>
        </p:grpSpPr>
        <p:sp>
          <p:nvSpPr>
            <p:cNvPr id="56" name="椭圆 55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40</a:t>
              </a:r>
              <a:endParaRPr lang="en-US" dirty="0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215074" y="3214686"/>
            <a:ext cx="428628" cy="428628"/>
            <a:chOff x="2777257" y="3338878"/>
            <a:chExt cx="428628" cy="428628"/>
          </a:xfrm>
        </p:grpSpPr>
        <p:sp>
          <p:nvSpPr>
            <p:cNvPr id="59" name="椭圆 58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8072462" y="2214554"/>
            <a:ext cx="428628" cy="428628"/>
            <a:chOff x="2777257" y="3338878"/>
            <a:chExt cx="428628" cy="428628"/>
          </a:xfrm>
        </p:grpSpPr>
        <p:sp>
          <p:nvSpPr>
            <p:cNvPr id="62" name="椭圆 61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</a:t>
              </a:r>
              <a:endParaRPr lang="en-US" dirty="0"/>
            </a:p>
          </p:txBody>
        </p:sp>
      </p:grpSp>
      <p:grpSp>
        <p:nvGrpSpPr>
          <p:cNvPr id="64" name="组合 33"/>
          <p:cNvGrpSpPr/>
          <p:nvPr/>
        </p:nvGrpSpPr>
        <p:grpSpPr>
          <a:xfrm>
            <a:off x="6643702" y="4981950"/>
            <a:ext cx="428628" cy="428628"/>
            <a:chOff x="2777257" y="3338878"/>
            <a:chExt cx="428628" cy="428628"/>
          </a:xfrm>
        </p:grpSpPr>
        <p:sp>
          <p:nvSpPr>
            <p:cNvPr id="65" name="椭圆 64"/>
            <p:cNvSpPr/>
            <p:nvPr/>
          </p:nvSpPr>
          <p:spPr bwMode="auto">
            <a:xfrm>
              <a:off x="2777257" y="3338878"/>
              <a:ext cx="428628" cy="428628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786050" y="3357562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35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67" name="直接连接符 66"/>
          <p:cNvCxnSpPr/>
          <p:nvPr/>
        </p:nvCxnSpPr>
        <p:spPr bwMode="auto">
          <a:xfrm rot="10800000" flipV="1">
            <a:off x="6715140" y="2571744"/>
            <a:ext cx="1357322" cy="714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直接连接符 67"/>
          <p:cNvCxnSpPr/>
          <p:nvPr/>
        </p:nvCxnSpPr>
        <p:spPr bwMode="auto">
          <a:xfrm rot="10800000" flipV="1">
            <a:off x="5429256" y="3571876"/>
            <a:ext cx="785818" cy="5000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直接连接符 68"/>
          <p:cNvCxnSpPr/>
          <p:nvPr/>
        </p:nvCxnSpPr>
        <p:spPr bwMode="auto">
          <a:xfrm rot="16200000" flipH="1">
            <a:off x="6643702" y="3643314"/>
            <a:ext cx="428628" cy="4286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直接连接符 71"/>
          <p:cNvCxnSpPr/>
          <p:nvPr/>
        </p:nvCxnSpPr>
        <p:spPr bwMode="auto">
          <a:xfrm rot="5400000">
            <a:off x="6713778" y="4579310"/>
            <a:ext cx="510083" cy="3325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直接连接符 75"/>
          <p:cNvCxnSpPr/>
          <p:nvPr/>
        </p:nvCxnSpPr>
        <p:spPr bwMode="auto">
          <a:xfrm rot="5400000">
            <a:off x="4732460" y="4544530"/>
            <a:ext cx="500066" cy="3571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直接连接符 77"/>
          <p:cNvCxnSpPr/>
          <p:nvPr/>
        </p:nvCxnSpPr>
        <p:spPr bwMode="auto">
          <a:xfrm rot="16200000" flipH="1">
            <a:off x="5482559" y="4562666"/>
            <a:ext cx="428628" cy="3571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TextBox 78"/>
          <p:cNvSpPr txBox="1"/>
          <p:nvPr/>
        </p:nvSpPr>
        <p:spPr>
          <a:xfrm>
            <a:off x="500034" y="1488032"/>
            <a:ext cx="6748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height of the left </a:t>
            </a:r>
            <a:r>
              <a:rPr lang="en-US" dirty="0" err="1" smtClean="0"/>
              <a:t>subtree</a:t>
            </a:r>
            <a:r>
              <a:rPr lang="en-US" dirty="0" smtClean="0"/>
              <a:t> of 50 does not change after the rotation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  <p:bldP spid="79" grpId="0"/>
    </p:bldLst>
  </p:timing>
</p:sld>
</file>

<file path=ppt/theme/theme1.xml><?xml version="1.0" encoding="utf-8"?>
<a:theme xmlns:a="http://schemas.openxmlformats.org/drawingml/2006/main" name="myTheme1">
  <a:themeElements>
    <a:clrScheme name="Zack's Standard 5">
      <a:dk1>
        <a:srgbClr val="000066"/>
      </a:dk1>
      <a:lt1>
        <a:srgbClr val="FFFFFF"/>
      </a:lt1>
      <a:dk2>
        <a:srgbClr val="0000FF"/>
      </a:dk2>
      <a:lt2>
        <a:srgbClr val="000000"/>
      </a:lt2>
      <a:accent1>
        <a:srgbClr val="0066FF"/>
      </a:accent1>
      <a:accent2>
        <a:srgbClr val="33CCCC"/>
      </a:accent2>
      <a:accent3>
        <a:srgbClr val="FFFFFF"/>
      </a:accent3>
      <a:accent4>
        <a:srgbClr val="000056"/>
      </a:accent4>
      <a:accent5>
        <a:srgbClr val="AAB8FF"/>
      </a:accent5>
      <a:accent6>
        <a:srgbClr val="2DB9B9"/>
      </a:accent6>
      <a:hlink>
        <a:srgbClr val="FF00FF"/>
      </a:hlink>
      <a:folHlink>
        <a:srgbClr val="9933FF"/>
      </a:folHlink>
    </a:clrScheme>
    <a:fontScheme name="Zack's Standard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Zack's Standard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ack's Standard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ack's Standard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ack's Standard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ack's Standard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ack's Standard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ack's Standard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4381</TotalTime>
  <Words>1963</Words>
  <Application>Microsoft Office PowerPoint</Application>
  <PresentationFormat>On-screen Show (4:3)</PresentationFormat>
  <Paragraphs>760</Paragraphs>
  <Slides>44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46" baseType="lpstr">
      <vt:lpstr>myTheme1</vt:lpstr>
      <vt:lpstr>自定义设计方案</vt:lpstr>
      <vt:lpstr>AVL Trees (balanced BST)</vt:lpstr>
      <vt:lpstr>AVL trees</vt:lpstr>
      <vt:lpstr>The height</vt:lpstr>
      <vt:lpstr>Insertions</vt:lpstr>
      <vt:lpstr>Left-left (LL) case:</vt:lpstr>
      <vt:lpstr>Solution to Left-left case: right rotation</vt:lpstr>
      <vt:lpstr>Left-left case and right rotation</vt:lpstr>
      <vt:lpstr>Right-right (RR) case:</vt:lpstr>
      <vt:lpstr>Solution to the RR case: left rotation</vt:lpstr>
      <vt:lpstr>Right-right case and left rotation</vt:lpstr>
      <vt:lpstr>An example</vt:lpstr>
      <vt:lpstr>PowerPoint Presentation</vt:lpstr>
      <vt:lpstr>PowerPoint Presentation</vt:lpstr>
      <vt:lpstr>Left-right (LR) case:</vt:lpstr>
      <vt:lpstr>Solution to Left-right case: double rotation (left-right)</vt:lpstr>
      <vt:lpstr>Left-right case and left-right double rotation</vt:lpstr>
      <vt:lpstr>Right-left (RL) case:</vt:lpstr>
      <vt:lpstr>Solution to right-left case: double rotation (right-left)</vt:lpstr>
      <vt:lpstr>right-left case and right-left double rotation</vt:lpstr>
      <vt:lpstr>An example (cont.)</vt:lpstr>
      <vt:lpstr>PowerPoint Presentation</vt:lpstr>
      <vt:lpstr>PowerPoint Presentation</vt:lpstr>
      <vt:lpstr>PowerPoint Presentation</vt:lpstr>
      <vt:lpstr>PowerPoint Presentation</vt:lpstr>
      <vt:lpstr>Implementation</vt:lpstr>
      <vt:lpstr>Defining an AvlNode</vt:lpstr>
      <vt:lpstr>Defining an AvlNode</vt:lpstr>
      <vt:lpstr>The height of a node v</vt:lpstr>
      <vt:lpstr>The getHeight() function</vt:lpstr>
      <vt:lpstr>Insertions</vt:lpstr>
      <vt:lpstr>PowerPoint Presentation</vt:lpstr>
      <vt:lpstr>Left-left (LL) case: remove(80)</vt:lpstr>
      <vt:lpstr>Left-left (LL) case: right rotation</vt:lpstr>
      <vt:lpstr>Left-right (LR) case: remove(80)</vt:lpstr>
      <vt:lpstr>Left-right (LR) case: left-right double rotation</vt:lpstr>
      <vt:lpstr>The other two cases</vt:lpstr>
      <vt:lpstr>Is a single rotation or double rotation always sufficient?</vt:lpstr>
      <vt:lpstr>remove(15)</vt:lpstr>
      <vt:lpstr>PowerPoint Presentation</vt:lpstr>
      <vt:lpstr>A general case</vt:lpstr>
      <vt:lpstr>Remove a non-leaf node: remove(7)</vt:lpstr>
      <vt:lpstr>PowerPoint Presentation</vt:lpstr>
      <vt:lpstr>PowerPoint Presentation</vt:lpstr>
      <vt:lpstr>remove(x)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Haitao Wang</dc:creator>
  <cp:lastModifiedBy>Haitao Wang</cp:lastModifiedBy>
  <cp:revision>820</cp:revision>
  <dcterms:created xsi:type="dcterms:W3CDTF">2013-05-31T17:30:01Z</dcterms:created>
  <dcterms:modified xsi:type="dcterms:W3CDTF">2016-02-08T15:41:07Z</dcterms:modified>
</cp:coreProperties>
</file>