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65" r:id="rId14"/>
    <p:sldId id="273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ED389-07F8-45FA-BE81-70FF643CB253}" v="648" dt="2024-06-04T21:03:14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25" d="100"/>
          <a:sy n="125" d="100"/>
        </p:scale>
        <p:origin x="136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oodle original logo - Soziale Medien und Logos Symbole">
            <a:extLst>
              <a:ext uri="{FF2B5EF4-FFF2-40B4-BE49-F238E27FC236}">
                <a16:creationId xmlns:a16="http://schemas.microsoft.com/office/drawing/2014/main" id="{0553E469-82B5-B8E9-26DC-25D2544F1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 r="3" b="3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de-DE" sz="5000">
                <a:solidFill>
                  <a:schemeClr val="bg1"/>
                </a:solidFill>
              </a:rPr>
              <a:t>Projektarbeit M158/196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>
                <a:solidFill>
                  <a:schemeClr val="bg1"/>
                </a:solidFill>
              </a:rPr>
              <a:t>Moodle</a:t>
            </a:r>
            <a:r>
              <a:rPr lang="de-DE" sz="2000" dirty="0">
                <a:solidFill>
                  <a:schemeClr val="bg1"/>
                </a:solidFill>
              </a:rPr>
              <a:t> Migration zu Docker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A0DE7C-72FB-D610-31BE-A1986651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</a:rPr>
              <a:t>Import durch Phpmyadmin</a:t>
            </a:r>
            <a:endParaRPr lang="de-CH" sz="38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100B8-4317-713B-74F6-6A871825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endParaRPr lang="de-CH" sz="200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7B7AEE-F2D0-FCE6-5297-17E96F525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06"/>
          <a:stretch/>
        </p:blipFill>
        <p:spPr bwMode="auto">
          <a:xfrm>
            <a:off x="4327577" y="1448058"/>
            <a:ext cx="6971568" cy="39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804E2E-9B46-1B18-1CFA-B55F2E37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Demo der Umgebung</a:t>
            </a:r>
          </a:p>
        </p:txBody>
      </p:sp>
      <p:pic>
        <p:nvPicPr>
          <p:cNvPr id="6" name="Inhaltsplatzhalter 5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A913E228-C46C-52E8-CB6A-315F42735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3" r="63277"/>
          <a:stretch/>
        </p:blipFill>
        <p:spPr>
          <a:xfrm>
            <a:off x="5388162" y="1580902"/>
            <a:ext cx="5752278" cy="3696195"/>
          </a:xfrm>
          <a:prstGeom prst="rect">
            <a:avLst/>
          </a:prstGeom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09B4C6-C758-F991-275A-1526A5CB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2900">
                <a:solidFill>
                  <a:schemeClr val="bg1"/>
                </a:solidFill>
              </a:rPr>
              <a:t>Verbesserungsmöglichkeiten</a:t>
            </a:r>
            <a:endParaRPr lang="de-CH" sz="29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153C5-5228-CB82-CBD6-0C4B7D19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Automatisierung</a:t>
            </a:r>
          </a:p>
          <a:p>
            <a:r>
              <a:rPr lang="de-DE" sz="2000">
                <a:solidFill>
                  <a:schemeClr val="bg1"/>
                </a:solidFill>
              </a:rPr>
              <a:t>Andere Importlösung für DB</a:t>
            </a:r>
          </a:p>
          <a:p>
            <a:r>
              <a:rPr lang="de-DE" sz="2000">
                <a:solidFill>
                  <a:schemeClr val="bg1"/>
                </a:solidFill>
              </a:rPr>
              <a:t>Automatische Definierung von Passwörtern </a:t>
            </a: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6" name="Grafik 5" descr="Marke folgen mit einfarbiger Füllung">
            <a:extLst>
              <a:ext uri="{FF2B5EF4-FFF2-40B4-BE49-F238E27FC236}">
                <a16:creationId xmlns:a16="http://schemas.microsoft.com/office/drawing/2014/main" id="{04ACFAC1-98C5-64FA-C00C-0F9B483E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183" y="977900"/>
            <a:ext cx="4826000" cy="4826000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E5B8D8-1614-22D4-E442-428D1DA9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99" y="669925"/>
            <a:ext cx="4414629" cy="1325563"/>
          </a:xfrm>
        </p:spPr>
        <p:txBody>
          <a:bodyPr anchor="b">
            <a:normAutofit/>
          </a:bodyPr>
          <a:lstStyle/>
          <a:p>
            <a:r>
              <a:rPr lang="de-DE" sz="3800">
                <a:solidFill>
                  <a:schemeClr val="bg1"/>
                </a:solidFill>
              </a:rPr>
              <a:t>Fazit</a:t>
            </a:r>
            <a:endParaRPr lang="de-CH" sz="3800">
              <a:solidFill>
                <a:schemeClr val="bg1"/>
              </a:solidFill>
            </a:endParaRPr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D9D3B680-CAEC-8AC7-B9FD-32DFED78B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33" r="2075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408C7-6B5C-2A1B-4961-9D17F186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99" y="2400304"/>
            <a:ext cx="4414629" cy="3441692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Viele Freiheiten in der Art der Umsetzung</a:t>
            </a:r>
          </a:p>
          <a:p>
            <a:r>
              <a:rPr lang="de-CH" sz="2000" dirty="0">
                <a:solidFill>
                  <a:schemeClr val="bg1"/>
                </a:solidFill>
              </a:rPr>
              <a:t>Gut umgesetzt bis auf Verbesserungsvorschläge</a:t>
            </a:r>
          </a:p>
          <a:p>
            <a:r>
              <a:rPr lang="de-CH" sz="2000" dirty="0">
                <a:solidFill>
                  <a:schemeClr val="bg1"/>
                </a:solidFill>
              </a:rPr>
              <a:t>Einhaltung des Zeit Managements</a:t>
            </a:r>
          </a:p>
          <a:p>
            <a:r>
              <a:rPr lang="de-CH" sz="2000" dirty="0">
                <a:solidFill>
                  <a:schemeClr val="bg1"/>
                </a:solidFill>
              </a:rPr>
              <a:t>Kommunikation im Team</a:t>
            </a:r>
          </a:p>
          <a:p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A18111-52F4-4E3B-F97A-5F88EA7B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>
                <a:solidFill>
                  <a:schemeClr val="bg1"/>
                </a:solidFill>
              </a:rPr>
              <a:t>Inhalt</a:t>
            </a:r>
            <a:endParaRPr lang="de-CH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379F6-14F0-B7BD-EE36-0D1B45F1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0655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Ausgangslage</a:t>
            </a:r>
          </a:p>
          <a:p>
            <a:r>
              <a:rPr lang="de-DE" sz="2000" dirty="0">
                <a:solidFill>
                  <a:schemeClr val="bg1"/>
                </a:solidFill>
              </a:rPr>
              <a:t>Definierte Ziele</a:t>
            </a:r>
          </a:p>
          <a:p>
            <a:r>
              <a:rPr lang="de-DE" sz="2000" dirty="0">
                <a:solidFill>
                  <a:schemeClr val="bg1"/>
                </a:solidFill>
              </a:rPr>
              <a:t>Planung</a:t>
            </a:r>
          </a:p>
          <a:p>
            <a:r>
              <a:rPr lang="de-DE" sz="2000" dirty="0">
                <a:solidFill>
                  <a:schemeClr val="bg1"/>
                </a:solidFill>
              </a:rPr>
              <a:t>Realisierung</a:t>
            </a:r>
          </a:p>
          <a:p>
            <a:r>
              <a:rPr lang="de-DE" sz="2000" dirty="0">
                <a:solidFill>
                  <a:schemeClr val="bg1"/>
                </a:solidFill>
              </a:rPr>
              <a:t>Demo </a:t>
            </a:r>
          </a:p>
          <a:p>
            <a:r>
              <a:rPr lang="de-DE" sz="2000" dirty="0">
                <a:solidFill>
                  <a:schemeClr val="bg1"/>
                </a:solidFill>
              </a:rPr>
              <a:t>Verbesserungsvorschläge</a:t>
            </a:r>
          </a:p>
          <a:p>
            <a:r>
              <a:rPr lang="de-DE" sz="2000" dirty="0">
                <a:solidFill>
                  <a:schemeClr val="bg1"/>
                </a:solidFill>
              </a:rPr>
              <a:t>Fazit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C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1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03179F-17EF-61EA-95C9-31155465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5000">
                <a:solidFill>
                  <a:schemeClr val="bg1"/>
                </a:solidFill>
              </a:rPr>
              <a:t>Ausgangslage</a:t>
            </a:r>
            <a:endParaRPr lang="de-CH" sz="5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019BF-BB1E-70D6-153C-20E69EF0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Linux VM</a:t>
            </a:r>
          </a:p>
          <a:p>
            <a:pPr lvl="1"/>
            <a:r>
              <a:rPr lang="de-DE" sz="2000" dirty="0" err="1">
                <a:solidFill>
                  <a:schemeClr val="bg1"/>
                </a:solidFill>
              </a:rPr>
              <a:t>Moodle</a:t>
            </a:r>
            <a:r>
              <a:rPr lang="de-DE" sz="2000" dirty="0">
                <a:solidFill>
                  <a:schemeClr val="bg1"/>
                </a:solidFill>
              </a:rPr>
              <a:t> Version 3.10.11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MySQL</a:t>
            </a:r>
          </a:p>
          <a:p>
            <a:r>
              <a:rPr lang="de-DE" sz="2000" dirty="0">
                <a:solidFill>
                  <a:schemeClr val="bg1"/>
                </a:solidFill>
              </a:rPr>
              <a:t>Auftrag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Migration zur neusten </a:t>
            </a:r>
            <a:r>
              <a:rPr lang="de-DE" sz="2000" dirty="0" err="1">
                <a:solidFill>
                  <a:schemeClr val="bg1"/>
                </a:solidFill>
              </a:rPr>
              <a:t>Moodle</a:t>
            </a:r>
            <a:r>
              <a:rPr lang="de-DE" sz="2000" dirty="0">
                <a:solidFill>
                  <a:schemeClr val="bg1"/>
                </a:solidFill>
              </a:rPr>
              <a:t> Version auf Docker</a:t>
            </a:r>
          </a:p>
          <a:p>
            <a:pPr lvl="1"/>
            <a:endParaRPr lang="de-CH" sz="2000" dirty="0">
              <a:solidFill>
                <a:schemeClr val="bg1"/>
              </a:solidFill>
            </a:endParaRP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C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7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297B4-8DDD-20A7-66A4-2CA60683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chemeClr val="bg1"/>
                </a:solidFill>
              </a:rPr>
              <a:t>Definierte Ziele</a:t>
            </a:r>
            <a:endParaRPr lang="de-CH" sz="40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51989B3-AECA-5D65-6E5A-F8F106405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743119"/>
              </p:ext>
            </p:extLst>
          </p:nvPr>
        </p:nvGraphicFramePr>
        <p:xfrm>
          <a:off x="1392238" y="2268550"/>
          <a:ext cx="9407526" cy="3070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089">
                  <a:extLst>
                    <a:ext uri="{9D8B030D-6E8A-4147-A177-3AD203B41FA5}">
                      <a16:colId xmlns:a16="http://schemas.microsoft.com/office/drawing/2014/main" val="2020054052"/>
                    </a:ext>
                  </a:extLst>
                </a:gridCol>
                <a:gridCol w="8269437">
                  <a:extLst>
                    <a:ext uri="{9D8B030D-6E8A-4147-A177-3AD203B41FA5}">
                      <a16:colId xmlns:a16="http://schemas.microsoft.com/office/drawing/2014/main" val="2825629376"/>
                    </a:ext>
                  </a:extLst>
                </a:gridCol>
              </a:tblGrid>
              <a:tr h="348631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Req_1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>
                          <a:effectLst/>
                        </a:rPr>
                        <a:t>Neuste Moodle-Version (via localhost:80 abrufbar)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172926891"/>
                  </a:ext>
                </a:extLst>
              </a:tr>
              <a:tr h="348631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Req_2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>
                          <a:effectLst/>
                        </a:rPr>
                        <a:t>Datenbank-Container, Moodle-Container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3324467872"/>
                  </a:ext>
                </a:extLst>
              </a:tr>
              <a:tr h="348631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Req_3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>
                          <a:effectLst/>
                        </a:rPr>
                        <a:t>Daten vollumfänglich migriert 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109174688"/>
                  </a:ext>
                </a:extLst>
              </a:tr>
              <a:tr h="629785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Req_4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>
                          <a:effectLst/>
                        </a:rPr>
                        <a:t>Altes System noch lauffähig unter Port 8080 (Klare Kennzeichnung, dass es sich um das alte System handelt)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2496389716"/>
                  </a:ext>
                </a:extLst>
              </a:tr>
              <a:tr h="348631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Req_5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>
                          <a:effectLst/>
                        </a:rPr>
                        <a:t>Moodle-Image selbst erstellen (nicht Standard Moodle-Image verwenden)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84292274"/>
                  </a:ext>
                </a:extLst>
              </a:tr>
              <a:tr h="348631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Req_6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>
                          <a:effectLst/>
                        </a:rPr>
                        <a:t>Funktionstüchtiges Login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4119007236"/>
                  </a:ext>
                </a:extLst>
              </a:tr>
              <a:tr h="348631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Req_7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>
                          <a:effectLst/>
                        </a:rPr>
                        <a:t>Sicherheit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90344788"/>
                  </a:ext>
                </a:extLst>
              </a:tr>
              <a:tr h="348631"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CH" sz="1800">
                          <a:effectLst/>
                        </a:rPr>
                        <a:t>Req_8</a:t>
                      </a:r>
                      <a:endParaRPr lang="de-CH" sz="180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100"/>
                        </a:spcAft>
                      </a:pPr>
                      <a:r>
                        <a:rPr lang="de-DE" sz="1800" dirty="0">
                          <a:effectLst/>
                        </a:rPr>
                        <a:t>Daten auf Hostsystem</a:t>
                      </a:r>
                      <a:endParaRPr lang="de-CH" sz="18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19" marR="126519" marT="0" marB="0"/>
                </a:tc>
                <a:extLst>
                  <a:ext uri="{0D108BD9-81ED-4DB2-BD59-A6C34878D82A}">
                    <a16:rowId xmlns:a16="http://schemas.microsoft.com/office/drawing/2014/main" val="36127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08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15CB9C-410D-961D-FDDB-7EA5F400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 dirty="0">
                <a:solidFill>
                  <a:schemeClr val="bg1"/>
                </a:solidFill>
              </a:rPr>
              <a:t>Planung</a:t>
            </a:r>
            <a:endParaRPr lang="de-CH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97DA1-92EC-783F-C1F2-1367D5DD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Lastenheft</a:t>
            </a:r>
          </a:p>
          <a:p>
            <a:pPr lvl="1"/>
            <a:r>
              <a:rPr lang="de-DE" sz="2000">
                <a:solidFill>
                  <a:schemeClr val="bg1"/>
                </a:solidFill>
              </a:rPr>
              <a:t>Verteilung der Rollen im Projekt</a:t>
            </a:r>
          </a:p>
          <a:p>
            <a:pPr lvl="1"/>
            <a:r>
              <a:rPr lang="de-DE" sz="2000">
                <a:solidFill>
                  <a:schemeClr val="bg1"/>
                </a:solidFill>
              </a:rPr>
              <a:t>Definieren der Anforderungen – Was muss gemacht werden?</a:t>
            </a:r>
          </a:p>
          <a:p>
            <a:pPr lvl="1"/>
            <a:r>
              <a:rPr lang="de-DE" sz="2000">
                <a:solidFill>
                  <a:schemeClr val="bg1"/>
                </a:solidFill>
              </a:rPr>
              <a:t>Bestimmen der Mittel</a:t>
            </a:r>
          </a:p>
          <a:p>
            <a:r>
              <a:rPr lang="de-DE" sz="2000">
                <a:solidFill>
                  <a:schemeClr val="bg1"/>
                </a:solidFill>
              </a:rPr>
              <a:t>Konzept </a:t>
            </a:r>
          </a:p>
          <a:p>
            <a:pPr lvl="1"/>
            <a:r>
              <a:rPr lang="de-DE" sz="2000">
                <a:solidFill>
                  <a:schemeClr val="bg1"/>
                </a:solidFill>
              </a:rPr>
              <a:t>Konkretisierung der Ideen </a:t>
            </a:r>
          </a:p>
          <a:p>
            <a:pPr lvl="1"/>
            <a:r>
              <a:rPr lang="de-DE" sz="2000">
                <a:solidFill>
                  <a:schemeClr val="bg1"/>
                </a:solidFill>
              </a:rPr>
              <a:t>Konkretisierung der Lösung</a:t>
            </a:r>
          </a:p>
          <a:p>
            <a:pPr lvl="1"/>
            <a:r>
              <a:rPr lang="de-DE" sz="2000">
                <a:solidFill>
                  <a:schemeClr val="bg1"/>
                </a:solidFill>
              </a:rPr>
              <a:t>Überprüfung der Umsetzbarkeit der Lösung</a:t>
            </a:r>
          </a:p>
          <a:p>
            <a:pPr lvl="1"/>
            <a:r>
              <a:rPr lang="de-DE" sz="2000">
                <a:solidFill>
                  <a:schemeClr val="bg1"/>
                </a:solidFill>
              </a:rPr>
              <a:t>Definierung der Arbeitspakete</a:t>
            </a:r>
          </a:p>
        </p:txBody>
      </p:sp>
    </p:spTree>
    <p:extLst>
      <p:ext uri="{BB962C8B-B14F-4D97-AF65-F5344CB8AC3E}">
        <p14:creationId xmlns:p14="http://schemas.microsoft.com/office/powerpoint/2010/main" val="206096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94E999-CC12-8ADE-F73E-71A3A907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 fontScale="90000"/>
          </a:bodyPr>
          <a:lstStyle/>
          <a:p>
            <a:r>
              <a:rPr lang="de-DE" sz="3500" dirty="0">
                <a:solidFill>
                  <a:schemeClr val="bg1"/>
                </a:solidFill>
              </a:rPr>
              <a:t>Realisierung – Migration der alten Umgebung zu Port 8080</a:t>
            </a:r>
            <a:endParaRPr lang="de-CH" sz="3500" dirty="0">
              <a:solidFill>
                <a:schemeClr val="bg1"/>
              </a:solidFill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B4D55-D783-3D0D-A835-9CCDD840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Umstellung von </a:t>
            </a:r>
            <a:r>
              <a:rPr lang="de-CH" sz="2000" dirty="0" err="1">
                <a:solidFill>
                  <a:schemeClr val="bg1"/>
                </a:solidFill>
              </a:rPr>
              <a:t>Moodle</a:t>
            </a:r>
            <a:r>
              <a:rPr lang="de-CH" sz="2000" dirty="0">
                <a:solidFill>
                  <a:schemeClr val="bg1"/>
                </a:solidFill>
              </a:rPr>
              <a:t> zu Port 8080</a:t>
            </a:r>
          </a:p>
          <a:p>
            <a:r>
              <a:rPr lang="de-CH" sz="2000" dirty="0">
                <a:solidFill>
                  <a:schemeClr val="bg1"/>
                </a:solidFill>
              </a:rPr>
              <a:t>Umstellung von Apache zu Port 8080</a:t>
            </a:r>
          </a:p>
          <a:p>
            <a:r>
              <a:rPr lang="de-CH" sz="2000" dirty="0">
                <a:solidFill>
                  <a:schemeClr val="bg1"/>
                </a:solidFill>
              </a:rPr>
              <a:t>Umstellung Sites-</a:t>
            </a:r>
            <a:r>
              <a:rPr lang="de-CH" sz="2000" dirty="0" err="1">
                <a:solidFill>
                  <a:schemeClr val="bg1"/>
                </a:solidFill>
              </a:rPr>
              <a:t>enabled</a:t>
            </a:r>
            <a:r>
              <a:rPr lang="de-CH" sz="2000" dirty="0">
                <a:solidFill>
                  <a:schemeClr val="bg1"/>
                </a:solidFill>
              </a:rPr>
              <a:t> zu Port 8080</a:t>
            </a:r>
          </a:p>
          <a:p>
            <a:r>
              <a:rPr lang="de-CH" sz="2000" dirty="0">
                <a:solidFill>
                  <a:schemeClr val="bg1"/>
                </a:solidFill>
              </a:rPr>
              <a:t>Restart</a:t>
            </a:r>
          </a:p>
          <a:p>
            <a:pPr lvl="2"/>
            <a:endParaRPr lang="de-CH" dirty="0">
              <a:solidFill>
                <a:schemeClr val="bg1"/>
              </a:solidFill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E13390-ED1D-8E9B-5492-5D4574D8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1068" y="942802"/>
            <a:ext cx="5666547" cy="4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D8113591-C11E-2663-24A9-31D8FF51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47" y="1898295"/>
            <a:ext cx="576738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3E5EF1-E963-6308-B371-7C14C306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0" y="1253576"/>
            <a:ext cx="5186277" cy="445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378CE33-213E-772F-A02E-3FCD5BEA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66" y="3205602"/>
            <a:ext cx="5478249" cy="44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8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94E999-CC12-8ADE-F73E-71A3A907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 fontScale="90000"/>
          </a:bodyPr>
          <a:lstStyle/>
          <a:p>
            <a:r>
              <a:rPr lang="de-DE" sz="3500" dirty="0">
                <a:solidFill>
                  <a:schemeClr val="bg1"/>
                </a:solidFill>
              </a:rPr>
              <a:t>Realisierung – </a:t>
            </a:r>
            <a:br>
              <a:rPr lang="de-DE" sz="3500" dirty="0">
                <a:solidFill>
                  <a:schemeClr val="bg1"/>
                </a:solidFill>
              </a:rPr>
            </a:br>
            <a:r>
              <a:rPr lang="de-DE" sz="3500" dirty="0">
                <a:solidFill>
                  <a:schemeClr val="bg1"/>
                </a:solidFill>
              </a:rPr>
              <a:t>Erstellung eines </a:t>
            </a:r>
            <a:r>
              <a:rPr lang="de-DE" sz="3500" dirty="0" err="1">
                <a:solidFill>
                  <a:schemeClr val="bg1"/>
                </a:solidFill>
              </a:rPr>
              <a:t>Hiweises</a:t>
            </a:r>
            <a:endParaRPr lang="de-CH" sz="3500" dirty="0">
              <a:solidFill>
                <a:schemeClr val="bg1"/>
              </a:solidFill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37D71B-0286-1F88-FD3C-DD05BE3B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1150327"/>
            <a:ext cx="5008901" cy="3172808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Bearbeiten des Kursnamens mithilfe der Datenbank</a:t>
            </a:r>
            <a:endParaRPr lang="de-CH" sz="2000" dirty="0">
              <a:solidFill>
                <a:schemeClr val="bg1"/>
              </a:solidFill>
            </a:endParaRP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CH" sz="2000" dirty="0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EBFBD1F-5544-6922-EC1D-91CD3348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74" y="2647328"/>
            <a:ext cx="607853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3F0AC8C-715B-61CC-5CD3-BE1245B9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62" y="2005063"/>
            <a:ext cx="6303962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94E999-CC12-8ADE-F73E-71A3A907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500" dirty="0">
                <a:solidFill>
                  <a:schemeClr val="bg1"/>
                </a:solidFill>
              </a:rPr>
              <a:t>Realisierung – </a:t>
            </a:r>
            <a:br>
              <a:rPr lang="de-DE" sz="3500" dirty="0">
                <a:solidFill>
                  <a:schemeClr val="bg1"/>
                </a:solidFill>
              </a:rPr>
            </a:br>
            <a:r>
              <a:rPr lang="de-DE" sz="3500" dirty="0">
                <a:solidFill>
                  <a:schemeClr val="bg1"/>
                </a:solidFill>
              </a:rPr>
              <a:t>Sichern der Daten</a:t>
            </a:r>
            <a:endParaRPr lang="de-CH" sz="3500" dirty="0">
              <a:solidFill>
                <a:schemeClr val="bg1"/>
              </a:solidFill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37D71B-0286-1F88-FD3C-DD05BE3B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1150327"/>
            <a:ext cx="5008901" cy="3172808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Erstellen eines SQL Dumps</a:t>
            </a:r>
          </a:p>
          <a:p>
            <a:r>
              <a:rPr lang="de-DE" sz="2000" dirty="0">
                <a:solidFill>
                  <a:schemeClr val="bg1"/>
                </a:solidFill>
              </a:rPr>
              <a:t>Sichern der Daten aus </a:t>
            </a:r>
            <a:r>
              <a:rPr lang="de-DE" sz="2000" dirty="0" err="1">
                <a:solidFill>
                  <a:schemeClr val="bg1"/>
                </a:solidFill>
              </a:rPr>
              <a:t>var</a:t>
            </a:r>
            <a:r>
              <a:rPr lang="de-DE" sz="2000" dirty="0">
                <a:solidFill>
                  <a:schemeClr val="bg1"/>
                </a:solidFill>
              </a:rPr>
              <a:t>/</a:t>
            </a:r>
            <a:r>
              <a:rPr lang="de-DE" sz="2000" dirty="0" err="1">
                <a:solidFill>
                  <a:schemeClr val="bg1"/>
                </a:solidFill>
              </a:rPr>
              <a:t>www</a:t>
            </a:r>
            <a:r>
              <a:rPr lang="de-DE" sz="2000" dirty="0">
                <a:solidFill>
                  <a:schemeClr val="bg1"/>
                </a:solidFill>
              </a:rPr>
              <a:t>/</a:t>
            </a:r>
            <a:r>
              <a:rPr lang="de-DE" sz="2000" dirty="0" err="1">
                <a:solidFill>
                  <a:schemeClr val="bg1"/>
                </a:solidFill>
              </a:rPr>
              <a:t>moodledata</a:t>
            </a:r>
            <a:endParaRPr lang="de-CH" sz="2000" dirty="0">
              <a:solidFill>
                <a:schemeClr val="bg1"/>
              </a:solidFill>
            </a:endParaRP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CH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7478D-06B9-9631-F42C-7B6A97B0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13" y="2988271"/>
            <a:ext cx="5891912" cy="6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4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1F7F33-A1EB-1BD7-91AF-1A14C081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Realisierung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b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Erstellung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der Docker Container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16086F7-B761-D49A-EF3E-5334B084ED6D}"/>
              </a:ext>
            </a:extLst>
          </p:cNvPr>
          <p:cNvSpPr txBox="1"/>
          <p:nvPr/>
        </p:nvSpPr>
        <p:spPr>
          <a:xfrm>
            <a:off x="6096000" y="1564489"/>
            <a:ext cx="38785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version: '3.9'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services: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mariadb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image: </a:t>
            </a:r>
            <a:r>
              <a:rPr lang="en-US" sz="1200" dirty="0" err="1">
                <a:solidFill>
                  <a:schemeClr val="bg1"/>
                </a:solidFill>
              </a:rPr>
              <a:t>mariadb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restart: always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volumes: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  - DB-Volume:/var/lib/</a:t>
            </a:r>
            <a:r>
              <a:rPr lang="en-US" sz="1200" dirty="0" err="1">
                <a:solidFill>
                  <a:schemeClr val="bg1"/>
                </a:solidFill>
              </a:rPr>
              <a:t>mysql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networks: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  - </a:t>
            </a:r>
            <a:r>
              <a:rPr lang="en-US" sz="1200" dirty="0" err="1">
                <a:solidFill>
                  <a:schemeClr val="bg1"/>
                </a:solidFill>
              </a:rPr>
              <a:t>moodle</a:t>
            </a:r>
            <a:r>
              <a:rPr lang="en-US" sz="1200" dirty="0">
                <a:solidFill>
                  <a:schemeClr val="bg1"/>
                </a:solidFill>
              </a:rPr>
              <a:t>-network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environment: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  - MYSQL_RANDOM_ROOT_PASSWORD=true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  - MYSQL_USER=system-manager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  - MYSQL_PASSWORD=</a:t>
            </a:r>
            <a:r>
              <a:rPr lang="en-US" sz="1200" dirty="0" err="1">
                <a:solidFill>
                  <a:schemeClr val="bg1"/>
                </a:solidFill>
              </a:rPr>
              <a:t>akdsfksdfksdf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      - MYSQL_DATABASE=</a:t>
            </a:r>
            <a:r>
              <a:rPr lang="en-US" sz="1200" dirty="0" err="1">
                <a:solidFill>
                  <a:schemeClr val="bg1"/>
                </a:solidFill>
              </a:rPr>
              <a:t>moodle</a:t>
            </a:r>
            <a:endParaRPr lang="en-US" sz="1200" dirty="0">
              <a:solidFill>
                <a:schemeClr val="bg1"/>
              </a:solidFill>
            </a:endParaRPr>
          </a:p>
          <a:p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D66510-BA8C-0FC5-8A83-ADDF61379017}"/>
              </a:ext>
            </a:extLst>
          </p:cNvPr>
          <p:cNvSpPr txBox="1"/>
          <p:nvPr/>
        </p:nvSpPr>
        <p:spPr>
          <a:xfrm>
            <a:off x="6096000" y="1541406"/>
            <a:ext cx="3878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bg1"/>
                </a:solidFill>
              </a:rPr>
              <a:t>phpmyadmin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image</a:t>
            </a:r>
            <a:r>
              <a:rPr lang="de-CH" sz="1200" dirty="0">
                <a:solidFill>
                  <a:schemeClr val="bg1"/>
                </a:solidFill>
              </a:rPr>
              <a:t>: </a:t>
            </a:r>
            <a:r>
              <a:rPr lang="de-CH" sz="1200" dirty="0" err="1">
                <a:solidFill>
                  <a:schemeClr val="bg1"/>
                </a:solidFill>
              </a:rPr>
              <a:t>phpmyadmin</a:t>
            </a:r>
            <a:r>
              <a:rPr lang="de-CH" sz="1200" dirty="0">
                <a:solidFill>
                  <a:schemeClr val="bg1"/>
                </a:solidFill>
              </a:rPr>
              <a:t>/</a:t>
            </a:r>
            <a:r>
              <a:rPr lang="de-CH" sz="1200" dirty="0" err="1">
                <a:solidFill>
                  <a:schemeClr val="bg1"/>
                </a:solidFill>
              </a:rPr>
              <a:t>phpmyadmin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restart</a:t>
            </a:r>
            <a:r>
              <a:rPr lang="de-CH" sz="1200" dirty="0">
                <a:solidFill>
                  <a:schemeClr val="bg1"/>
                </a:solidFill>
              </a:rPr>
              <a:t>: </a:t>
            </a:r>
            <a:r>
              <a:rPr lang="de-CH" sz="1200" dirty="0" err="1">
                <a:solidFill>
                  <a:schemeClr val="bg1"/>
                </a:solidFill>
              </a:rPr>
              <a:t>always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ports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- 88:80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environment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PMA_HOST=</a:t>
            </a:r>
            <a:r>
              <a:rPr lang="de-CH" sz="1200" dirty="0" err="1">
                <a:solidFill>
                  <a:schemeClr val="bg1"/>
                </a:solidFill>
              </a:rPr>
              <a:t>mariadb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networks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r>
              <a:rPr lang="de-CH" sz="1200" dirty="0">
                <a:solidFill>
                  <a:schemeClr val="bg1"/>
                </a:solidFill>
              </a:rPr>
              <a:t>-network</a:t>
            </a:r>
          </a:p>
          <a:p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07FC33-5186-C584-0CDD-DFAE25235241}"/>
              </a:ext>
            </a:extLst>
          </p:cNvPr>
          <p:cNvSpPr txBox="1"/>
          <p:nvPr/>
        </p:nvSpPr>
        <p:spPr>
          <a:xfrm>
            <a:off x="6073140" y="1450655"/>
            <a:ext cx="3878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image</a:t>
            </a:r>
            <a:r>
              <a:rPr lang="de-CH" sz="1200" dirty="0">
                <a:solidFill>
                  <a:schemeClr val="bg1"/>
                </a:solidFill>
              </a:rPr>
              <a:t>: </a:t>
            </a:r>
            <a:r>
              <a:rPr lang="de-CH" sz="1200" dirty="0" err="1">
                <a:solidFill>
                  <a:schemeClr val="bg1"/>
                </a:solidFill>
              </a:rPr>
              <a:t>bitnami</a:t>
            </a:r>
            <a:r>
              <a:rPr lang="de-CH" sz="1200" dirty="0">
                <a:solidFill>
                  <a:schemeClr val="bg1"/>
                </a:solidFill>
              </a:rPr>
              <a:t>/moodle:4.1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restart</a:t>
            </a:r>
            <a:r>
              <a:rPr lang="de-CH" sz="1200" dirty="0">
                <a:solidFill>
                  <a:schemeClr val="bg1"/>
                </a:solidFill>
              </a:rPr>
              <a:t>: </a:t>
            </a:r>
            <a:r>
              <a:rPr lang="de-CH" sz="1200" dirty="0" err="1">
                <a:solidFill>
                  <a:schemeClr val="bg1"/>
                </a:solidFill>
              </a:rPr>
              <a:t>always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ports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- 80:8080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volumes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r>
              <a:rPr lang="de-CH" sz="1200" dirty="0">
                <a:solidFill>
                  <a:schemeClr val="bg1"/>
                </a:solidFill>
              </a:rPr>
              <a:t>-Volume:/</a:t>
            </a:r>
            <a:r>
              <a:rPr lang="de-CH" sz="1200" dirty="0" err="1">
                <a:solidFill>
                  <a:schemeClr val="bg1"/>
                </a:solidFill>
              </a:rPr>
              <a:t>bitnami</a:t>
            </a:r>
            <a:r>
              <a:rPr lang="de-CH" sz="1200" dirty="0">
                <a:solidFill>
                  <a:schemeClr val="bg1"/>
                </a:solidFill>
              </a:rPr>
              <a:t>/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  - ./</a:t>
            </a:r>
            <a:r>
              <a:rPr lang="de-CH" sz="1200" dirty="0" err="1">
                <a:solidFill>
                  <a:schemeClr val="bg1"/>
                </a:solidFill>
              </a:rPr>
              <a:t>moodledata</a:t>
            </a:r>
            <a:r>
              <a:rPr lang="de-CH" sz="1200" dirty="0">
                <a:solidFill>
                  <a:schemeClr val="bg1"/>
                </a:solidFill>
              </a:rPr>
              <a:t>:/</a:t>
            </a:r>
            <a:r>
              <a:rPr lang="de-CH" sz="1200" dirty="0" err="1">
                <a:solidFill>
                  <a:schemeClr val="bg1"/>
                </a:solidFill>
              </a:rPr>
              <a:t>bitnami</a:t>
            </a:r>
            <a:r>
              <a:rPr lang="de-CH" sz="1200" dirty="0">
                <a:solidFill>
                  <a:schemeClr val="bg1"/>
                </a:solidFill>
              </a:rPr>
              <a:t>/</a:t>
            </a:r>
            <a:r>
              <a:rPr lang="de-CH" sz="1200" dirty="0" err="1">
                <a:solidFill>
                  <a:schemeClr val="bg1"/>
                </a:solidFill>
              </a:rPr>
              <a:t>moodledata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networks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r>
              <a:rPr lang="de-CH" sz="1200" dirty="0">
                <a:solidFill>
                  <a:schemeClr val="bg1"/>
                </a:solidFill>
              </a:rPr>
              <a:t>-network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</a:t>
            </a:r>
            <a:r>
              <a:rPr lang="de-CH" sz="1200" dirty="0" err="1">
                <a:solidFill>
                  <a:schemeClr val="bg1"/>
                </a:solidFill>
              </a:rPr>
              <a:t>environment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MOODLE_DATABASE_HOST=</a:t>
            </a:r>
            <a:r>
              <a:rPr lang="de-CH" sz="1200" dirty="0" err="1">
                <a:solidFill>
                  <a:schemeClr val="bg1"/>
                </a:solidFill>
              </a:rPr>
              <a:t>mariadb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  - MOODLE_DATABASE_USER=system-manager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    - MOODLE_DATABASE_PASSWORD=</a:t>
            </a:r>
            <a:r>
              <a:rPr lang="de-CH" sz="1200" dirty="0" err="1">
                <a:solidFill>
                  <a:schemeClr val="bg1"/>
                </a:solidFill>
              </a:rPr>
              <a:t>akdsfksdfksdf</a:t>
            </a:r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>
                <a:solidFill>
                  <a:schemeClr val="bg1"/>
                </a:solidFill>
              </a:rPr>
              <a:t>      - MOODLE_DATABASE_NAME=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endParaRPr lang="de-CH" sz="1200" dirty="0">
              <a:solidFill>
                <a:schemeClr val="bg1"/>
              </a:solidFill>
            </a:endParaRPr>
          </a:p>
          <a:p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 err="1">
                <a:solidFill>
                  <a:schemeClr val="bg1"/>
                </a:solidFill>
              </a:rPr>
              <a:t>volumes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DB-Volume: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r>
              <a:rPr lang="de-CH" sz="1200" dirty="0">
                <a:solidFill>
                  <a:schemeClr val="bg1"/>
                </a:solidFill>
              </a:rPr>
              <a:t>-Volume:</a:t>
            </a:r>
          </a:p>
          <a:p>
            <a:endParaRPr lang="de-CH" sz="1200" dirty="0">
              <a:solidFill>
                <a:schemeClr val="bg1"/>
              </a:solidFill>
            </a:endParaRPr>
          </a:p>
          <a:p>
            <a:r>
              <a:rPr lang="de-CH" sz="1200" dirty="0" err="1">
                <a:solidFill>
                  <a:schemeClr val="bg1"/>
                </a:solidFill>
              </a:rPr>
              <a:t>networks</a:t>
            </a:r>
            <a:r>
              <a:rPr lang="de-CH" sz="1200" dirty="0">
                <a:solidFill>
                  <a:schemeClr val="bg1"/>
                </a:solidFill>
              </a:rPr>
              <a:t>:</a:t>
            </a:r>
          </a:p>
          <a:p>
            <a:r>
              <a:rPr lang="de-CH" sz="1200" dirty="0">
                <a:solidFill>
                  <a:schemeClr val="bg1"/>
                </a:solidFill>
              </a:rPr>
              <a:t>  </a:t>
            </a:r>
            <a:r>
              <a:rPr lang="de-CH" sz="1200" dirty="0" err="1">
                <a:solidFill>
                  <a:schemeClr val="bg1"/>
                </a:solidFill>
              </a:rPr>
              <a:t>moodle</a:t>
            </a:r>
            <a:r>
              <a:rPr lang="de-CH" sz="1200" dirty="0">
                <a:solidFill>
                  <a:schemeClr val="bg1"/>
                </a:solidFill>
              </a:rPr>
              <a:t>-network:</a:t>
            </a:r>
          </a:p>
        </p:txBody>
      </p:sp>
    </p:spTree>
    <p:extLst>
      <p:ext uri="{BB962C8B-B14F-4D97-AF65-F5344CB8AC3E}">
        <p14:creationId xmlns:p14="http://schemas.microsoft.com/office/powerpoint/2010/main" val="2145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</p:bldLst>
  </p:timing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46185957112E41ABB3A62E92EFA137" ma:contentTypeVersion="6" ma:contentTypeDescription="Ein neues Dokument erstellen." ma:contentTypeScope="" ma:versionID="99446e2e94492dc492877c96737154be">
  <xsd:schema xmlns:xsd="http://www.w3.org/2001/XMLSchema" xmlns:xs="http://www.w3.org/2001/XMLSchema" xmlns:p="http://schemas.microsoft.com/office/2006/metadata/properties" xmlns:ns2="450b8ae8-5256-454f-8c09-d04bae94c738" xmlns:ns3="d57757c5-cfe8-48d8-8067-c38eacd1dfec" targetNamespace="http://schemas.microsoft.com/office/2006/metadata/properties" ma:root="true" ma:fieldsID="b751222022d6571c7b3142a27e9ff349" ns2:_="" ns3:_="">
    <xsd:import namespace="450b8ae8-5256-454f-8c09-d04bae94c738"/>
    <xsd:import namespace="d57757c5-cfe8-48d8-8067-c38eacd1df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b8ae8-5256-454f-8c09-d04bae94c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757c5-cfe8-48d8-8067-c38eacd1d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1AC7B7-C023-4C13-B9F0-21F341774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b8ae8-5256-454f-8c09-d04bae94c738"/>
    <ds:schemaRef ds:uri="d57757c5-cfe8-48d8-8067-c38eacd1df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494CC-E0E5-417D-BA40-B112D70FC6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114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Tahoma</vt:lpstr>
      <vt:lpstr>Larissa</vt:lpstr>
      <vt:lpstr>Projektarbeit M158/196</vt:lpstr>
      <vt:lpstr>Inhalt</vt:lpstr>
      <vt:lpstr>Ausgangslage</vt:lpstr>
      <vt:lpstr>Definierte Ziele</vt:lpstr>
      <vt:lpstr>Planung</vt:lpstr>
      <vt:lpstr>Realisierung – Migration der alten Umgebung zu Port 8080</vt:lpstr>
      <vt:lpstr>Realisierung –  Erstellung eines Hiweises</vt:lpstr>
      <vt:lpstr>Realisierung –  Sichern der Daten</vt:lpstr>
      <vt:lpstr>Realisierung –  Erstellung der Docker Container</vt:lpstr>
      <vt:lpstr>Import durch Phpmyadmin</vt:lpstr>
      <vt:lpstr>Demo der Umgebung</vt:lpstr>
      <vt:lpstr>Verbesserungsmöglichkeiten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Bürge</dc:creator>
  <cp:lastModifiedBy>Buerge David GBS-BMTL1b_2022</cp:lastModifiedBy>
  <cp:revision>2</cp:revision>
  <dcterms:created xsi:type="dcterms:W3CDTF">2024-06-04T15:41:08Z</dcterms:created>
  <dcterms:modified xsi:type="dcterms:W3CDTF">2024-06-04T21:03:14Z</dcterms:modified>
</cp:coreProperties>
</file>