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85" r:id="rId2"/>
    <p:sldId id="257" r:id="rId3"/>
    <p:sldId id="307" r:id="rId4"/>
    <p:sldId id="288" r:id="rId5"/>
    <p:sldId id="291" r:id="rId6"/>
    <p:sldId id="305" r:id="rId7"/>
    <p:sldId id="292" r:id="rId8"/>
    <p:sldId id="293" r:id="rId9"/>
    <p:sldId id="289" r:id="rId10"/>
    <p:sldId id="258" r:id="rId11"/>
    <p:sldId id="284" r:id="rId12"/>
    <p:sldId id="290" r:id="rId13"/>
    <p:sldId id="294" r:id="rId14"/>
    <p:sldId id="295" r:id="rId15"/>
    <p:sldId id="296" r:id="rId16"/>
    <p:sldId id="259" r:id="rId17"/>
    <p:sldId id="297" r:id="rId18"/>
    <p:sldId id="298" r:id="rId19"/>
    <p:sldId id="308" r:id="rId20"/>
    <p:sldId id="309" r:id="rId21"/>
    <p:sldId id="299" r:id="rId22"/>
    <p:sldId id="261" r:id="rId23"/>
    <p:sldId id="262" r:id="rId24"/>
    <p:sldId id="263" r:id="rId25"/>
    <p:sldId id="312"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311" r:id="rId42"/>
    <p:sldId id="279" r:id="rId43"/>
    <p:sldId id="280" r:id="rId44"/>
    <p:sldId id="281" r:id="rId45"/>
    <p:sldId id="282" r:id="rId46"/>
    <p:sldId id="283" r:id="rId47"/>
    <p:sldId id="315" r:id="rId48"/>
    <p:sldId id="310" r:id="rId49"/>
    <p:sldId id="260" r:id="rId50"/>
    <p:sldId id="287" r:id="rId51"/>
    <p:sldId id="300" r:id="rId52"/>
    <p:sldId id="301" r:id="rId53"/>
    <p:sldId id="302" r:id="rId54"/>
    <p:sldId id="303" r:id="rId55"/>
    <p:sldId id="314" r:id="rId56"/>
    <p:sldId id="306"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472A"/>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4" autoAdjust="0"/>
    <p:restoredTop sz="86442" autoAdjust="0"/>
  </p:normalViewPr>
  <p:slideViewPr>
    <p:cSldViewPr>
      <p:cViewPr varScale="1">
        <p:scale>
          <a:sx n="83" d="100"/>
          <a:sy n="83" d="100"/>
        </p:scale>
        <p:origin x="-312" y="-90"/>
      </p:cViewPr>
      <p:guideLst>
        <p:guide orient="horz" pos="2160"/>
        <p:guide pos="2880"/>
      </p:guideLst>
    </p:cSldViewPr>
  </p:slideViewPr>
  <p:outlineViewPr>
    <p:cViewPr>
      <p:scale>
        <a:sx n="33" d="100"/>
        <a:sy n="33" d="100"/>
      </p:scale>
      <p:origin x="0" y="1274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4173B-443C-436A-B4E7-42124E2EBC48}" type="datetimeFigureOut">
              <a:rPr lang="en-US" smtClean="0"/>
              <a:pPr/>
              <a:t>7/3/2011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F62984-4677-4047-B713-3350FB7121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Speed depends on query value being part of the key for </a:t>
            </a:r>
          </a:p>
          <a:p>
            <a:endParaRPr lang="en-US" dirty="0"/>
          </a:p>
        </p:txBody>
      </p:sp>
      <p:sp>
        <p:nvSpPr>
          <p:cNvPr id="4" name="Slide Number Placeholder 3"/>
          <p:cNvSpPr>
            <a:spLocks noGrp="1"/>
          </p:cNvSpPr>
          <p:nvPr>
            <p:ph type="sldNum" sz="quarter" idx="10"/>
          </p:nvPr>
        </p:nvSpPr>
        <p:spPr/>
        <p:txBody>
          <a:bodyPr/>
          <a:lstStyle/>
          <a:p>
            <a:fld id="{38F62984-4677-4047-B713-3350FB712178}" type="slidenum">
              <a:rPr lang="en-US" smtClean="0"/>
              <a:pPr/>
              <a:t>17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foundation of the entire system is HDFS – almost everything uses that to store</a:t>
            </a:r>
            <a:r>
              <a:rPr lang="en-US" baseline="0" dirty="0" smtClean="0"/>
              <a:t> data</a:t>
            </a:r>
          </a:p>
          <a:p>
            <a:r>
              <a:rPr lang="en-US" baseline="0" dirty="0" smtClean="0"/>
              <a:t>M/R distributes tasks across the cluster and provides for parallel execution under a particular restrictive model of computation</a:t>
            </a:r>
          </a:p>
          <a:p>
            <a:r>
              <a:rPr lang="en-US" baseline="0" dirty="0" smtClean="0"/>
              <a:t>HBase stores all data in HDFS, but it also aggressively caches values in memory so it can be used as a real-time store of data – </a:t>
            </a:r>
            <a:r>
              <a:rPr lang="en-US" baseline="0" dirty="0" err="1" smtClean="0"/>
              <a:t>StumbleUpon</a:t>
            </a:r>
            <a:r>
              <a:rPr lang="en-US" baseline="0" dirty="0" smtClean="0"/>
              <a:t> uses it in their live web site. </a:t>
            </a:r>
          </a:p>
          <a:p>
            <a:r>
              <a:rPr lang="en-US" baseline="0" dirty="0" smtClean="0"/>
              <a:t>Hive is an SQL –like data store.  We use it at the lab but not as part of our text analysis.  But it makes the transition from Oracle much less painful</a:t>
            </a:r>
          </a:p>
          <a:p>
            <a:r>
              <a:rPr lang="en-US" baseline="0" dirty="0" smtClean="0"/>
              <a:t>Pig is a higher level data flow language.  Its operations are implemented as M/R jobs underneath the covers, allowing developers to abstract away from that portion</a:t>
            </a:r>
          </a:p>
          <a:p>
            <a:r>
              <a:rPr lang="en-US" baseline="0" dirty="0" smtClean="0"/>
              <a:t>Zookeeper is the main member of the Hadoop family that is not based on HDFS.  It is a highly </a:t>
            </a:r>
            <a:r>
              <a:rPr lang="en-US" baseline="0" dirty="0" err="1" smtClean="0"/>
              <a:t>performant</a:t>
            </a:r>
            <a:r>
              <a:rPr lang="en-US" baseline="0" dirty="0" smtClean="0"/>
              <a:t>, in-memory, transactional </a:t>
            </a:r>
            <a:r>
              <a:rPr lang="en-US" baseline="0" dirty="0" err="1" smtClean="0"/>
              <a:t>datastore</a:t>
            </a:r>
            <a:r>
              <a:rPr lang="en-US" baseline="0" dirty="0" smtClean="0"/>
              <a:t>.  Typically used to ensure high-availability of different components.  It does all of the heavy lifting for distributed systems.</a:t>
            </a:r>
          </a:p>
          <a:p>
            <a:r>
              <a:rPr lang="en-US" baseline="0" dirty="0" err="1" smtClean="0"/>
              <a:t>Katta</a:t>
            </a:r>
            <a:r>
              <a:rPr lang="en-US" baseline="0" dirty="0" smtClean="0"/>
              <a:t> and Solr/</a:t>
            </a:r>
            <a:r>
              <a:rPr lang="en-US" baseline="0" dirty="0" err="1" smtClean="0"/>
              <a:t>Lucene</a:t>
            </a:r>
            <a:r>
              <a:rPr lang="en-US" baseline="0" dirty="0" smtClean="0"/>
              <a:t> provide the distributed text search capability.</a:t>
            </a:r>
            <a:endParaRPr lang="en-US" dirty="0" smtClean="0"/>
          </a:p>
          <a:p>
            <a:endParaRPr lang="en-US" dirty="0" smtClean="0"/>
          </a:p>
          <a:p>
            <a:r>
              <a:rPr lang="en-US" dirty="0" smtClean="0"/>
              <a:t>The missing puzzle piece is a full</a:t>
            </a:r>
            <a:r>
              <a:rPr lang="en-US" baseline="0" dirty="0" smtClean="0"/>
              <a:t> workflow management system.  However, Linked in is currently working on a system they call Project </a:t>
            </a:r>
            <a:r>
              <a:rPr lang="en-US" baseline="0" dirty="0" err="1" smtClean="0"/>
              <a:t>Voldemort</a:t>
            </a:r>
            <a:r>
              <a:rPr lang="en-US" baseline="0" dirty="0" smtClean="0"/>
              <a:t> that they intend to release open-source in the next couple of months.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42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the big benefits to Hive over </a:t>
            </a:r>
            <a:r>
              <a:rPr lang="en-US" dirty="0" err="1" smtClean="0"/>
              <a:t>hbase</a:t>
            </a:r>
            <a:r>
              <a:rPr lang="en-US" dirty="0" smtClean="0"/>
              <a:t> is the ability to do joins between tables</a:t>
            </a:r>
          </a:p>
          <a:p>
            <a:r>
              <a:rPr lang="en-US" dirty="0" smtClean="0"/>
              <a:t>Not ideal as an oracle replacement: queries are relatively</a:t>
            </a:r>
            <a:r>
              <a:rPr lang="en-US" baseline="0" dirty="0" smtClean="0"/>
              <a:t> slow on small data; doesn’t conform to standards; isn’t really transactional</a:t>
            </a:r>
          </a:p>
          <a:p>
            <a:r>
              <a:rPr lang="en-US" baseline="0" dirty="0" smtClean="0"/>
              <a:t>Allows extensions for m/r tasks that are not part of the language</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43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foundation of the entire system is HDFS – almost everything uses that to store</a:t>
            </a:r>
            <a:r>
              <a:rPr lang="en-US" baseline="0" dirty="0" smtClean="0"/>
              <a:t> data</a:t>
            </a:r>
          </a:p>
          <a:p>
            <a:r>
              <a:rPr lang="en-US" baseline="0" dirty="0" smtClean="0"/>
              <a:t>M/R distributes tasks across the cluster and provides for parallel execution under a particular restrictive model of computation</a:t>
            </a:r>
          </a:p>
          <a:p>
            <a:r>
              <a:rPr lang="en-US" baseline="0" dirty="0" smtClean="0"/>
              <a:t>HBase stores all data in HDFS, but it also aggressively caches values in memory so it can be used as a real-time store of data – </a:t>
            </a:r>
            <a:r>
              <a:rPr lang="en-US" baseline="0" dirty="0" err="1" smtClean="0"/>
              <a:t>StumbleUpon</a:t>
            </a:r>
            <a:r>
              <a:rPr lang="en-US" baseline="0" dirty="0" smtClean="0"/>
              <a:t> uses it in their live web site. </a:t>
            </a:r>
          </a:p>
          <a:p>
            <a:r>
              <a:rPr lang="en-US" baseline="0" dirty="0" smtClean="0"/>
              <a:t>Hive is an SQL –like data store.  We use it at the lab but not as part of our text analysis.  But it makes the transition from Oracle much less painful</a:t>
            </a:r>
          </a:p>
          <a:p>
            <a:r>
              <a:rPr lang="en-US" baseline="0" dirty="0" smtClean="0"/>
              <a:t>Pig is a higher level data flow language.  Its operations are implemented as M/R jobs underneath the covers, allowing developers to abstract away from that portion</a:t>
            </a:r>
          </a:p>
          <a:p>
            <a:r>
              <a:rPr lang="en-US" baseline="0" dirty="0" smtClean="0"/>
              <a:t>Zookeeper is the main member of the Hadoop family that is not based on HDFS.  It is a highly </a:t>
            </a:r>
            <a:r>
              <a:rPr lang="en-US" baseline="0" dirty="0" err="1" smtClean="0"/>
              <a:t>performant</a:t>
            </a:r>
            <a:r>
              <a:rPr lang="en-US" baseline="0" dirty="0" smtClean="0"/>
              <a:t>, in-memory, transactional </a:t>
            </a:r>
            <a:r>
              <a:rPr lang="en-US" baseline="0" dirty="0" err="1" smtClean="0"/>
              <a:t>datastore</a:t>
            </a:r>
            <a:r>
              <a:rPr lang="en-US" baseline="0" dirty="0" smtClean="0"/>
              <a:t>.  Typically used to ensure high-availability of different components.  It does all of the heavy lifting for distributed systems.</a:t>
            </a:r>
          </a:p>
          <a:p>
            <a:r>
              <a:rPr lang="en-US" baseline="0" dirty="0" err="1" smtClean="0"/>
              <a:t>Katta</a:t>
            </a:r>
            <a:r>
              <a:rPr lang="en-US" baseline="0" dirty="0" smtClean="0"/>
              <a:t> and Solr/</a:t>
            </a:r>
            <a:r>
              <a:rPr lang="en-US" baseline="0" dirty="0" err="1" smtClean="0"/>
              <a:t>Lucene</a:t>
            </a:r>
            <a:r>
              <a:rPr lang="en-US" baseline="0" dirty="0" smtClean="0"/>
              <a:t> provide the distributed text search capability.</a:t>
            </a:r>
            <a:endParaRPr lang="en-US" dirty="0" smtClean="0"/>
          </a:p>
          <a:p>
            <a:endParaRPr lang="en-US" dirty="0" smtClean="0"/>
          </a:p>
          <a:p>
            <a:r>
              <a:rPr lang="en-US" dirty="0" smtClean="0"/>
              <a:t>The missing puzzle piece is a full</a:t>
            </a:r>
            <a:r>
              <a:rPr lang="en-US" baseline="0" dirty="0" smtClean="0"/>
              <a:t> workflow management system.  However, Linked in is currently working on a system they call Project </a:t>
            </a:r>
            <a:r>
              <a:rPr lang="en-US" baseline="0" dirty="0" err="1" smtClean="0"/>
              <a:t>Voldemort</a:t>
            </a:r>
            <a:r>
              <a:rPr lang="en-US" baseline="0" dirty="0" smtClean="0"/>
              <a:t> that they intend to release open-source in the next couple of months.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44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Fantastic for text searching</a:t>
            </a:r>
          </a:p>
          <a:p>
            <a:r>
              <a:rPr lang="en-US" dirty="0" smtClean="0"/>
              <a:t>Supports multiple langue</a:t>
            </a:r>
          </a:p>
          <a:p>
            <a:r>
              <a:rPr lang="en-US" dirty="0" smtClean="0"/>
              <a:t>Supports different facet types (dates, numbers,</a:t>
            </a:r>
            <a:r>
              <a:rPr lang="en-US" baseline="0" dirty="0" smtClean="0"/>
              <a:t> strings); hierarchy is supported through an ugly hack</a:t>
            </a:r>
          </a:p>
          <a:p>
            <a:r>
              <a:rPr lang="en-US" baseline="0" dirty="0" smtClean="0"/>
              <a:t>Does not require the full index to be in memory,  but is very slow if index is not in memory</a:t>
            </a:r>
          </a:p>
          <a:p>
            <a:r>
              <a:rPr lang="en-US" baseline="0" dirty="0" smtClean="0"/>
              <a:t>Supports replication and </a:t>
            </a:r>
            <a:r>
              <a:rPr lang="en-US" baseline="0" dirty="0" err="1" smtClean="0"/>
              <a:t>sharding</a:t>
            </a:r>
            <a:r>
              <a:rPr lang="en-US" baseline="0" dirty="0" smtClean="0"/>
              <a:t>, but does not make it easy</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45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a:t>
            </a:r>
            <a:r>
              <a:rPr lang="en-US" dirty="0" err="1" smtClean="0"/>
              <a:t>katta</a:t>
            </a:r>
            <a:r>
              <a:rPr lang="en-US" dirty="0" smtClean="0"/>
              <a:t> takes care of replicating shards.</a:t>
            </a:r>
          </a:p>
          <a:p>
            <a:r>
              <a:rPr lang="en-US" dirty="0" err="1" smtClean="0"/>
              <a:t>Katta</a:t>
            </a:r>
            <a:r>
              <a:rPr lang="en-US" dirty="0" smtClean="0"/>
              <a:t> does not generate shards – you have to do that separately, but this is straightforward</a:t>
            </a:r>
            <a:r>
              <a:rPr lang="en-US" baseline="0" dirty="0" smtClean="0"/>
              <a:t> to use an HBase table to generate a shard set from</a:t>
            </a:r>
          </a:p>
          <a:p>
            <a:r>
              <a:rPr lang="en-US" baseline="0" dirty="0" smtClean="0"/>
              <a:t>Manages copying shards from a shared location (like </a:t>
            </a:r>
            <a:r>
              <a:rPr lang="en-US" baseline="0" dirty="0" err="1" smtClean="0"/>
              <a:t>hdfs</a:t>
            </a:r>
            <a:r>
              <a:rPr lang="en-US" baseline="0" dirty="0" smtClean="0"/>
              <a:t>) out to a local directory on all of the nodes.  Manages the replication</a:t>
            </a:r>
          </a:p>
          <a:p>
            <a:r>
              <a:rPr lang="en-US" baseline="0" dirty="0" smtClean="0"/>
              <a:t>Uses zookeeper to maintain the current state of where shards are so queries can be round-</a:t>
            </a:r>
            <a:r>
              <a:rPr lang="en-US" baseline="0" dirty="0" err="1" smtClean="0"/>
              <a:t>robinned</a:t>
            </a:r>
            <a:r>
              <a:rPr lang="en-US" baseline="0" dirty="0" smtClean="0"/>
              <a:t> between replicas, or simply split and joined for single shards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foundation of the entire system is HDFS – almost everything uses that to store</a:t>
            </a:r>
            <a:r>
              <a:rPr lang="en-US" baseline="0" dirty="0" smtClean="0"/>
              <a:t> data</a:t>
            </a:r>
          </a:p>
          <a:p>
            <a:r>
              <a:rPr lang="en-US" baseline="0" dirty="0" smtClean="0"/>
              <a:t>M/R distributes tasks across the cluster and provides for parallel execution under a particular restrictive model of computation</a:t>
            </a:r>
          </a:p>
          <a:p>
            <a:r>
              <a:rPr lang="en-US" baseline="0" dirty="0" smtClean="0"/>
              <a:t>HBase stores all data in HDFS, but it also aggressively caches values in memory so it can be used as a real-time store of data – </a:t>
            </a:r>
            <a:r>
              <a:rPr lang="en-US" baseline="0" dirty="0" err="1" smtClean="0"/>
              <a:t>StumbleUpon</a:t>
            </a:r>
            <a:r>
              <a:rPr lang="en-US" baseline="0" dirty="0" smtClean="0"/>
              <a:t> uses it in their live web site. </a:t>
            </a:r>
          </a:p>
          <a:p>
            <a:r>
              <a:rPr lang="en-US" baseline="0" dirty="0" smtClean="0"/>
              <a:t>Hive is an SQL –like data store.  We use it at the lab but not as part of our text analysis.  But it makes the transition from Oracle much less painful</a:t>
            </a:r>
          </a:p>
          <a:p>
            <a:r>
              <a:rPr lang="en-US" baseline="0" dirty="0" smtClean="0"/>
              <a:t>Pig is a higher level data flow language.  Its operations are implemented as M/R jobs underneath the covers, allowing developers to abstract away from that portion</a:t>
            </a:r>
          </a:p>
          <a:p>
            <a:r>
              <a:rPr lang="en-US" baseline="0" dirty="0" smtClean="0"/>
              <a:t>Zookeeper is the main member of the Hadoop family that is not based on HDFS.  It is a highly </a:t>
            </a:r>
            <a:r>
              <a:rPr lang="en-US" baseline="0" dirty="0" err="1" smtClean="0"/>
              <a:t>performant</a:t>
            </a:r>
            <a:r>
              <a:rPr lang="en-US" baseline="0" dirty="0" smtClean="0"/>
              <a:t>, in-memory, transactional </a:t>
            </a:r>
            <a:r>
              <a:rPr lang="en-US" baseline="0" dirty="0" err="1" smtClean="0"/>
              <a:t>datastore</a:t>
            </a:r>
            <a:r>
              <a:rPr lang="en-US" baseline="0" dirty="0" smtClean="0"/>
              <a:t>.  Typically used to ensure high-availability of different components.  It does all of the heavy lifting for distributed systems.</a:t>
            </a:r>
          </a:p>
          <a:p>
            <a:r>
              <a:rPr lang="en-US" baseline="0" dirty="0" err="1" smtClean="0"/>
              <a:t>Katta</a:t>
            </a:r>
            <a:r>
              <a:rPr lang="en-US" baseline="0" dirty="0" smtClean="0"/>
              <a:t> and Solr/</a:t>
            </a:r>
            <a:r>
              <a:rPr lang="en-US" baseline="0" dirty="0" err="1" smtClean="0"/>
              <a:t>Lucene</a:t>
            </a:r>
            <a:r>
              <a:rPr lang="en-US" baseline="0" dirty="0" smtClean="0"/>
              <a:t> provide the distributed text search capability.</a:t>
            </a:r>
            <a:endParaRPr lang="en-US" dirty="0" smtClean="0"/>
          </a:p>
          <a:p>
            <a:endParaRPr lang="en-US" dirty="0" smtClean="0"/>
          </a:p>
          <a:p>
            <a:r>
              <a:rPr lang="en-US" dirty="0" smtClean="0"/>
              <a:t>The missing puzzle piece is a full</a:t>
            </a:r>
            <a:r>
              <a:rPr lang="en-US" baseline="0" dirty="0" smtClean="0"/>
              <a:t> workflow management system.  However, Linked in is currently working on a system they call Project </a:t>
            </a:r>
            <a:r>
              <a:rPr lang="en-US" baseline="0" dirty="0" err="1" smtClean="0"/>
              <a:t>Voldemort</a:t>
            </a:r>
            <a:r>
              <a:rPr lang="en-US" baseline="0" dirty="0" smtClean="0"/>
              <a:t> that they intend to release open-source in the next couple of months.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foundation of the entire system is HDFS – almost everything uses that to store</a:t>
            </a:r>
            <a:r>
              <a:rPr lang="en-US" baseline="0" dirty="0" smtClean="0"/>
              <a:t> data</a:t>
            </a:r>
          </a:p>
          <a:p>
            <a:r>
              <a:rPr lang="en-US" baseline="0" dirty="0" smtClean="0"/>
              <a:t>M/R distributes tasks across the cluster and provides for parallel execution under a particular restrictive model of computation</a:t>
            </a:r>
          </a:p>
          <a:p>
            <a:r>
              <a:rPr lang="en-US" baseline="0" dirty="0" smtClean="0"/>
              <a:t>HBase stores all data in HDFS, but it also aggressively caches values in memory so it can be used as a real-time store of data – </a:t>
            </a:r>
            <a:r>
              <a:rPr lang="en-US" baseline="0" dirty="0" err="1" smtClean="0"/>
              <a:t>StumbleUpon</a:t>
            </a:r>
            <a:r>
              <a:rPr lang="en-US" baseline="0" dirty="0" smtClean="0"/>
              <a:t> uses it in their live web site. </a:t>
            </a:r>
          </a:p>
          <a:p>
            <a:r>
              <a:rPr lang="en-US" baseline="0" dirty="0" smtClean="0"/>
              <a:t>Hive is an SQL –like data store.  We use it at the lab but not as part of our text analysis.  But it makes the transition from Oracle much less painful</a:t>
            </a:r>
          </a:p>
          <a:p>
            <a:r>
              <a:rPr lang="en-US" baseline="0" dirty="0" smtClean="0"/>
              <a:t>Pig is a higher level data flow language.  Its operations are implemented as M/R jobs underneath the covers, allowing developers to abstract away from that portion</a:t>
            </a:r>
          </a:p>
          <a:p>
            <a:r>
              <a:rPr lang="en-US" baseline="0" dirty="0" smtClean="0"/>
              <a:t>Zookeeper is the main member of the Hadoop family that is not based on HDFS.  It is a highly </a:t>
            </a:r>
            <a:r>
              <a:rPr lang="en-US" baseline="0" dirty="0" err="1" smtClean="0"/>
              <a:t>performant</a:t>
            </a:r>
            <a:r>
              <a:rPr lang="en-US" baseline="0" dirty="0" smtClean="0"/>
              <a:t>, in-memory, transactional </a:t>
            </a:r>
            <a:r>
              <a:rPr lang="en-US" baseline="0" dirty="0" err="1" smtClean="0"/>
              <a:t>datastore</a:t>
            </a:r>
            <a:r>
              <a:rPr lang="en-US" baseline="0" dirty="0" smtClean="0"/>
              <a:t>.  Typically used to ensure high-availability of different components.  It does all of the heavy lifting for distributed systems.</a:t>
            </a:r>
          </a:p>
          <a:p>
            <a:r>
              <a:rPr lang="en-US" baseline="0" dirty="0" err="1" smtClean="0"/>
              <a:t>Katta</a:t>
            </a:r>
            <a:r>
              <a:rPr lang="en-US" baseline="0" dirty="0" smtClean="0"/>
              <a:t> and Solr/</a:t>
            </a:r>
            <a:r>
              <a:rPr lang="en-US" baseline="0" dirty="0" err="1" smtClean="0"/>
              <a:t>Lucene</a:t>
            </a:r>
            <a:r>
              <a:rPr lang="en-US" baseline="0" dirty="0" smtClean="0"/>
              <a:t> provide the distributed text search capability.</a:t>
            </a:r>
            <a:endParaRPr lang="en-US" dirty="0" smtClean="0"/>
          </a:p>
          <a:p>
            <a:endParaRPr lang="en-US" dirty="0" smtClean="0"/>
          </a:p>
          <a:p>
            <a:r>
              <a:rPr lang="en-US" dirty="0" smtClean="0"/>
              <a:t>The missing puzzle piece is a full</a:t>
            </a:r>
            <a:r>
              <a:rPr lang="en-US" baseline="0" dirty="0" smtClean="0"/>
              <a:t> workflow management system.  However, Linked in is currently working on a system they call Project </a:t>
            </a:r>
            <a:r>
              <a:rPr lang="en-US" baseline="0" dirty="0" err="1" smtClean="0"/>
              <a:t>Voldemort</a:t>
            </a:r>
            <a:r>
              <a:rPr lang="en-US" baseline="0" dirty="0" smtClean="0"/>
              <a:t> that they intend to release open-source in the next couple of months.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foundation of the entire system is HDFS – almost everything uses that to store</a:t>
            </a:r>
            <a:r>
              <a:rPr lang="en-US" baseline="0" dirty="0" smtClean="0"/>
              <a:t> data</a:t>
            </a:r>
          </a:p>
          <a:p>
            <a:r>
              <a:rPr lang="en-US" baseline="0" dirty="0" smtClean="0"/>
              <a:t>M/R distributes tasks across the cluster and provides for parallel execution under a particular restrictive model of computation</a:t>
            </a:r>
          </a:p>
          <a:p>
            <a:r>
              <a:rPr lang="en-US" baseline="0" dirty="0" smtClean="0"/>
              <a:t>HBase stores all data in HDFS, but it also aggressively caches values in memory so it can be used as a real-time store of data – </a:t>
            </a:r>
            <a:r>
              <a:rPr lang="en-US" baseline="0" dirty="0" err="1" smtClean="0"/>
              <a:t>StumbleUpon</a:t>
            </a:r>
            <a:r>
              <a:rPr lang="en-US" baseline="0" dirty="0" smtClean="0"/>
              <a:t> uses it in their live web site. </a:t>
            </a:r>
          </a:p>
          <a:p>
            <a:r>
              <a:rPr lang="en-US" baseline="0" dirty="0" smtClean="0"/>
              <a:t>Hive is an SQL –like data store.  We use it at the lab but not as part of our text analysis.  But it makes the transition from Oracle much less painful</a:t>
            </a:r>
          </a:p>
          <a:p>
            <a:r>
              <a:rPr lang="en-US" baseline="0" dirty="0" smtClean="0"/>
              <a:t>Pig is a higher level data flow language.  Its operations are implemented as M/R jobs underneath the covers, allowing developers to abstract away from that portion</a:t>
            </a:r>
          </a:p>
          <a:p>
            <a:r>
              <a:rPr lang="en-US" baseline="0" dirty="0" smtClean="0"/>
              <a:t>Zookeeper is the main member of the Hadoop family that is not based on HDFS.  It is a highly </a:t>
            </a:r>
            <a:r>
              <a:rPr lang="en-US" baseline="0" dirty="0" err="1" smtClean="0"/>
              <a:t>performant</a:t>
            </a:r>
            <a:r>
              <a:rPr lang="en-US" baseline="0" dirty="0" smtClean="0"/>
              <a:t>, in-memory, transactional </a:t>
            </a:r>
            <a:r>
              <a:rPr lang="en-US" baseline="0" dirty="0" err="1" smtClean="0"/>
              <a:t>datastore</a:t>
            </a:r>
            <a:r>
              <a:rPr lang="en-US" baseline="0" dirty="0" smtClean="0"/>
              <a:t>.  Typically used to ensure high-availability of different components.  It does all of the heavy lifting for distributed systems.</a:t>
            </a:r>
          </a:p>
          <a:p>
            <a:r>
              <a:rPr lang="en-US" baseline="0" dirty="0" err="1" smtClean="0"/>
              <a:t>Katta</a:t>
            </a:r>
            <a:r>
              <a:rPr lang="en-US" baseline="0" dirty="0" smtClean="0"/>
              <a:t> and Solr/</a:t>
            </a:r>
            <a:r>
              <a:rPr lang="en-US" baseline="0" dirty="0" err="1" smtClean="0"/>
              <a:t>Lucene</a:t>
            </a:r>
            <a:r>
              <a:rPr lang="en-US" baseline="0" dirty="0" smtClean="0"/>
              <a:t> provide the distributed text search capability.</a:t>
            </a:r>
            <a:endParaRPr lang="en-US" dirty="0" smtClean="0"/>
          </a:p>
          <a:p>
            <a:endParaRPr lang="en-US" dirty="0" smtClean="0"/>
          </a:p>
          <a:p>
            <a:r>
              <a:rPr lang="en-US" dirty="0" smtClean="0"/>
              <a:t>The missing puzzle piece is a full</a:t>
            </a:r>
            <a:r>
              <a:rPr lang="en-US" baseline="0" dirty="0" smtClean="0"/>
              <a:t> workflow management system.  However, Linked in is currently working on a system they call Project </a:t>
            </a:r>
            <a:r>
              <a:rPr lang="en-US" baseline="0" dirty="0" err="1" smtClean="0"/>
              <a:t>Voldemort</a:t>
            </a:r>
            <a:r>
              <a:rPr lang="en-US" baseline="0" dirty="0" smtClean="0"/>
              <a:t> that they intend to release open-source in the next couple of months.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foundation of the entire system is HDFS – almost everything uses that to store</a:t>
            </a:r>
            <a:r>
              <a:rPr lang="en-US" baseline="0" dirty="0" smtClean="0"/>
              <a:t> data</a:t>
            </a:r>
          </a:p>
          <a:p>
            <a:r>
              <a:rPr lang="en-US" baseline="0" dirty="0" smtClean="0"/>
              <a:t>M/R distributes tasks across the cluster and provides for parallel execution under a particular restrictive model of computation</a:t>
            </a:r>
          </a:p>
          <a:p>
            <a:r>
              <a:rPr lang="en-US" baseline="0" dirty="0" smtClean="0"/>
              <a:t>HBase stores all data in HDFS, but it also aggressively caches values in memory so it can be used as a real-time store of data – </a:t>
            </a:r>
            <a:r>
              <a:rPr lang="en-US" baseline="0" dirty="0" err="1" smtClean="0"/>
              <a:t>StumbleUpon</a:t>
            </a:r>
            <a:r>
              <a:rPr lang="en-US" baseline="0" dirty="0" smtClean="0"/>
              <a:t> uses it in their live web site. </a:t>
            </a:r>
          </a:p>
          <a:p>
            <a:r>
              <a:rPr lang="en-US" baseline="0" dirty="0" smtClean="0"/>
              <a:t>Hive is an SQL –like data store.  We use it at the lab but not as part of our text analysis.  But it makes the transition from Oracle much less painful</a:t>
            </a:r>
          </a:p>
          <a:p>
            <a:r>
              <a:rPr lang="en-US" baseline="0" dirty="0" smtClean="0"/>
              <a:t>Pig is a higher level data flow language.  Its operations are implemented as M/R jobs underneath the covers, allowing developers to abstract away from that portion</a:t>
            </a:r>
          </a:p>
          <a:p>
            <a:r>
              <a:rPr lang="en-US" baseline="0" dirty="0" smtClean="0"/>
              <a:t>Zookeeper is the main member of the Hadoop family that is not based on HDFS.  It is a highly </a:t>
            </a:r>
            <a:r>
              <a:rPr lang="en-US" baseline="0" dirty="0" err="1" smtClean="0"/>
              <a:t>performant</a:t>
            </a:r>
            <a:r>
              <a:rPr lang="en-US" baseline="0" dirty="0" smtClean="0"/>
              <a:t>, in-memory, transactional </a:t>
            </a:r>
            <a:r>
              <a:rPr lang="en-US" baseline="0" dirty="0" err="1" smtClean="0"/>
              <a:t>datastore</a:t>
            </a:r>
            <a:r>
              <a:rPr lang="en-US" baseline="0" dirty="0" smtClean="0"/>
              <a:t>.  Typically used to ensure high-availability of different components.  It does all of the heavy lifting for distributed systems.</a:t>
            </a:r>
          </a:p>
          <a:p>
            <a:r>
              <a:rPr lang="en-US" baseline="0" dirty="0" err="1" smtClean="0"/>
              <a:t>Katta</a:t>
            </a:r>
            <a:r>
              <a:rPr lang="en-US" baseline="0" dirty="0" smtClean="0"/>
              <a:t> and Solr/</a:t>
            </a:r>
            <a:r>
              <a:rPr lang="en-US" baseline="0" dirty="0" err="1" smtClean="0"/>
              <a:t>Lucene</a:t>
            </a:r>
            <a:r>
              <a:rPr lang="en-US" baseline="0" dirty="0" smtClean="0"/>
              <a:t> provide the distributed text search capability.</a:t>
            </a:r>
            <a:endParaRPr lang="en-US" dirty="0" smtClean="0"/>
          </a:p>
          <a:p>
            <a:endParaRPr lang="en-US" dirty="0" smtClean="0"/>
          </a:p>
          <a:p>
            <a:r>
              <a:rPr lang="en-US" dirty="0" smtClean="0"/>
              <a:t>The missing puzzle piece is a full</a:t>
            </a:r>
            <a:r>
              <a:rPr lang="en-US" baseline="0" dirty="0" smtClean="0"/>
              <a:t> workflow management system.  However, Linked in is currently working on a system they call Project </a:t>
            </a:r>
            <a:r>
              <a:rPr lang="en-US" baseline="0" dirty="0" err="1" smtClean="0"/>
              <a:t>Voldemort</a:t>
            </a:r>
            <a:r>
              <a:rPr lang="en-US" baseline="0" dirty="0" smtClean="0"/>
              <a:t> that they intend to release open-source in the next couple of months.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foundation of the entire system is HDFS – almost everything uses that to store</a:t>
            </a:r>
            <a:r>
              <a:rPr lang="en-US" baseline="0" dirty="0" smtClean="0"/>
              <a:t> data</a:t>
            </a:r>
          </a:p>
          <a:p>
            <a:r>
              <a:rPr lang="en-US" baseline="0" dirty="0" smtClean="0"/>
              <a:t>M/R distributes tasks across the cluster and provides for parallel execution under a particular restrictive model of computation</a:t>
            </a:r>
          </a:p>
          <a:p>
            <a:r>
              <a:rPr lang="en-US" baseline="0" dirty="0" smtClean="0"/>
              <a:t>HBase stores all data in HDFS, but it also aggressively caches values in memory so it can be used as a real-time store of data – </a:t>
            </a:r>
            <a:r>
              <a:rPr lang="en-US" baseline="0" dirty="0" err="1" smtClean="0"/>
              <a:t>StumbleUpon</a:t>
            </a:r>
            <a:r>
              <a:rPr lang="en-US" baseline="0" dirty="0" smtClean="0"/>
              <a:t> uses it in their live web site. </a:t>
            </a:r>
          </a:p>
          <a:p>
            <a:r>
              <a:rPr lang="en-US" baseline="0" dirty="0" smtClean="0"/>
              <a:t>Hive is an SQL –like data store.  We use it at the lab but not as part of our text analysis.  But it makes the transition from Oracle much less painful</a:t>
            </a:r>
          </a:p>
          <a:p>
            <a:r>
              <a:rPr lang="en-US" baseline="0" dirty="0" smtClean="0"/>
              <a:t>Pig is a higher level data flow language.  Its operations are implemented as M/R jobs underneath the covers, allowing developers to abstract away from that portion</a:t>
            </a:r>
          </a:p>
          <a:p>
            <a:r>
              <a:rPr lang="en-US" baseline="0" dirty="0" smtClean="0"/>
              <a:t>Zookeeper is the main member of the Hadoop family that is not based on HDFS.  It is a highly </a:t>
            </a:r>
            <a:r>
              <a:rPr lang="en-US" baseline="0" dirty="0" err="1" smtClean="0"/>
              <a:t>performant</a:t>
            </a:r>
            <a:r>
              <a:rPr lang="en-US" baseline="0" dirty="0" smtClean="0"/>
              <a:t>, in-memory, transactional </a:t>
            </a:r>
            <a:r>
              <a:rPr lang="en-US" baseline="0" dirty="0" err="1" smtClean="0"/>
              <a:t>datastore</a:t>
            </a:r>
            <a:r>
              <a:rPr lang="en-US" baseline="0" dirty="0" smtClean="0"/>
              <a:t>.  Typically used to ensure high-availability of different components.  It does all of the heavy lifting for distributed systems.</a:t>
            </a:r>
          </a:p>
          <a:p>
            <a:r>
              <a:rPr lang="en-US" baseline="0" dirty="0" err="1" smtClean="0"/>
              <a:t>Katta</a:t>
            </a:r>
            <a:r>
              <a:rPr lang="en-US" baseline="0" dirty="0" smtClean="0"/>
              <a:t> and Solr/</a:t>
            </a:r>
            <a:r>
              <a:rPr lang="en-US" baseline="0" dirty="0" err="1" smtClean="0"/>
              <a:t>Lucene</a:t>
            </a:r>
            <a:r>
              <a:rPr lang="en-US" baseline="0" dirty="0" smtClean="0"/>
              <a:t> provide the distributed text search capability.</a:t>
            </a:r>
            <a:endParaRPr lang="en-US" dirty="0" smtClean="0"/>
          </a:p>
          <a:p>
            <a:endParaRPr lang="en-US" dirty="0" smtClean="0"/>
          </a:p>
          <a:p>
            <a:r>
              <a:rPr lang="en-US" dirty="0" smtClean="0"/>
              <a:t>The missing puzzle piece is a full</a:t>
            </a:r>
            <a:r>
              <a:rPr lang="en-US" baseline="0" dirty="0" smtClean="0"/>
              <a:t> workflow management system.  However, Linked in is currently working on a system they call Project </a:t>
            </a:r>
            <a:r>
              <a:rPr lang="en-US" baseline="0" dirty="0" err="1" smtClean="0"/>
              <a:t>Voldemort</a:t>
            </a:r>
            <a:r>
              <a:rPr lang="en-US" baseline="0" dirty="0" smtClean="0"/>
              <a:t> that they intend to release open-source in the next couple of months.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34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limited operations:</a:t>
            </a:r>
          </a:p>
          <a:p>
            <a:pPr>
              <a:buFont typeface="Arial" charset="0"/>
              <a:buChar char="•"/>
            </a:pPr>
            <a:r>
              <a:rPr lang="en-US" dirty="0" smtClean="0"/>
              <a:t>Get / put using a row id</a:t>
            </a:r>
          </a:p>
          <a:p>
            <a:pPr>
              <a:buFont typeface="Arial" charset="0"/>
              <a:buChar char="•"/>
            </a:pPr>
            <a:r>
              <a:rPr lang="en-US" dirty="0" smtClean="0"/>
              <a:t> scan with filter</a:t>
            </a:r>
            <a:r>
              <a:rPr lang="en-US" baseline="0" dirty="0" smtClean="0"/>
              <a:t> and optional start/stop row</a:t>
            </a:r>
          </a:p>
          <a:p>
            <a:pPr>
              <a:buFont typeface="Arial" charset="0"/>
              <a:buNone/>
            </a:pPr>
            <a:r>
              <a:rPr lang="en-US" baseline="0" dirty="0" smtClean="0"/>
              <a:t>Goal is to support billions of rows * millions of columns * thousands of versions</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 often use tricks to store data in the column name (as this is dynamic and not</a:t>
            </a:r>
            <a:r>
              <a:rPr lang="en-US" baseline="0" dirty="0" smtClean="0"/>
              <a:t> constrained by the schema at all)</a:t>
            </a:r>
          </a:p>
          <a:p>
            <a:r>
              <a:rPr lang="en-US" baseline="0" dirty="0" smtClean="0"/>
              <a:t>e.g. you could do a sparse matrix where each column is a word in a document</a:t>
            </a:r>
            <a:endParaRPr lang="en-US" dirty="0"/>
          </a:p>
        </p:txBody>
      </p:sp>
      <p:sp>
        <p:nvSpPr>
          <p:cNvPr id="4" name="Slide Number Placeholder 3"/>
          <p:cNvSpPr>
            <a:spLocks noGrp="1"/>
          </p:cNvSpPr>
          <p:nvPr>
            <p:ph type="sldNum" sz="quarter" idx="10"/>
          </p:nvPr>
        </p:nvSpPr>
        <p:spPr/>
        <p:txBody>
          <a:bodyPr/>
          <a:lstStyle/>
          <a:p>
            <a:fld id="{7632EE94-FD6D-4A6B-9B2E-FE9067B3C2ED}"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Blank">
    <p:spTree>
      <p:nvGrpSpPr>
        <p:cNvPr id="1" name=""/>
        <p:cNvGrpSpPr/>
        <p:nvPr/>
      </p:nvGrpSpPr>
      <p:grpSpPr>
        <a:xfrm>
          <a:off x="0" y="0"/>
          <a:ext cx="0" cy="0"/>
          <a:chOff x="0" y="0"/>
          <a:chExt cx="0" cy="0"/>
        </a:xfrm>
      </p:grpSpPr>
      <p:sp>
        <p:nvSpPr>
          <p:cNvPr id="15" name="Rectangle 14"/>
          <p:cNvSpPr/>
          <p:nvPr/>
        </p:nvSpPr>
        <p:spPr>
          <a:xfrm>
            <a:off x="0" y="3065028"/>
            <a:ext cx="3417506" cy="3792972"/>
          </a:xfrm>
          <a:prstGeom prst="rect">
            <a:avLst/>
          </a:prstGeom>
          <a:solidFill>
            <a:srgbClr val="0F4F97"/>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stretch>
            <a:fillRect/>
          </a:stretch>
        </p:blipFill>
        <p:spPr>
          <a:xfrm>
            <a:off x="3448050" y="3067008"/>
            <a:ext cx="5695950" cy="3790992"/>
          </a:xfrm>
          <a:prstGeom prst="rect">
            <a:avLst/>
          </a:prstGeom>
          <a:effectLst>
            <a:outerShdw blurRad="50800" dist="38100" dir="16200000" rotWithShape="0">
              <a:prstClr val="black">
                <a:alpha val="40000"/>
              </a:prstClr>
            </a:outerShdw>
          </a:effectLst>
        </p:spPr>
      </p:pic>
      <p:sp>
        <p:nvSpPr>
          <p:cNvPr id="10" name="Title 9"/>
          <p:cNvSpPr>
            <a:spLocks noGrp="1"/>
          </p:cNvSpPr>
          <p:nvPr>
            <p:ph type="title"/>
          </p:nvPr>
        </p:nvSpPr>
        <p:spPr>
          <a:xfrm>
            <a:off x="457200" y="573243"/>
            <a:ext cx="8229600" cy="1056696"/>
          </a:xfrm>
        </p:spPr>
        <p:txBody>
          <a:bodyPr/>
          <a:lstStyle>
            <a:lvl1pPr>
              <a:defRPr b="0" i="1">
                <a:solidFill>
                  <a:srgbClr val="0F4F97"/>
                </a:solidFill>
                <a:effectLst/>
              </a:defRPr>
            </a:lvl1pPr>
          </a:lstStyle>
          <a:p>
            <a:r>
              <a:rPr lang="en-US" smtClean="0"/>
              <a:t>Click to edit Master title style</a:t>
            </a:r>
            <a:endParaRPr lang="en-US" dirty="0"/>
          </a:p>
        </p:txBody>
      </p:sp>
      <p:sp>
        <p:nvSpPr>
          <p:cNvPr id="12" name="Text Placeholder 11"/>
          <p:cNvSpPr>
            <a:spLocks noGrp="1"/>
          </p:cNvSpPr>
          <p:nvPr>
            <p:ph type="body" sz="quarter" idx="13"/>
          </p:nvPr>
        </p:nvSpPr>
        <p:spPr>
          <a:xfrm>
            <a:off x="652276" y="1568370"/>
            <a:ext cx="3465576" cy="369888"/>
          </a:xfrm>
        </p:spPr>
        <p:txBody>
          <a:bodyPr>
            <a:noAutofit/>
          </a:bodyPr>
          <a:lstStyle>
            <a:lvl1pPr>
              <a:buNone/>
              <a:defRPr sz="2000"/>
            </a:lvl1pPr>
            <a:lvl2pPr>
              <a:buNone/>
              <a:defRPr/>
            </a:lvl2pPr>
            <a:lvl3pPr>
              <a:buNone/>
              <a:defRPr/>
            </a:lvl3pPr>
            <a:lvl4pPr>
              <a:buNone/>
              <a:defRPr/>
            </a:lvl4pPr>
            <a:lvl5pPr>
              <a:buNone/>
              <a:defRPr/>
            </a:lvl5pPr>
          </a:lstStyle>
          <a:p>
            <a:pPr lvl="0"/>
            <a:r>
              <a:rPr lang="en-US" smtClean="0"/>
              <a:t>Click to edit Master text styles</a:t>
            </a:r>
          </a:p>
        </p:txBody>
      </p:sp>
      <p:pic>
        <p:nvPicPr>
          <p:cNvPr id="14" name="Picture 13" descr="LLL.png"/>
          <p:cNvPicPr>
            <a:picLocks noChangeAspect="1"/>
          </p:cNvPicPr>
          <p:nvPr/>
        </p:nvPicPr>
        <p:blipFill>
          <a:blip r:embed="rId3" cstate="print"/>
          <a:stretch>
            <a:fillRect/>
          </a:stretch>
        </p:blipFill>
        <p:spPr>
          <a:xfrm>
            <a:off x="7676573" y="392926"/>
            <a:ext cx="1085329" cy="1054874"/>
          </a:xfrm>
          <a:prstGeom prst="rect">
            <a:avLst/>
          </a:prstGeom>
          <a:effectLst>
            <a:outerShdw blurRad="50800" dist="38100" dir="2700000">
              <a:srgbClr val="000000">
                <a:alpha val="43000"/>
              </a:srgbClr>
            </a:outerShdw>
          </a:effectLst>
        </p:spPr>
      </p:pic>
      <p:sp>
        <p:nvSpPr>
          <p:cNvPr id="9" name="Rectangle 8"/>
          <p:cNvSpPr/>
          <p:nvPr/>
        </p:nvSpPr>
        <p:spPr>
          <a:xfrm>
            <a:off x="76200" y="6304002"/>
            <a:ext cx="3341306" cy="553998"/>
          </a:xfrm>
          <a:prstGeom prst="rect">
            <a:avLst/>
          </a:prstGeom>
        </p:spPr>
        <p:txBody>
          <a:bodyPr wrap="square">
            <a:spAutoFit/>
          </a:bodyPr>
          <a:lstStyle/>
          <a:p>
            <a:pPr algn="l"/>
            <a:r>
              <a:rPr lang="en-US" sz="1000" b="0" i="0" dirty="0" smtClean="0">
                <a:solidFill>
                  <a:schemeClr val="bg1"/>
                </a:solidFill>
              </a:rPr>
              <a:t>This work was performed under the auspices of the U.S. Department of Energy by Lawrence Livermore National Laboratory under Contract DE-AC52-07NA27344.</a:t>
            </a:r>
            <a:endParaRPr lang="en-US" sz="1000" b="0" i="0" dirty="0">
              <a:solidFill>
                <a:schemeClr val="bg1"/>
              </a:solidFill>
            </a:endParaRPr>
          </a:p>
        </p:txBody>
      </p:sp>
      <p:sp>
        <p:nvSpPr>
          <p:cNvPr id="13" name="Text Placeholder 2"/>
          <p:cNvSpPr txBox="1">
            <a:spLocks/>
          </p:cNvSpPr>
          <p:nvPr/>
        </p:nvSpPr>
        <p:spPr>
          <a:xfrm>
            <a:off x="5568951" y="2599269"/>
            <a:ext cx="3575050" cy="485817"/>
          </a:xfrm>
          <a:prstGeom prst="rect">
            <a:avLst/>
          </a:prstGeom>
        </p:spPr>
        <p:txBody>
          <a:bodyPr vert="horz" lIns="54864" tIns="91440" rtlCol="0">
            <a:noAutofit/>
          </a:bodyPr>
          <a:lstStyle/>
          <a:p>
            <a:pPr marL="400050" lvl="0" indent="-280988" defTabSz="914400">
              <a:spcBef>
                <a:spcPts val="600"/>
              </a:spcBef>
              <a:spcAft>
                <a:spcPts val="600"/>
              </a:spcAft>
              <a:buClr>
                <a:srgbClr val="0D5097"/>
              </a:buClr>
              <a:buSzPct val="90000"/>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July 2011</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6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p:txBody>
          <a:bodyPr/>
          <a:lstStyle/>
          <a:p>
            <a:fld id="{60D1F545-9C75-4CE8-9F6E-E37ABE67CA11}" type="slidenum">
              <a:rPr lang="en-US" smtClean="0"/>
              <a:pPr/>
              <a:t>‹#›</a:t>
            </a:fld>
            <a:endParaRPr lang="en-US"/>
          </a:p>
        </p:txBody>
      </p:sp>
      <p:sp>
        <p:nvSpPr>
          <p:cNvPr id="5" name="Title Placeholder 1"/>
          <p:cNvSpPr>
            <a:spLocks noGrp="1"/>
          </p:cNvSpPr>
          <p:nvPr>
            <p:ph type="title"/>
          </p:nvPr>
        </p:nvSpPr>
        <p:spPr>
          <a:xfrm>
            <a:off x="457200" y="220136"/>
            <a:ext cx="8229600" cy="1251062"/>
          </a:xfrm>
          <a:prstGeom prst="rect">
            <a:avLst/>
          </a:prstGeom>
          <a:effectLst/>
        </p:spPr>
        <p:txBody>
          <a:bodyPr vert="horz" lIns="91440" rIns="45720" rtlCol="0" anchor="ctr">
            <a:no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dirty="0"/>
          </a:p>
        </p:txBody>
      </p:sp>
      <p:sp>
        <p:nvSpPr>
          <p:cNvPr id="7" name="TextBox 6"/>
          <p:cNvSpPr txBox="1"/>
          <p:nvPr/>
        </p:nvSpPr>
        <p:spPr>
          <a:xfrm>
            <a:off x="4343400" y="6527884"/>
            <a:ext cx="1258678" cy="253916"/>
          </a:xfrm>
          <a:prstGeom prst="rect">
            <a:avLst/>
          </a:prstGeom>
          <a:noFill/>
        </p:spPr>
        <p:txBody>
          <a:bodyPr wrap="none" rtlCol="0">
            <a:spAutoFit/>
          </a:bodyPr>
          <a:lstStyle/>
          <a:p>
            <a:r>
              <a:rPr lang="en-US" sz="1050" kern="1200" dirty="0" smtClean="0">
                <a:solidFill>
                  <a:schemeClr val="tx1">
                    <a:lumMod val="50000"/>
                    <a:lumOff val="50000"/>
                  </a:schemeClr>
                </a:solidFill>
                <a:latin typeface="+mn-lt"/>
                <a:ea typeface="+mn-ea"/>
                <a:cs typeface="+mn-cs"/>
              </a:rPr>
              <a:t>LLNL-PRES-490075</a:t>
            </a:r>
            <a:endParaRPr lang="en-US" sz="1050" dirty="0">
              <a:solidFill>
                <a:schemeClr val="tx1">
                  <a:lumMod val="50000"/>
                  <a:lumOff val="5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1" name="Rectangle 10"/>
          <p:cNvSpPr/>
          <p:nvPr/>
        </p:nvSpPr>
        <p:spPr>
          <a:xfrm>
            <a:off x="1" y="6355080"/>
            <a:ext cx="9144000" cy="50292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20136"/>
            <a:ext cx="8229600" cy="1251062"/>
          </a:xfrm>
          <a:prstGeom prst="rect">
            <a:avLst/>
          </a:prstGeom>
          <a:effectLst/>
        </p:spPr>
        <p:txBody>
          <a:bodyPr vert="horz" lIns="91440" rIns="45720" rtlCol="0" anchor="ctr">
            <a:no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566863"/>
            <a:ext cx="8229600" cy="4751357"/>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p:txBody>
      </p:sp>
      <p:sp>
        <p:nvSpPr>
          <p:cNvPr id="10" name="Rectangle 9"/>
          <p:cNvSpPr/>
          <p:nvPr/>
        </p:nvSpPr>
        <p:spPr bwMode="invGray">
          <a:xfrm>
            <a:off x="1" y="6355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ext Box 20"/>
          <p:cNvSpPr txBox="1">
            <a:spLocks noChangeArrowheads="1"/>
          </p:cNvSpPr>
          <p:nvPr/>
        </p:nvSpPr>
        <p:spPr bwMode="auto">
          <a:xfrm>
            <a:off x="610156" y="6570785"/>
            <a:ext cx="3052548" cy="276999"/>
          </a:xfrm>
          <a:prstGeom prst="rect">
            <a:avLst/>
          </a:prstGeom>
          <a:noFill/>
          <a:ln w="9525">
            <a:noFill/>
            <a:miter lim="800000"/>
            <a:headEnd/>
            <a:tailEnd/>
          </a:ln>
          <a:effectLst/>
        </p:spPr>
        <p:txBody>
          <a:bodyPr wrap="square">
            <a:spAutoFit/>
          </a:bodyPr>
          <a:lstStyle/>
          <a:p>
            <a:r>
              <a:rPr lang="en-US" sz="1200" b="1" dirty="0">
                <a:solidFill>
                  <a:srgbClr val="124A91"/>
                </a:solidFill>
                <a:latin typeface="Arial Narrow" pitchFamily="-80" charset="0"/>
              </a:rPr>
              <a:t>Lawrence Livermore National Laboratory</a:t>
            </a:r>
          </a:p>
        </p:txBody>
      </p:sp>
      <p:pic>
        <p:nvPicPr>
          <p:cNvPr id="13" name="Picture 21" descr="lab_icon_no_box_blue_rgb"/>
          <p:cNvPicPr>
            <a:picLocks noChangeAspect="1" noChangeArrowheads="1"/>
          </p:cNvPicPr>
          <p:nvPr/>
        </p:nvPicPr>
        <p:blipFill>
          <a:blip r:embed="rId4" cstate="print"/>
          <a:srcRect/>
          <a:stretch>
            <a:fillRect/>
          </a:stretch>
        </p:blipFill>
        <p:spPr bwMode="auto">
          <a:xfrm>
            <a:off x="344548" y="6511907"/>
            <a:ext cx="334866" cy="305229"/>
          </a:xfrm>
          <a:prstGeom prst="rect">
            <a:avLst/>
          </a:prstGeom>
          <a:noFill/>
          <a:effectLst>
            <a:outerShdw blurRad="50800" dist="12700" dir="2700000" algn="tl" rotWithShape="0">
              <a:prstClr val="black">
                <a:alpha val="40000"/>
              </a:prstClr>
            </a:outerShdw>
          </a:effectLst>
        </p:spPr>
      </p:pic>
      <p:sp>
        <p:nvSpPr>
          <p:cNvPr id="14" name="Slide Number Placeholder 5"/>
          <p:cNvSpPr txBox="1">
            <a:spLocks/>
          </p:cNvSpPr>
          <p:nvPr/>
        </p:nvSpPr>
        <p:spPr>
          <a:xfrm>
            <a:off x="5606540" y="6476999"/>
            <a:ext cx="1796691" cy="274320"/>
          </a:xfrm>
          <a:prstGeom prst="rect">
            <a:avLst/>
          </a:prstGeom>
        </p:spPr>
        <p:txBody>
          <a:bodyPr vert="horz" bIns="0" rtlCol="0" anchor="b"/>
          <a:lstStyle>
            <a:lvl1pPr algn="r" eaLnBrk="1" latinLnBrk="0" hangingPunct="1">
              <a:defRPr kumimoji="0" sz="1200">
                <a:solidFill>
                  <a:schemeClr val="tx1">
                    <a:lumMod val="50000"/>
                    <a:lumOff val="50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CLOUD 2011 DJB</a:t>
            </a:r>
            <a:endParaRPr kumimoji="0" lang="en-US" sz="10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554064" y="6476999"/>
            <a:ext cx="384195" cy="274320"/>
          </a:xfrm>
          <a:prstGeom prst="rect">
            <a:avLst/>
          </a:prstGeom>
        </p:spPr>
        <p:txBody>
          <a:bodyPr vert="horz" bIns="0" rtlCol="0" anchor="b"/>
          <a:lstStyle>
            <a:lvl1pPr algn="r" eaLnBrk="1" latinLnBrk="0" hangingPunct="1">
              <a:defRPr kumimoji="0" sz="1200">
                <a:solidFill>
                  <a:schemeClr val="tx1">
                    <a:lumMod val="65000"/>
                    <a:lumOff val="35000"/>
                  </a:schemeClr>
                </a:solidFill>
              </a:defRPr>
            </a:lvl1pPr>
          </a:lstStyle>
          <a:p>
            <a:fld id="{60D1F545-9C75-4CE8-9F6E-E37ABE67CA11}" type="slidenum">
              <a:rPr lang="en-US" smtClean="0"/>
              <a:pPr/>
              <a:t>‹#›</a:t>
            </a:fld>
            <a:endParaRPr lang="en-US"/>
          </a:p>
        </p:txBody>
      </p:sp>
      <p:pic>
        <p:nvPicPr>
          <p:cNvPr id="16" name="Picture 15" descr="CompLogo_ColBkgd.png"/>
          <p:cNvPicPr>
            <a:picLocks noChangeAspect="1"/>
          </p:cNvPicPr>
          <p:nvPr/>
        </p:nvPicPr>
        <p:blipFill>
          <a:blip r:embed="rId5" cstate="print"/>
          <a:stretch>
            <a:fillRect/>
          </a:stretch>
        </p:blipFill>
        <p:spPr>
          <a:xfrm>
            <a:off x="7588250" y="6448598"/>
            <a:ext cx="595162" cy="39677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1" latinLnBrk="0" hangingPunct="1">
        <a:spcBef>
          <a:spcPct val="0"/>
        </a:spcBef>
        <a:buNone/>
        <a:defRPr kumimoji="0" sz="2800" b="1" kern="1200">
          <a:solidFill>
            <a:srgbClr val="214A8F"/>
          </a:solidFill>
          <a:effectLst/>
          <a:latin typeface="+mj-lt"/>
          <a:ea typeface="+mj-ea"/>
          <a:cs typeface="+mj-cs"/>
        </a:defRPr>
      </a:lvl1pPr>
    </p:titleStyle>
    <p:bodyStyle>
      <a:lvl1pPr marL="400050" indent="-280988" algn="l" rtl="0" eaLnBrk="1" latinLnBrk="0" hangingPunct="1">
        <a:spcBef>
          <a:spcPts val="600"/>
        </a:spcBef>
        <a:spcAft>
          <a:spcPts val="600"/>
        </a:spcAft>
        <a:buClr>
          <a:srgbClr val="0D5097"/>
        </a:buClr>
        <a:buSzPct val="90000"/>
        <a:buFont typeface="Wingdings" charset="2"/>
        <a:buChar char="§"/>
        <a:defRPr kumimoji="0" sz="2400" kern="1200">
          <a:solidFill>
            <a:schemeClr val="tx1"/>
          </a:solidFill>
          <a:latin typeface="+mn-lt"/>
          <a:ea typeface="+mn-ea"/>
          <a:cs typeface="+mn-cs"/>
        </a:defRPr>
      </a:lvl1pPr>
      <a:lvl2pPr marL="685800" indent="-273050" algn="l" rtl="0" eaLnBrk="1" latinLnBrk="0" hangingPunct="1">
        <a:spcBef>
          <a:spcPts val="0"/>
        </a:spcBef>
        <a:spcAft>
          <a:spcPts val="600"/>
        </a:spcAft>
        <a:buClrTx/>
        <a:buSzPct val="90000"/>
        <a:buFont typeface="Arial"/>
        <a:buChar char="•"/>
        <a:defRPr kumimoji="0" sz="2000" kern="1200">
          <a:solidFill>
            <a:schemeClr val="tx1"/>
          </a:solidFill>
          <a:latin typeface="+mn-lt"/>
          <a:ea typeface="+mn-ea"/>
          <a:cs typeface="+mn-cs"/>
        </a:defRPr>
      </a:lvl2pPr>
      <a:lvl3pPr marL="1085850" indent="-401638" algn="l" rtl="0" eaLnBrk="1" latinLnBrk="0" hangingPunct="1">
        <a:spcBef>
          <a:spcPts val="0"/>
        </a:spcBef>
        <a:spcAft>
          <a:spcPts val="600"/>
        </a:spcAft>
        <a:buClrTx/>
        <a:buSzPct val="90000"/>
        <a:buFont typeface="Lucida Grande"/>
        <a:buChar char="—"/>
        <a:defRPr kumimoji="0" sz="2000" kern="1200">
          <a:solidFill>
            <a:schemeClr val="tx1"/>
          </a:solidFill>
          <a:latin typeface="+mn-lt"/>
          <a:ea typeface="+mn-ea"/>
          <a:cs typeface="+mn-cs"/>
        </a:defRPr>
      </a:lvl3pPr>
      <a:lvl4pPr marL="1314450" indent="-242888" algn="l" rtl="0" eaLnBrk="1" latinLnBrk="0" hangingPunct="1">
        <a:spcBef>
          <a:spcPts val="0"/>
        </a:spcBef>
        <a:spcAft>
          <a:spcPts val="600"/>
        </a:spcAft>
        <a:buClrTx/>
        <a:buSzPct val="100000"/>
        <a:buFont typeface="Lucida Grande"/>
        <a:buChar char="–"/>
        <a:defRPr kumimoji="0" sz="1800" kern="1200">
          <a:solidFill>
            <a:schemeClr val="tx1"/>
          </a:solidFill>
          <a:latin typeface="+mn-lt"/>
          <a:ea typeface="+mn-ea"/>
          <a:cs typeface="+mn-cs"/>
        </a:defRPr>
      </a:lvl4pPr>
      <a:lvl5pPr marL="1543050" indent="-242888" algn="l" rtl="0" eaLnBrk="1" latinLnBrk="0" hangingPunct="1">
        <a:spcBef>
          <a:spcPts val="0"/>
        </a:spcBef>
        <a:spcAft>
          <a:spcPts val="600"/>
        </a:spcAft>
        <a:buClrTx/>
        <a:buFont typeface="Arial"/>
        <a:buChar char="•"/>
        <a:defRPr kumimoji="0" lang="en-US" sz="18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Scale Text Analytics Tutorial</a:t>
            </a:r>
            <a:endParaRPr lang="en-US" dirty="0"/>
          </a:p>
        </p:txBody>
      </p:sp>
      <p:sp>
        <p:nvSpPr>
          <p:cNvPr id="3" name="Text Placeholder 2"/>
          <p:cNvSpPr>
            <a:spLocks noGrp="1"/>
          </p:cNvSpPr>
          <p:nvPr>
            <p:ph type="body" sz="quarter" idx="13"/>
          </p:nvPr>
        </p:nvSpPr>
        <p:spPr/>
        <p:txBody>
          <a:bodyPr/>
          <a:lstStyle/>
          <a:p>
            <a:r>
              <a:rPr lang="en-US" dirty="0" smtClean="0"/>
              <a:t>David Buttler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solidFill>
                  <a:srgbClr val="92D050"/>
                </a:solidFill>
              </a:rPr>
              <a:t>Hadoop</a:t>
            </a:r>
            <a:r>
              <a:rPr lang="en-US" dirty="0" smtClean="0">
                <a:solidFill>
                  <a:srgbClr val="92D050"/>
                </a:solidFill>
              </a:rPr>
              <a:t> / HDFS</a:t>
            </a:r>
          </a:p>
          <a:p>
            <a:r>
              <a:rPr lang="en-US" dirty="0" smtClean="0">
                <a:solidFill>
                  <a:srgbClr val="92D050"/>
                </a:solidFill>
              </a:rPr>
              <a:t>HBase</a:t>
            </a:r>
          </a:p>
          <a:p>
            <a:r>
              <a:rPr lang="en-US" dirty="0" smtClean="0">
                <a:solidFill>
                  <a:schemeClr val="tx2">
                    <a:lumMod val="40000"/>
                    <a:lumOff val="60000"/>
                  </a:schemeClr>
                </a:solidFill>
              </a:rPr>
              <a:t>Cassandra</a:t>
            </a:r>
          </a:p>
          <a:p>
            <a:r>
              <a:rPr lang="en-US" dirty="0" err="1" smtClean="0">
                <a:solidFill>
                  <a:schemeClr val="tx2">
                    <a:lumMod val="40000"/>
                    <a:lumOff val="60000"/>
                  </a:schemeClr>
                </a:solidFill>
              </a:rPr>
              <a:t>MongoDB</a:t>
            </a:r>
            <a:endParaRPr lang="en-US" dirty="0" smtClean="0">
              <a:solidFill>
                <a:schemeClr val="tx2">
                  <a:lumMod val="40000"/>
                  <a:lumOff val="60000"/>
                </a:schemeClr>
              </a:solidFill>
            </a:endParaRPr>
          </a:p>
          <a:p>
            <a:r>
              <a:rPr lang="en-US" dirty="0" err="1" smtClean="0">
                <a:solidFill>
                  <a:schemeClr val="tx2">
                    <a:lumMod val="40000"/>
                    <a:lumOff val="60000"/>
                  </a:schemeClr>
                </a:solidFill>
              </a:rPr>
              <a:t>Solr</a:t>
            </a:r>
            <a:r>
              <a:rPr lang="en-US" dirty="0" smtClean="0">
                <a:solidFill>
                  <a:schemeClr val="tx2">
                    <a:lumMod val="40000"/>
                    <a:lumOff val="60000"/>
                  </a:schemeClr>
                </a:solidFill>
              </a:rPr>
              <a:t> / Elastic Search</a:t>
            </a:r>
          </a:p>
          <a:p>
            <a:r>
              <a:rPr lang="en-US" dirty="0" err="1" smtClean="0">
                <a:solidFill>
                  <a:srgbClr val="FFC000"/>
                </a:solidFill>
              </a:rPr>
              <a:t>Netezza</a:t>
            </a:r>
            <a:r>
              <a:rPr lang="en-US" dirty="0" smtClean="0">
                <a:solidFill>
                  <a:srgbClr val="FFC000"/>
                </a:solidFill>
              </a:rPr>
              <a:t> (IBM) / </a:t>
            </a:r>
            <a:r>
              <a:rPr lang="en-US" dirty="0" err="1" smtClean="0">
                <a:solidFill>
                  <a:srgbClr val="FFC000"/>
                </a:solidFill>
              </a:rPr>
              <a:t>Greenplum</a:t>
            </a:r>
            <a:r>
              <a:rPr lang="en-US" dirty="0" smtClean="0">
                <a:solidFill>
                  <a:srgbClr val="FFC000"/>
                </a:solidFill>
              </a:rPr>
              <a:t> (EMC) / Aster Data (</a:t>
            </a:r>
            <a:r>
              <a:rPr lang="en-US" dirty="0" err="1" smtClean="0">
                <a:solidFill>
                  <a:srgbClr val="FFC000"/>
                </a:solidFill>
              </a:rPr>
              <a:t>TeraData</a:t>
            </a:r>
            <a:r>
              <a:rPr lang="en-US" dirty="0" smtClean="0">
                <a:solidFill>
                  <a:srgbClr val="FFC000"/>
                </a:solidFill>
              </a:rPr>
              <a:t>)</a:t>
            </a:r>
            <a:endParaRPr lang="en-US" dirty="0" smtClean="0">
              <a:solidFill>
                <a:srgbClr val="FF3300"/>
              </a:solidFill>
            </a:endParaRPr>
          </a:p>
          <a:p>
            <a:r>
              <a:rPr lang="en-US" dirty="0" err="1" smtClean="0">
                <a:solidFill>
                  <a:srgbClr val="FF3300"/>
                </a:solidFill>
              </a:rPr>
              <a:t>MySQL</a:t>
            </a:r>
            <a:endParaRPr lang="en-US" dirty="0" smtClean="0">
              <a:solidFill>
                <a:srgbClr val="FF3300"/>
              </a:solidFill>
            </a:endParaRPr>
          </a:p>
          <a:p>
            <a:r>
              <a:rPr lang="en-US" dirty="0" smtClean="0">
                <a:solidFill>
                  <a:srgbClr val="FF3300"/>
                </a:solidFill>
              </a:rPr>
              <a:t>Oracle </a:t>
            </a:r>
          </a:p>
        </p:txBody>
      </p:sp>
      <p:sp>
        <p:nvSpPr>
          <p:cNvPr id="2" name="Title 1"/>
          <p:cNvSpPr>
            <a:spLocks noGrp="1"/>
          </p:cNvSpPr>
          <p:nvPr>
            <p:ph type="title"/>
          </p:nvPr>
        </p:nvSpPr>
        <p:spPr/>
        <p:txBody>
          <a:bodyPr/>
          <a:lstStyle/>
          <a:p>
            <a:r>
              <a:rPr lang="en-US" dirty="0" smtClean="0"/>
              <a:t>Storing data is not the same as </a:t>
            </a:r>
            <a:r>
              <a:rPr lang="en-US" smtClean="0"/>
              <a:t>managing data:</a:t>
            </a:r>
            <a:r>
              <a:rPr lang="en-US" dirty="0" smtClean="0"/>
              <a:t/>
            </a:r>
            <a:br>
              <a:rPr lang="en-US" dirty="0" smtClean="0"/>
            </a:br>
            <a:r>
              <a:rPr lang="en-US" dirty="0" smtClean="0"/>
              <a:t>Data storage systems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 metadata management – it’s just a file system</a:t>
            </a:r>
          </a:p>
          <a:p>
            <a:pPr lvl="1"/>
            <a:r>
              <a:rPr lang="en-US" dirty="0" smtClean="0"/>
              <a:t>Great for large BLOBs of data organized like a file system</a:t>
            </a:r>
          </a:p>
          <a:p>
            <a:pPr lvl="1"/>
            <a:r>
              <a:rPr lang="en-US" dirty="0" smtClean="0"/>
              <a:t>Terrible for small files*</a:t>
            </a:r>
          </a:p>
          <a:p>
            <a:r>
              <a:rPr lang="en-US" dirty="0" smtClean="0"/>
              <a:t>Complementary products </a:t>
            </a:r>
          </a:p>
          <a:p>
            <a:pPr lvl="1"/>
            <a:r>
              <a:rPr lang="en-US" dirty="0" smtClean="0"/>
              <a:t>Hive: SQL over HDFS files with built-in metadata store</a:t>
            </a:r>
          </a:p>
          <a:p>
            <a:pPr lvl="1"/>
            <a:r>
              <a:rPr lang="en-US" dirty="0" err="1" smtClean="0"/>
              <a:t>HCatalog</a:t>
            </a:r>
            <a:r>
              <a:rPr lang="en-US" dirty="0" smtClean="0"/>
              <a:t>: independent version of Hive metadata store for integration with Pig, Hive, Streaming, etc.</a:t>
            </a:r>
          </a:p>
          <a:p>
            <a:r>
              <a:rPr lang="en-US" dirty="0" smtClean="0"/>
              <a:t>Great for M/R scans</a:t>
            </a:r>
          </a:p>
          <a:p>
            <a:r>
              <a:rPr lang="en-US" dirty="0" smtClean="0">
                <a:solidFill>
                  <a:schemeClr val="tx2">
                    <a:lumMod val="60000"/>
                    <a:lumOff val="40000"/>
                  </a:schemeClr>
                </a:solidFill>
              </a:rPr>
              <a:t>Medium-Large data (non-critical data only)</a:t>
            </a:r>
          </a:p>
          <a:p>
            <a:endParaRPr lang="en-US" dirty="0"/>
          </a:p>
        </p:txBody>
      </p:sp>
      <p:sp>
        <p:nvSpPr>
          <p:cNvPr id="3" name="Title 2"/>
          <p:cNvSpPr>
            <a:spLocks noGrp="1"/>
          </p:cNvSpPr>
          <p:nvPr>
            <p:ph type="title"/>
          </p:nvPr>
        </p:nvSpPr>
        <p:spPr/>
        <p:txBody>
          <a:bodyPr/>
          <a:lstStyle/>
          <a:p>
            <a:r>
              <a:rPr lang="en-US" dirty="0" err="1" smtClean="0"/>
              <a:t>Hadoop</a:t>
            </a:r>
            <a:r>
              <a:rPr lang="en-US" dirty="0" smtClean="0"/>
              <a:t> (HDFS) as a data storage system</a:t>
            </a:r>
            <a:endParaRPr lang="en-US" dirty="0"/>
          </a:p>
        </p:txBody>
      </p:sp>
      <p:sp>
        <p:nvSpPr>
          <p:cNvPr id="4" name="TextBox 3"/>
          <p:cNvSpPr txBox="1"/>
          <p:nvPr/>
        </p:nvSpPr>
        <p:spPr>
          <a:xfrm>
            <a:off x="0" y="5486400"/>
            <a:ext cx="9067800" cy="584775"/>
          </a:xfrm>
          <a:prstGeom prst="rect">
            <a:avLst/>
          </a:prstGeom>
          <a:noFill/>
        </p:spPr>
        <p:txBody>
          <a:bodyPr wrap="square" rtlCol="0">
            <a:spAutoFit/>
          </a:bodyPr>
          <a:lstStyle/>
          <a:p>
            <a:r>
              <a:rPr lang="en-US" sz="1600" dirty="0" smtClean="0"/>
              <a:t>* </a:t>
            </a:r>
            <a:r>
              <a:rPr lang="en-US" sz="1600" dirty="0" err="1" smtClean="0"/>
              <a:t>MapR</a:t>
            </a:r>
            <a:r>
              <a:rPr lang="en-US" sz="1600" dirty="0" smtClean="0"/>
              <a:t> is a commercial company that offers an HDFS replacement that makes handling of small files less troublesome: http://www.mapr.com</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66863"/>
            <a:ext cx="8229600" cy="4300537"/>
          </a:xfrm>
        </p:spPr>
        <p:txBody>
          <a:bodyPr/>
          <a:lstStyle/>
          <a:p>
            <a:r>
              <a:rPr lang="en-US" dirty="0" smtClean="0"/>
              <a:t>Has a defined table schema</a:t>
            </a:r>
          </a:p>
          <a:p>
            <a:r>
              <a:rPr lang="en-US" dirty="0" smtClean="0"/>
              <a:t>Great for storing lots of small pieces of data and simple attributes</a:t>
            </a:r>
          </a:p>
          <a:p>
            <a:pPr lvl="1"/>
            <a:r>
              <a:rPr lang="en-US" dirty="0" smtClean="0"/>
              <a:t>Okay for storing complex structures in serialized form</a:t>
            </a:r>
          </a:p>
          <a:p>
            <a:r>
              <a:rPr lang="en-US" dirty="0" smtClean="0"/>
              <a:t>Not so good for storing BLOBs*</a:t>
            </a:r>
          </a:p>
          <a:p>
            <a:pPr lvl="1"/>
            <a:r>
              <a:rPr lang="en-US" dirty="0" smtClean="0"/>
              <a:t>1 MB seems a good rule-of-thumb limit for cell size</a:t>
            </a:r>
          </a:p>
          <a:p>
            <a:r>
              <a:rPr lang="en-US" dirty="0" smtClean="0"/>
              <a:t>Great for M/R scans</a:t>
            </a:r>
          </a:p>
          <a:p>
            <a:r>
              <a:rPr lang="en-US" dirty="0" smtClean="0">
                <a:solidFill>
                  <a:schemeClr val="tx2">
                    <a:lumMod val="60000"/>
                    <a:lumOff val="40000"/>
                  </a:schemeClr>
                </a:solidFill>
              </a:rPr>
              <a:t>Medium-Large data</a:t>
            </a:r>
          </a:p>
          <a:p>
            <a:endParaRPr lang="en-US" dirty="0"/>
          </a:p>
        </p:txBody>
      </p:sp>
      <p:sp>
        <p:nvSpPr>
          <p:cNvPr id="3" name="Title 2"/>
          <p:cNvSpPr>
            <a:spLocks noGrp="1"/>
          </p:cNvSpPr>
          <p:nvPr>
            <p:ph type="title"/>
          </p:nvPr>
        </p:nvSpPr>
        <p:spPr/>
        <p:txBody>
          <a:bodyPr/>
          <a:lstStyle/>
          <a:p>
            <a:r>
              <a:rPr lang="en-US" dirty="0" smtClean="0"/>
              <a:t>HBase as a data storage system</a:t>
            </a:r>
            <a:endParaRPr lang="en-US" dirty="0"/>
          </a:p>
        </p:txBody>
      </p:sp>
      <p:sp>
        <p:nvSpPr>
          <p:cNvPr id="4" name="TextBox 3"/>
          <p:cNvSpPr txBox="1"/>
          <p:nvPr/>
        </p:nvSpPr>
        <p:spPr>
          <a:xfrm>
            <a:off x="0" y="5486400"/>
            <a:ext cx="9067800" cy="584775"/>
          </a:xfrm>
          <a:prstGeom prst="rect">
            <a:avLst/>
          </a:prstGeom>
          <a:noFill/>
        </p:spPr>
        <p:txBody>
          <a:bodyPr wrap="square" rtlCol="0">
            <a:spAutoFit/>
          </a:bodyPr>
          <a:lstStyle/>
          <a:p>
            <a:r>
              <a:rPr lang="en-US" sz="1600" dirty="0" smtClean="0"/>
              <a:t>* The Lily project offers an open source solution that manages BLOBs transparently in a combination of HDFS and HBase: http://www.lilyproject.org</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Large key-value store</a:t>
            </a:r>
          </a:p>
          <a:p>
            <a:r>
              <a:rPr lang="en-US" dirty="0" smtClean="0"/>
              <a:t>Has a schema</a:t>
            </a:r>
          </a:p>
          <a:p>
            <a:r>
              <a:rPr lang="en-US" dirty="0" smtClean="0"/>
              <a:t>Eventual consistency</a:t>
            </a:r>
          </a:p>
          <a:p>
            <a:r>
              <a:rPr lang="en-US" dirty="0" smtClean="0"/>
              <a:t>P2P architecture</a:t>
            </a:r>
          </a:p>
          <a:p>
            <a:pPr lvl="1"/>
            <a:r>
              <a:rPr lang="en-US" dirty="0" smtClean="0"/>
              <a:t>Manages its own files; does not rely on HDFS</a:t>
            </a:r>
          </a:p>
          <a:p>
            <a:r>
              <a:rPr lang="en-US" dirty="0" err="1" smtClean="0"/>
              <a:t>DataStax</a:t>
            </a:r>
            <a:r>
              <a:rPr lang="en-US" dirty="0" smtClean="0"/>
              <a:t>* has a </a:t>
            </a:r>
            <a:r>
              <a:rPr lang="en-US" dirty="0" err="1" smtClean="0"/>
              <a:t>Hadoop</a:t>
            </a:r>
            <a:r>
              <a:rPr lang="en-US" dirty="0" smtClean="0"/>
              <a:t> distribution with HDFS replaced by Cassandra</a:t>
            </a:r>
          </a:p>
          <a:p>
            <a:r>
              <a:rPr lang="en-US" dirty="0" smtClean="0"/>
              <a:t>No scans available</a:t>
            </a:r>
            <a:endParaRPr lang="en-US" dirty="0" smtClean="0">
              <a:solidFill>
                <a:schemeClr val="tx2">
                  <a:lumMod val="60000"/>
                  <a:lumOff val="40000"/>
                </a:schemeClr>
              </a:solidFill>
            </a:endParaRPr>
          </a:p>
          <a:p>
            <a:r>
              <a:rPr lang="en-US" dirty="0" smtClean="0">
                <a:solidFill>
                  <a:schemeClr val="tx2">
                    <a:lumMod val="60000"/>
                    <a:lumOff val="40000"/>
                  </a:schemeClr>
                </a:solidFill>
              </a:rPr>
              <a:t>Medium data</a:t>
            </a:r>
          </a:p>
          <a:p>
            <a:endParaRPr lang="en-US" dirty="0" smtClean="0"/>
          </a:p>
        </p:txBody>
      </p:sp>
      <p:sp>
        <p:nvSpPr>
          <p:cNvPr id="3" name="Title 2"/>
          <p:cNvSpPr>
            <a:spLocks noGrp="1"/>
          </p:cNvSpPr>
          <p:nvPr>
            <p:ph type="title"/>
          </p:nvPr>
        </p:nvSpPr>
        <p:spPr/>
        <p:txBody>
          <a:bodyPr/>
          <a:lstStyle/>
          <a:p>
            <a:r>
              <a:rPr lang="en-US" dirty="0" smtClean="0"/>
              <a:t>Cassandra as a data storage solution</a:t>
            </a:r>
            <a:endParaRPr lang="en-US" dirty="0"/>
          </a:p>
        </p:txBody>
      </p:sp>
      <p:sp>
        <p:nvSpPr>
          <p:cNvPr id="4" name="TextBox 3"/>
          <p:cNvSpPr txBox="1"/>
          <p:nvPr/>
        </p:nvSpPr>
        <p:spPr>
          <a:xfrm>
            <a:off x="3048000" y="6019800"/>
            <a:ext cx="2876108" cy="369332"/>
          </a:xfrm>
          <a:prstGeom prst="rect">
            <a:avLst/>
          </a:prstGeom>
          <a:noFill/>
        </p:spPr>
        <p:txBody>
          <a:bodyPr wrap="none" rtlCol="0">
            <a:spAutoFit/>
          </a:bodyPr>
          <a:lstStyle/>
          <a:p>
            <a:r>
              <a:rPr lang="en-US" dirty="0" smtClean="0"/>
              <a:t>*http://www.datastax.com/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Typed schema</a:t>
            </a:r>
          </a:p>
          <a:p>
            <a:r>
              <a:rPr lang="en-US" dirty="0" smtClean="0"/>
              <a:t>Built-in indexing</a:t>
            </a:r>
          </a:p>
          <a:p>
            <a:r>
              <a:rPr lang="en-US" dirty="0" err="1" smtClean="0"/>
              <a:t>Sharding</a:t>
            </a:r>
            <a:r>
              <a:rPr lang="en-US" dirty="0" smtClean="0"/>
              <a:t> is manual</a:t>
            </a:r>
          </a:p>
          <a:p>
            <a:pPr lvl="1"/>
            <a:r>
              <a:rPr lang="en-US" dirty="0" smtClean="0"/>
              <a:t>Elastic Search provides automatic shard management</a:t>
            </a:r>
          </a:p>
          <a:p>
            <a:r>
              <a:rPr lang="en-US" dirty="0" smtClean="0"/>
              <a:t>No database guarantees</a:t>
            </a:r>
          </a:p>
          <a:p>
            <a:r>
              <a:rPr lang="en-US" dirty="0" smtClean="0">
                <a:solidFill>
                  <a:schemeClr val="tx2">
                    <a:lumMod val="60000"/>
                    <a:lumOff val="40000"/>
                  </a:schemeClr>
                </a:solidFill>
              </a:rPr>
              <a:t>Small-Medium data (non-critical data only)</a:t>
            </a:r>
          </a:p>
          <a:p>
            <a:endParaRPr lang="en-US" dirty="0"/>
          </a:p>
        </p:txBody>
      </p:sp>
      <p:sp>
        <p:nvSpPr>
          <p:cNvPr id="3" name="Title 2"/>
          <p:cNvSpPr>
            <a:spLocks noGrp="1"/>
          </p:cNvSpPr>
          <p:nvPr>
            <p:ph type="title"/>
          </p:nvPr>
        </p:nvSpPr>
        <p:spPr/>
        <p:txBody>
          <a:bodyPr/>
          <a:lstStyle/>
          <a:p>
            <a:r>
              <a:rPr lang="en-US" dirty="0" err="1" smtClean="0"/>
              <a:t>Solr</a:t>
            </a:r>
            <a:r>
              <a:rPr lang="en-US" dirty="0" smtClean="0"/>
              <a:t> as a data storage engine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66863"/>
            <a:ext cx="8229600" cy="4376737"/>
          </a:xfrm>
        </p:spPr>
        <p:txBody>
          <a:bodyPr>
            <a:normAutofit lnSpcReduction="10000"/>
          </a:bodyPr>
          <a:lstStyle/>
          <a:p>
            <a:r>
              <a:rPr lang="en-US" dirty="0" smtClean="0"/>
              <a:t>Document orientated</a:t>
            </a:r>
          </a:p>
          <a:p>
            <a:pPr lvl="1"/>
            <a:r>
              <a:rPr lang="en-US" dirty="0" smtClean="0"/>
              <a:t>JSON wire format</a:t>
            </a:r>
          </a:p>
          <a:p>
            <a:r>
              <a:rPr lang="en-US" dirty="0" smtClean="0"/>
              <a:t>Indexes fields (individual and compound)</a:t>
            </a:r>
          </a:p>
          <a:p>
            <a:r>
              <a:rPr lang="en-US" dirty="0" smtClean="0"/>
              <a:t>Automatic </a:t>
            </a:r>
            <a:r>
              <a:rPr lang="en-US" dirty="0" err="1" smtClean="0"/>
              <a:t>sharding</a:t>
            </a:r>
            <a:r>
              <a:rPr lang="en-US" dirty="0" smtClean="0"/>
              <a:t> available (with limits)</a:t>
            </a:r>
          </a:p>
          <a:p>
            <a:pPr lvl="1"/>
            <a:r>
              <a:rPr lang="en-US" dirty="0" smtClean="0"/>
              <a:t>Collections (tables) are limited to 256GB in version 1.8 (per shard?)</a:t>
            </a:r>
          </a:p>
          <a:p>
            <a:pPr lvl="1"/>
            <a:r>
              <a:rPr lang="en-US" dirty="0" smtClean="0"/>
              <a:t>Not tested beyond 100 shards</a:t>
            </a:r>
          </a:p>
          <a:p>
            <a:r>
              <a:rPr lang="en-US" dirty="0" smtClean="0"/>
              <a:t>No obvious Map/Reduce integration</a:t>
            </a:r>
          </a:p>
          <a:p>
            <a:r>
              <a:rPr lang="en-US" dirty="0" smtClean="0"/>
              <a:t>Data flush interval means you can lose data (durability option)</a:t>
            </a:r>
          </a:p>
          <a:p>
            <a:r>
              <a:rPr lang="en-US" dirty="0" smtClean="0">
                <a:solidFill>
                  <a:schemeClr val="tx2">
                    <a:lumMod val="60000"/>
                    <a:lumOff val="40000"/>
                  </a:schemeClr>
                </a:solidFill>
              </a:rPr>
              <a:t>Small-Medium data (non-critical data only)</a:t>
            </a:r>
            <a:endParaRPr lang="en-US" dirty="0">
              <a:solidFill>
                <a:schemeClr val="tx2">
                  <a:lumMod val="60000"/>
                  <a:lumOff val="40000"/>
                </a:schemeClr>
              </a:solidFill>
            </a:endParaRPr>
          </a:p>
        </p:txBody>
      </p:sp>
      <p:sp>
        <p:nvSpPr>
          <p:cNvPr id="3" name="Title 2"/>
          <p:cNvSpPr>
            <a:spLocks noGrp="1"/>
          </p:cNvSpPr>
          <p:nvPr>
            <p:ph type="title"/>
          </p:nvPr>
        </p:nvSpPr>
        <p:spPr/>
        <p:txBody>
          <a:bodyPr/>
          <a:lstStyle/>
          <a:p>
            <a:r>
              <a:rPr lang="en-US" dirty="0" err="1" smtClean="0"/>
              <a:t>MongoDB</a:t>
            </a:r>
            <a:r>
              <a:rPr lang="en-US" dirty="0" smtClean="0"/>
              <a:t> as a data storage engine</a:t>
            </a:r>
            <a:endParaRPr lang="en-US" dirty="0"/>
          </a:p>
        </p:txBody>
      </p:sp>
      <p:sp>
        <p:nvSpPr>
          <p:cNvPr id="4" name="TextBox 3"/>
          <p:cNvSpPr txBox="1"/>
          <p:nvPr/>
        </p:nvSpPr>
        <p:spPr>
          <a:xfrm>
            <a:off x="762000" y="5791200"/>
            <a:ext cx="6542176" cy="584775"/>
          </a:xfrm>
          <a:prstGeom prst="rect">
            <a:avLst/>
          </a:prstGeom>
          <a:noFill/>
        </p:spPr>
        <p:txBody>
          <a:bodyPr wrap="none" rtlCol="0">
            <a:spAutoFit/>
          </a:bodyPr>
          <a:lstStyle/>
          <a:p>
            <a:r>
              <a:rPr lang="en-US" sz="1600" dirty="0" smtClean="0"/>
              <a:t>http://www.mongodb.org/display/DOCS/Sharding+Introduction</a:t>
            </a:r>
          </a:p>
          <a:p>
            <a:r>
              <a:rPr lang="en-US" sz="1600" dirty="0" smtClean="0"/>
              <a:t>http://www.paperplanes.de/2011/1/10/mongodb_and_data_durability.html</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Batch</a:t>
            </a:r>
          </a:p>
          <a:p>
            <a:pPr lvl="1"/>
            <a:r>
              <a:rPr lang="en-US" dirty="0" smtClean="0"/>
              <a:t>Powerful, but do not return data quickly</a:t>
            </a:r>
          </a:p>
          <a:p>
            <a:pPr lvl="1"/>
            <a:r>
              <a:rPr lang="en-US" dirty="0" smtClean="0"/>
              <a:t>Difficult to keep data updated and efficient</a:t>
            </a:r>
          </a:p>
          <a:p>
            <a:pPr lvl="1"/>
            <a:r>
              <a:rPr lang="en-US" dirty="0" smtClean="0"/>
              <a:t>Types of available batch queries:</a:t>
            </a:r>
          </a:p>
          <a:p>
            <a:pPr lvl="2">
              <a:defRPr/>
            </a:pPr>
            <a:r>
              <a:rPr kumimoji="0" lang="en-US" kern="1200" dirty="0" smtClean="0">
                <a:solidFill>
                  <a:schemeClr val="tx1"/>
                </a:solidFill>
                <a:latin typeface="+mn-lt"/>
                <a:ea typeface="+mn-ea"/>
                <a:cs typeface="+mn-cs"/>
              </a:rPr>
              <a:t>DB indexes	</a:t>
            </a:r>
            <a:endParaRPr lang="en-US" dirty="0" smtClean="0"/>
          </a:p>
          <a:p>
            <a:pPr lvl="2"/>
            <a:r>
              <a:rPr lang="en-US" dirty="0" smtClean="0"/>
              <a:t>Hive </a:t>
            </a:r>
          </a:p>
          <a:p>
            <a:pPr lvl="2"/>
            <a:r>
              <a:rPr lang="en-US" dirty="0" smtClean="0"/>
              <a:t>Pig</a:t>
            </a:r>
            <a:r>
              <a:rPr lang="en-US" baseline="0" dirty="0" smtClean="0"/>
              <a:t> </a:t>
            </a:r>
          </a:p>
          <a:p>
            <a:pPr lvl="2"/>
            <a:r>
              <a:rPr lang="en-US" baseline="0" dirty="0" smtClean="0"/>
              <a:t>Workflow engines</a:t>
            </a:r>
          </a:p>
        </p:txBody>
      </p:sp>
      <p:sp>
        <p:nvSpPr>
          <p:cNvPr id="2" name="Title 1"/>
          <p:cNvSpPr>
            <a:spLocks noGrp="1"/>
          </p:cNvSpPr>
          <p:nvPr>
            <p:ph type="title"/>
          </p:nvPr>
        </p:nvSpPr>
        <p:spPr/>
        <p:txBody>
          <a:bodyPr/>
          <a:lstStyle/>
          <a:p>
            <a:r>
              <a:rPr lang="en-US" dirty="0" smtClean="0"/>
              <a:t>Query Engines</a:t>
            </a:r>
            <a:endParaRPr lang="en-US" dirty="0"/>
          </a:p>
        </p:txBody>
      </p:sp>
      <p:sp>
        <p:nvSpPr>
          <p:cNvPr id="4" name="Right Brace 3"/>
          <p:cNvSpPr/>
          <p:nvPr/>
        </p:nvSpPr>
        <p:spPr>
          <a:xfrm>
            <a:off x="3429000" y="3581400"/>
            <a:ext cx="990600" cy="1143000"/>
          </a:xfrm>
          <a:prstGeom prst="rightBrace">
            <a:avLst>
              <a:gd name="adj1" fmla="val 5507"/>
              <a:gd name="adj2" fmla="val 50000"/>
            </a:avLst>
          </a:prstGeom>
          <a:ln w="19050" cap="flat" cmpd="sng" algn="ctr">
            <a:solidFill>
              <a:srgbClr val="FF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4419600" y="3810000"/>
            <a:ext cx="3581400" cy="646331"/>
          </a:xfrm>
          <a:prstGeom prst="rect">
            <a:avLst/>
          </a:prstGeom>
          <a:noFill/>
        </p:spPr>
        <p:txBody>
          <a:bodyPr wrap="square" rtlCol="0">
            <a:spAutoFit/>
          </a:bodyPr>
          <a:lstStyle/>
          <a:p>
            <a:r>
              <a:rPr lang="en-US" dirty="0" smtClean="0"/>
              <a:t>Decomposes into Map/Reduce jobs with attendant overhead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66863"/>
            <a:ext cx="3962400" cy="4751357"/>
          </a:xfrm>
        </p:spPr>
        <p:txBody>
          <a:bodyPr/>
          <a:lstStyle/>
          <a:p>
            <a:r>
              <a:rPr lang="en-US" dirty="0" smtClean="0"/>
              <a:t>HBase scans </a:t>
            </a:r>
          </a:p>
          <a:p>
            <a:pPr lvl="2"/>
            <a:r>
              <a:rPr lang="en-US" dirty="0" smtClean="0"/>
              <a:t>Can be fast</a:t>
            </a:r>
          </a:p>
          <a:p>
            <a:pPr lvl="2"/>
            <a:r>
              <a:rPr lang="en-US" dirty="0" smtClean="0"/>
              <a:t>Limited query semantics</a:t>
            </a:r>
          </a:p>
          <a:p>
            <a:pPr lvl="3"/>
            <a:r>
              <a:rPr lang="en-US" dirty="0" smtClean="0"/>
              <a:t>Value comparisons</a:t>
            </a:r>
          </a:p>
          <a:p>
            <a:pPr lvl="3"/>
            <a:r>
              <a:rPr lang="en-US" dirty="0" smtClean="0"/>
              <a:t>Boolean</a:t>
            </a:r>
          </a:p>
          <a:p>
            <a:pPr lvl="3"/>
            <a:r>
              <a:rPr lang="en-US" dirty="0" err="1" smtClean="0"/>
              <a:t>Regex</a:t>
            </a:r>
            <a:r>
              <a:rPr lang="en-US" dirty="0" smtClean="0"/>
              <a:t> matching</a:t>
            </a:r>
          </a:p>
          <a:p>
            <a:pPr lvl="3"/>
            <a:r>
              <a:rPr lang="en-US" dirty="0" smtClean="0"/>
              <a:t>No join</a:t>
            </a:r>
          </a:p>
          <a:p>
            <a:pPr lvl="2"/>
            <a:r>
              <a:rPr lang="en-US" dirty="0" smtClean="0"/>
              <a:t>If start and stop rows are not defined, will scan entire table</a:t>
            </a:r>
          </a:p>
        </p:txBody>
      </p:sp>
      <p:sp>
        <p:nvSpPr>
          <p:cNvPr id="3" name="Title 2"/>
          <p:cNvSpPr>
            <a:spLocks noGrp="1"/>
          </p:cNvSpPr>
          <p:nvPr>
            <p:ph type="title"/>
          </p:nvPr>
        </p:nvSpPr>
        <p:spPr/>
        <p:txBody>
          <a:bodyPr/>
          <a:lstStyle/>
          <a:p>
            <a:pPr lvl="0"/>
            <a:r>
              <a:rPr lang="en-US" dirty="0" smtClean="0"/>
              <a:t>Query Engines: table scans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905250" y="2057400"/>
            <a:ext cx="5238750" cy="2857500"/>
          </a:xfrm>
          <a:prstGeom prst="rect">
            <a:avLst/>
          </a:prstGeom>
          <a:noFill/>
          <a:ln w="9525">
            <a:noFill/>
            <a:miter lim="800000"/>
            <a:headEnd/>
            <a:tailEnd/>
          </a:ln>
        </p:spPr>
      </p:pic>
      <p:sp>
        <p:nvSpPr>
          <p:cNvPr id="5" name="TextBox 4"/>
          <p:cNvSpPr txBox="1"/>
          <p:nvPr/>
        </p:nvSpPr>
        <p:spPr>
          <a:xfrm>
            <a:off x="6979625" y="5943600"/>
            <a:ext cx="2164375" cy="369332"/>
          </a:xfrm>
          <a:prstGeom prst="rect">
            <a:avLst/>
          </a:prstGeom>
          <a:noFill/>
        </p:spPr>
        <p:txBody>
          <a:bodyPr wrap="none" rtlCol="0">
            <a:spAutoFit/>
          </a:bodyPr>
          <a:lstStyle/>
          <a:p>
            <a:r>
              <a:rPr lang="en-US" dirty="0" smtClean="0"/>
              <a:t>http://opentsdb.net/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smtClean="0"/>
              <a:t>Not the primary data store, must design architecture to sync data with index</a:t>
            </a:r>
          </a:p>
          <a:p>
            <a:pPr lvl="1"/>
            <a:r>
              <a:rPr lang="en-US" dirty="0" smtClean="0"/>
              <a:t>Primary OSS solutions are </a:t>
            </a:r>
            <a:r>
              <a:rPr lang="en-US" dirty="0" err="1" smtClean="0"/>
              <a:t>Solr</a:t>
            </a:r>
            <a:r>
              <a:rPr lang="en-US" dirty="0" smtClean="0"/>
              <a:t> and Elastic Search</a:t>
            </a:r>
          </a:p>
          <a:p>
            <a:pPr lvl="1"/>
            <a:r>
              <a:rPr lang="en-US" dirty="0" smtClean="0"/>
              <a:t>Query results may have to link back to underlying storage to retrieve full data</a:t>
            </a:r>
          </a:p>
          <a:p>
            <a:pPr lvl="1"/>
            <a:r>
              <a:rPr lang="en-US" dirty="0" smtClean="0"/>
              <a:t>Indexes are larger than underlying data (3x or more)</a:t>
            </a:r>
            <a:endParaRPr lang="en-US" dirty="0"/>
          </a:p>
        </p:txBody>
      </p:sp>
      <p:sp>
        <p:nvSpPr>
          <p:cNvPr id="3" name="Title 2"/>
          <p:cNvSpPr>
            <a:spLocks noGrp="1"/>
          </p:cNvSpPr>
          <p:nvPr>
            <p:ph type="title"/>
          </p:nvPr>
        </p:nvSpPr>
        <p:spPr/>
        <p:txBody>
          <a:bodyPr/>
          <a:lstStyle/>
          <a:p>
            <a:pPr lvl="0"/>
            <a:r>
              <a:rPr lang="en-US" dirty="0" smtClean="0"/>
              <a:t>Query Engines:</a:t>
            </a:r>
            <a:r>
              <a:rPr lang="en-US" baseline="0" dirty="0" smtClean="0"/>
              <a:t> </a:t>
            </a:r>
            <a:r>
              <a:rPr lang="en-US" dirty="0" smtClean="0"/>
              <a:t>Real-time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Alternative architectures for real-time query engines backed by bulk storage</a:t>
            </a:r>
            <a:endParaRPr lang="en-US" dirty="0"/>
          </a:p>
        </p:txBody>
      </p:sp>
      <p:grpSp>
        <p:nvGrpSpPr>
          <p:cNvPr id="4" name="Group 3"/>
          <p:cNvGrpSpPr/>
          <p:nvPr/>
        </p:nvGrpSpPr>
        <p:grpSpPr>
          <a:xfrm>
            <a:off x="914400" y="3810000"/>
            <a:ext cx="914400" cy="1295400"/>
            <a:chOff x="914400" y="3810000"/>
            <a:chExt cx="1219200" cy="1219200"/>
          </a:xfrm>
        </p:grpSpPr>
        <p:sp>
          <p:nvSpPr>
            <p:cNvPr id="5" name="Folded Corner 4"/>
            <p:cNvSpPr/>
            <p:nvPr/>
          </p:nvSpPr>
          <p:spPr bwMode="auto">
            <a:xfrm>
              <a:off x="914400" y="3810000"/>
              <a:ext cx="914400" cy="914400"/>
            </a:xfrm>
            <a:prstGeom prst="foldedCorner">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6" name="Folded Corner 5"/>
            <p:cNvSpPr/>
            <p:nvPr/>
          </p:nvSpPr>
          <p:spPr bwMode="auto">
            <a:xfrm>
              <a:off x="1066800" y="3962400"/>
              <a:ext cx="914400" cy="914400"/>
            </a:xfrm>
            <a:prstGeom prst="foldedCorner">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7" name="Folded Corner 6"/>
            <p:cNvSpPr/>
            <p:nvPr/>
          </p:nvSpPr>
          <p:spPr bwMode="auto">
            <a:xfrm>
              <a:off x="1219200" y="4114800"/>
              <a:ext cx="914400" cy="914400"/>
            </a:xfrm>
            <a:prstGeom prst="foldedCorner">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data</a:t>
              </a:r>
              <a:endParaRPr lang="en-US" sz="1600" dirty="0">
                <a:solidFill>
                  <a:srgbClr val="000000"/>
                </a:solidFill>
              </a:endParaRPr>
            </a:p>
          </p:txBody>
        </p:sp>
      </p:grpSp>
      <p:sp>
        <p:nvSpPr>
          <p:cNvPr id="8" name="Right Arrow 7"/>
          <p:cNvSpPr/>
          <p:nvPr/>
        </p:nvSpPr>
        <p:spPr bwMode="auto">
          <a:xfrm>
            <a:off x="2057400" y="4087368"/>
            <a:ext cx="978408" cy="484632"/>
          </a:xfrm>
          <a:prstGeom prst="rightArrow">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ingest</a:t>
            </a:r>
            <a:endParaRPr lang="en-US" sz="1600" dirty="0">
              <a:solidFill>
                <a:srgbClr val="000000"/>
              </a:solidFill>
            </a:endParaRPr>
          </a:p>
        </p:txBody>
      </p:sp>
      <p:sp>
        <p:nvSpPr>
          <p:cNvPr id="9" name="Right Arrow 8"/>
          <p:cNvSpPr/>
          <p:nvPr/>
        </p:nvSpPr>
        <p:spPr bwMode="auto">
          <a:xfrm>
            <a:off x="5334000" y="4114800"/>
            <a:ext cx="978408" cy="484632"/>
          </a:xfrm>
          <a:prstGeom prst="rightArrow">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index</a:t>
            </a:r>
            <a:endParaRPr lang="en-US" sz="1600" dirty="0">
              <a:solidFill>
                <a:srgbClr val="000000"/>
              </a:solidFill>
            </a:endParaRPr>
          </a:p>
        </p:txBody>
      </p:sp>
      <p:sp>
        <p:nvSpPr>
          <p:cNvPr id="10" name="Can 9"/>
          <p:cNvSpPr/>
          <p:nvPr/>
        </p:nvSpPr>
        <p:spPr bwMode="auto">
          <a:xfrm>
            <a:off x="3200400" y="3810000"/>
            <a:ext cx="914400" cy="1216152"/>
          </a:xfrm>
          <a:prstGeom prst="can">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storage</a:t>
            </a:r>
            <a:endParaRPr lang="en-US" sz="1600" dirty="0">
              <a:solidFill>
                <a:srgbClr val="000000"/>
              </a:solidFill>
            </a:endParaRPr>
          </a:p>
        </p:txBody>
      </p:sp>
      <p:sp>
        <p:nvSpPr>
          <p:cNvPr id="11" name="Cloud 10"/>
          <p:cNvSpPr/>
          <p:nvPr/>
        </p:nvSpPr>
        <p:spPr bwMode="auto">
          <a:xfrm>
            <a:off x="6400800" y="3886200"/>
            <a:ext cx="1219200" cy="914400"/>
          </a:xfrm>
          <a:prstGeom prst="cloud">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Query engine</a:t>
            </a:r>
            <a:endParaRPr lang="en-US" sz="1600" dirty="0">
              <a:solidFill>
                <a:srgbClr val="000000"/>
              </a:solidFill>
            </a:endParaRPr>
          </a:p>
        </p:txBody>
      </p:sp>
      <p:sp>
        <p:nvSpPr>
          <p:cNvPr id="12" name="TextBox 11"/>
          <p:cNvSpPr txBox="1"/>
          <p:nvPr/>
        </p:nvSpPr>
        <p:spPr>
          <a:xfrm>
            <a:off x="3429000" y="2514600"/>
            <a:ext cx="1191352" cy="369332"/>
          </a:xfrm>
          <a:prstGeom prst="rect">
            <a:avLst/>
          </a:prstGeom>
          <a:noFill/>
        </p:spPr>
        <p:txBody>
          <a:bodyPr wrap="none" rtlCol="0">
            <a:spAutoFit/>
          </a:bodyPr>
          <a:lstStyle/>
          <a:p>
            <a:r>
              <a:rPr lang="en-US" dirty="0" smtClean="0"/>
              <a:t>Serial load</a:t>
            </a:r>
            <a:endParaRPr lang="en-US" dirty="0"/>
          </a:p>
        </p:txBody>
      </p:sp>
      <p:sp>
        <p:nvSpPr>
          <p:cNvPr id="13" name="Curved Left Arrow 12"/>
          <p:cNvSpPr/>
          <p:nvPr/>
        </p:nvSpPr>
        <p:spPr bwMode="auto">
          <a:xfrm>
            <a:off x="4267200" y="4114800"/>
            <a:ext cx="381000" cy="685800"/>
          </a:xfrm>
          <a:prstGeom prst="curvedLeftArrow">
            <a:avLst/>
          </a:prstGeom>
          <a:solidFill>
            <a:srgbClr val="984807"/>
          </a:solidFill>
          <a:ln w="9525">
            <a:no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4" name="TextBox 13"/>
          <p:cNvSpPr txBox="1"/>
          <p:nvPr/>
        </p:nvSpPr>
        <p:spPr>
          <a:xfrm rot="5400000">
            <a:off x="4290146" y="4244254"/>
            <a:ext cx="1237839" cy="369332"/>
          </a:xfrm>
          <a:prstGeom prst="rect">
            <a:avLst/>
          </a:prstGeom>
          <a:noFill/>
        </p:spPr>
        <p:txBody>
          <a:bodyPr wrap="none" rtlCol="0">
            <a:spAutoFit/>
          </a:bodyPr>
          <a:lstStyle/>
          <a:p>
            <a:r>
              <a:rPr lang="en-US" dirty="0" smtClean="0"/>
              <a:t>Processing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Motivation and scale overview</a:t>
            </a:r>
          </a:p>
          <a:p>
            <a:endParaRPr lang="en-US" dirty="0" smtClean="0"/>
          </a:p>
          <a:p>
            <a:r>
              <a:rPr lang="en-US" dirty="0" smtClean="0"/>
              <a:t>Large scale data storage systems</a:t>
            </a:r>
          </a:p>
          <a:p>
            <a:r>
              <a:rPr lang="en-US" dirty="0" smtClean="0"/>
              <a:t>Query engines (batch </a:t>
            </a:r>
            <a:r>
              <a:rPr lang="en-US" dirty="0" err="1" smtClean="0"/>
              <a:t>vs</a:t>
            </a:r>
            <a:r>
              <a:rPr lang="en-US" dirty="0" smtClean="0"/>
              <a:t> real time)</a:t>
            </a:r>
          </a:p>
          <a:p>
            <a:r>
              <a:rPr lang="en-US" dirty="0" smtClean="0"/>
              <a:t>Data analytics</a:t>
            </a:r>
          </a:p>
          <a:p>
            <a:endParaRPr lang="en-US" dirty="0" smtClean="0"/>
          </a:p>
          <a:p>
            <a:r>
              <a:rPr lang="en-US" dirty="0" smtClean="0"/>
              <a:t>Ongoing research</a:t>
            </a:r>
          </a:p>
          <a:p>
            <a:endParaRPr lang="en-US" dirty="0" smtClean="0"/>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124200" y="2971800"/>
            <a:ext cx="990600" cy="2057400"/>
          </a:xfrm>
          <a:prstGeom prst="rect">
            <a:avLst/>
          </a:prstGeom>
          <a:solidFill>
            <a:srgbClr val="984807"/>
          </a:solidFill>
          <a:ln w="9525">
            <a:no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3" name="Title 2"/>
          <p:cNvSpPr>
            <a:spLocks noGrp="1"/>
          </p:cNvSpPr>
          <p:nvPr>
            <p:ph type="title"/>
          </p:nvPr>
        </p:nvSpPr>
        <p:spPr/>
        <p:txBody>
          <a:bodyPr/>
          <a:lstStyle/>
          <a:p>
            <a:r>
              <a:rPr lang="en-US" dirty="0" smtClean="0"/>
              <a:t>Alternative architectures for real-time query engines backed by bulk storage</a:t>
            </a:r>
            <a:endParaRPr lang="en-US" dirty="0"/>
          </a:p>
        </p:txBody>
      </p:sp>
      <p:grpSp>
        <p:nvGrpSpPr>
          <p:cNvPr id="2" name="Group 3"/>
          <p:cNvGrpSpPr/>
          <p:nvPr/>
        </p:nvGrpSpPr>
        <p:grpSpPr>
          <a:xfrm>
            <a:off x="914400" y="2514600"/>
            <a:ext cx="914400" cy="1295400"/>
            <a:chOff x="914400" y="3810000"/>
            <a:chExt cx="1219200" cy="1219200"/>
          </a:xfrm>
        </p:grpSpPr>
        <p:sp>
          <p:nvSpPr>
            <p:cNvPr id="5" name="Folded Corner 4"/>
            <p:cNvSpPr/>
            <p:nvPr/>
          </p:nvSpPr>
          <p:spPr bwMode="auto">
            <a:xfrm>
              <a:off x="914400" y="3810000"/>
              <a:ext cx="914400" cy="914400"/>
            </a:xfrm>
            <a:prstGeom prst="foldedCorner">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6" name="Folded Corner 5"/>
            <p:cNvSpPr/>
            <p:nvPr/>
          </p:nvSpPr>
          <p:spPr bwMode="auto">
            <a:xfrm>
              <a:off x="1066800" y="3962400"/>
              <a:ext cx="914400" cy="914400"/>
            </a:xfrm>
            <a:prstGeom prst="foldedCorner">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7" name="Folded Corner 6"/>
            <p:cNvSpPr/>
            <p:nvPr/>
          </p:nvSpPr>
          <p:spPr bwMode="auto">
            <a:xfrm>
              <a:off x="1219200" y="4114800"/>
              <a:ext cx="914400" cy="914400"/>
            </a:xfrm>
            <a:prstGeom prst="foldedCorner">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data</a:t>
              </a:r>
              <a:endParaRPr lang="en-US" sz="1600" dirty="0">
                <a:solidFill>
                  <a:srgbClr val="000000"/>
                </a:solidFill>
              </a:endParaRPr>
            </a:p>
          </p:txBody>
        </p:sp>
      </p:grpSp>
      <p:sp>
        <p:nvSpPr>
          <p:cNvPr id="8" name="Right Arrow 7"/>
          <p:cNvSpPr/>
          <p:nvPr/>
        </p:nvSpPr>
        <p:spPr bwMode="auto">
          <a:xfrm>
            <a:off x="2057400" y="2971800"/>
            <a:ext cx="978408" cy="484632"/>
          </a:xfrm>
          <a:prstGeom prst="rightArrow">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ingest</a:t>
            </a:r>
            <a:endParaRPr lang="en-US" sz="1600" dirty="0">
              <a:solidFill>
                <a:srgbClr val="000000"/>
              </a:solidFill>
            </a:endParaRPr>
          </a:p>
        </p:txBody>
      </p:sp>
      <p:sp>
        <p:nvSpPr>
          <p:cNvPr id="9" name="Right Arrow 8"/>
          <p:cNvSpPr/>
          <p:nvPr/>
        </p:nvSpPr>
        <p:spPr bwMode="auto">
          <a:xfrm rot="1408361">
            <a:off x="4343400" y="4038600"/>
            <a:ext cx="978408" cy="484632"/>
          </a:xfrm>
          <a:prstGeom prst="rightArrow">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index</a:t>
            </a:r>
            <a:endParaRPr lang="en-US" sz="1600" dirty="0">
              <a:solidFill>
                <a:srgbClr val="000000"/>
              </a:solidFill>
            </a:endParaRPr>
          </a:p>
        </p:txBody>
      </p:sp>
      <p:sp>
        <p:nvSpPr>
          <p:cNvPr id="10" name="Can 9"/>
          <p:cNvSpPr/>
          <p:nvPr/>
        </p:nvSpPr>
        <p:spPr bwMode="auto">
          <a:xfrm>
            <a:off x="5486400" y="2362200"/>
            <a:ext cx="914400" cy="1216152"/>
          </a:xfrm>
          <a:prstGeom prst="can">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storage</a:t>
            </a:r>
            <a:endParaRPr lang="en-US" sz="1600" dirty="0">
              <a:solidFill>
                <a:srgbClr val="000000"/>
              </a:solidFill>
            </a:endParaRPr>
          </a:p>
        </p:txBody>
      </p:sp>
      <p:sp>
        <p:nvSpPr>
          <p:cNvPr id="11" name="Cloud 10"/>
          <p:cNvSpPr/>
          <p:nvPr/>
        </p:nvSpPr>
        <p:spPr bwMode="auto">
          <a:xfrm>
            <a:off x="5334000" y="4191000"/>
            <a:ext cx="1219200" cy="914400"/>
          </a:xfrm>
          <a:prstGeom prst="cloud">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Query engine</a:t>
            </a:r>
            <a:endParaRPr lang="en-US" sz="1600" dirty="0">
              <a:solidFill>
                <a:srgbClr val="000000"/>
              </a:solidFill>
            </a:endParaRPr>
          </a:p>
        </p:txBody>
      </p:sp>
      <p:sp>
        <p:nvSpPr>
          <p:cNvPr id="12" name="TextBox 11"/>
          <p:cNvSpPr txBox="1"/>
          <p:nvPr/>
        </p:nvSpPr>
        <p:spPr>
          <a:xfrm>
            <a:off x="3352800" y="1752600"/>
            <a:ext cx="1370888" cy="369332"/>
          </a:xfrm>
          <a:prstGeom prst="rect">
            <a:avLst/>
          </a:prstGeom>
          <a:noFill/>
        </p:spPr>
        <p:txBody>
          <a:bodyPr wrap="none" rtlCol="0">
            <a:spAutoFit/>
          </a:bodyPr>
          <a:lstStyle/>
          <a:p>
            <a:r>
              <a:rPr lang="en-US" dirty="0" smtClean="0"/>
              <a:t>Parallel load</a:t>
            </a:r>
            <a:endParaRPr lang="en-US" dirty="0"/>
          </a:p>
        </p:txBody>
      </p:sp>
      <p:sp>
        <p:nvSpPr>
          <p:cNvPr id="13" name="Rectangle 12"/>
          <p:cNvSpPr/>
          <p:nvPr/>
        </p:nvSpPr>
        <p:spPr bwMode="auto">
          <a:xfrm>
            <a:off x="3200400" y="3124200"/>
            <a:ext cx="838200" cy="228600"/>
          </a:xfrm>
          <a:prstGeom prst="rect">
            <a:avLst/>
          </a:prstGeom>
          <a:solidFill>
            <a:schemeClr val="accent2"/>
          </a:solidFill>
          <a:ln w="9525">
            <a:noFill/>
            <a:miter lim="800000"/>
            <a:headEnd/>
            <a:tailEnd/>
          </a:ln>
        </p:spPr>
        <p:txBody>
          <a:bodyPr rtlCol="0" anchor="b">
            <a:prstTxWarp prst="textNoShape">
              <a:avLst/>
            </a:prstTxWarp>
          </a:bodyPr>
          <a:lstStyle/>
          <a:p>
            <a:pPr algn="r">
              <a:spcBef>
                <a:spcPct val="0"/>
              </a:spcBef>
            </a:pPr>
            <a:r>
              <a:rPr lang="en-US" sz="1600" dirty="0" smtClean="0">
                <a:solidFill>
                  <a:srgbClr val="000000"/>
                </a:solidFill>
              </a:rPr>
              <a:t>1</a:t>
            </a:r>
            <a:endParaRPr lang="en-US" sz="1600" dirty="0">
              <a:solidFill>
                <a:srgbClr val="000000"/>
              </a:solidFill>
            </a:endParaRPr>
          </a:p>
        </p:txBody>
      </p:sp>
      <p:sp>
        <p:nvSpPr>
          <p:cNvPr id="14" name="Rectangle 13"/>
          <p:cNvSpPr/>
          <p:nvPr/>
        </p:nvSpPr>
        <p:spPr bwMode="auto">
          <a:xfrm>
            <a:off x="3200400" y="3429000"/>
            <a:ext cx="838200" cy="228600"/>
          </a:xfrm>
          <a:prstGeom prst="rect">
            <a:avLst/>
          </a:prstGeom>
          <a:solidFill>
            <a:schemeClr val="accent2"/>
          </a:solidFill>
          <a:ln w="9525">
            <a:noFill/>
            <a:miter lim="800000"/>
            <a:headEnd/>
            <a:tailEnd/>
          </a:ln>
        </p:spPr>
        <p:txBody>
          <a:bodyPr rtlCol="0" anchor="b">
            <a:prstTxWarp prst="textNoShape">
              <a:avLst/>
            </a:prstTxWarp>
          </a:bodyPr>
          <a:lstStyle/>
          <a:p>
            <a:pPr algn="r">
              <a:spcBef>
                <a:spcPct val="0"/>
              </a:spcBef>
            </a:pPr>
            <a:r>
              <a:rPr lang="en-US" sz="1600" dirty="0" smtClean="0">
                <a:solidFill>
                  <a:srgbClr val="000000"/>
                </a:solidFill>
              </a:rPr>
              <a:t>2</a:t>
            </a:r>
            <a:endParaRPr lang="en-US" sz="1600" dirty="0">
              <a:solidFill>
                <a:srgbClr val="000000"/>
              </a:solidFill>
            </a:endParaRPr>
          </a:p>
        </p:txBody>
      </p:sp>
      <p:sp>
        <p:nvSpPr>
          <p:cNvPr id="15" name="Rectangle 14"/>
          <p:cNvSpPr/>
          <p:nvPr/>
        </p:nvSpPr>
        <p:spPr bwMode="auto">
          <a:xfrm>
            <a:off x="3200400" y="4572000"/>
            <a:ext cx="838200" cy="228600"/>
          </a:xfrm>
          <a:prstGeom prst="rect">
            <a:avLst/>
          </a:prstGeom>
          <a:solidFill>
            <a:schemeClr val="accent2"/>
          </a:solidFill>
          <a:ln w="9525">
            <a:noFill/>
            <a:miter lim="800000"/>
            <a:headEnd/>
            <a:tailEnd/>
          </a:ln>
        </p:spPr>
        <p:txBody>
          <a:bodyPr rtlCol="0" anchor="b">
            <a:prstTxWarp prst="textNoShape">
              <a:avLst/>
            </a:prstTxWarp>
          </a:bodyPr>
          <a:lstStyle/>
          <a:p>
            <a:pPr algn="r">
              <a:spcBef>
                <a:spcPct val="0"/>
              </a:spcBef>
            </a:pPr>
            <a:r>
              <a:rPr lang="en-US" sz="1600" dirty="0" smtClean="0">
                <a:solidFill>
                  <a:srgbClr val="000000"/>
                </a:solidFill>
              </a:rPr>
              <a:t>n</a:t>
            </a:r>
            <a:endParaRPr lang="en-US" sz="1600" dirty="0">
              <a:solidFill>
                <a:srgbClr val="000000"/>
              </a:solidFill>
            </a:endParaRPr>
          </a:p>
        </p:txBody>
      </p:sp>
      <p:sp>
        <p:nvSpPr>
          <p:cNvPr id="16" name="TextBox 15"/>
          <p:cNvSpPr txBox="1"/>
          <p:nvPr/>
        </p:nvSpPr>
        <p:spPr>
          <a:xfrm rot="5400000">
            <a:off x="2480011" y="3844589"/>
            <a:ext cx="1810111" cy="369332"/>
          </a:xfrm>
          <a:prstGeom prst="rect">
            <a:avLst/>
          </a:prstGeom>
          <a:noFill/>
        </p:spPr>
        <p:txBody>
          <a:bodyPr wrap="none" rtlCol="0">
            <a:spAutoFit/>
          </a:bodyPr>
          <a:lstStyle/>
          <a:p>
            <a:r>
              <a:rPr lang="en-US" dirty="0" smtClean="0"/>
              <a:t>Processing steps</a:t>
            </a:r>
            <a:endParaRPr lang="en-US" dirty="0"/>
          </a:p>
        </p:txBody>
      </p:sp>
      <p:sp>
        <p:nvSpPr>
          <p:cNvPr id="18" name="TextBox 17"/>
          <p:cNvSpPr txBox="1"/>
          <p:nvPr/>
        </p:nvSpPr>
        <p:spPr>
          <a:xfrm rot="5400000">
            <a:off x="3722384" y="3833083"/>
            <a:ext cx="415498" cy="369332"/>
          </a:xfrm>
          <a:prstGeom prst="rect">
            <a:avLst/>
          </a:prstGeom>
          <a:noFill/>
        </p:spPr>
        <p:txBody>
          <a:bodyPr wrap="none" rtlCol="0">
            <a:spAutoFit/>
          </a:bodyPr>
          <a:lstStyle/>
          <a:p>
            <a:r>
              <a:rPr lang="en-US" dirty="0" smtClean="0"/>
              <a:t>…</a:t>
            </a:r>
            <a:endParaRPr lang="en-US" dirty="0"/>
          </a:p>
        </p:txBody>
      </p:sp>
      <p:sp>
        <p:nvSpPr>
          <p:cNvPr id="20" name="Right Arrow 19"/>
          <p:cNvSpPr/>
          <p:nvPr/>
        </p:nvSpPr>
        <p:spPr bwMode="auto">
          <a:xfrm rot="19993973">
            <a:off x="4400110" y="3166155"/>
            <a:ext cx="978408" cy="484632"/>
          </a:xfrm>
          <a:prstGeom prst="rightArrow">
            <a:avLst/>
          </a:prstGeom>
          <a:solidFill>
            <a:srgbClr val="984807"/>
          </a:solidFill>
          <a:ln w="9525">
            <a:noFill/>
            <a:miter lim="800000"/>
            <a:headEnd/>
            <a:tailEnd/>
          </a:ln>
        </p:spPr>
        <p:txBody>
          <a:bodyPr rtlCol="0" anchor="b">
            <a:prstTxWarp prst="textNoShape">
              <a:avLst/>
            </a:prstTxWarp>
          </a:bodyPr>
          <a:lstStyle/>
          <a:p>
            <a:pPr algn="ctr">
              <a:spcBef>
                <a:spcPct val="0"/>
              </a:spcBef>
            </a:pPr>
            <a:r>
              <a:rPr lang="en-US" sz="1600" dirty="0" smtClean="0">
                <a:solidFill>
                  <a:srgbClr val="000000"/>
                </a:solidFill>
              </a:rPr>
              <a:t>archive</a:t>
            </a:r>
            <a:endParaRPr lang="en-US" sz="1600" dirty="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Open Source Software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Apache</a:t>
            </a:r>
            <a:r>
              <a:rPr lang="en-US" baseline="0" dirty="0" smtClean="0"/>
              <a:t> stack of open source software</a:t>
            </a:r>
            <a:endParaRPr lang="en-US" dirty="0"/>
          </a:p>
        </p:txBody>
      </p:sp>
      <p:sp>
        <p:nvSpPr>
          <p:cNvPr id="4" name="Rounded Rectangle 3"/>
          <p:cNvSpPr/>
          <p:nvPr/>
        </p:nvSpPr>
        <p:spPr bwMode="auto">
          <a:xfrm>
            <a:off x="685800" y="5638800"/>
            <a:ext cx="6324600" cy="6096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HDFS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5" name="Rounded Rectangle 4"/>
          <p:cNvSpPr/>
          <p:nvPr/>
        </p:nvSpPr>
        <p:spPr bwMode="auto">
          <a:xfrm>
            <a:off x="685800" y="5029200"/>
            <a:ext cx="3657600" cy="609600"/>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Map / Reduce</a:t>
            </a:r>
          </a:p>
        </p:txBody>
      </p:sp>
      <p:sp>
        <p:nvSpPr>
          <p:cNvPr id="6" name="Cloud 5"/>
          <p:cNvSpPr/>
          <p:nvPr/>
        </p:nvSpPr>
        <p:spPr bwMode="auto">
          <a:xfrm>
            <a:off x="7239000" y="3200400"/>
            <a:ext cx="1905000" cy="1905000"/>
          </a:xfrm>
          <a:prstGeom prst="cloud">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Zookeeper</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7" name="Rounded Rectangle 6"/>
          <p:cNvSpPr/>
          <p:nvPr/>
        </p:nvSpPr>
        <p:spPr bwMode="auto">
          <a:xfrm>
            <a:off x="762000" y="3810000"/>
            <a:ext cx="12192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Pig</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8" name="Rounded Rectangle 7"/>
          <p:cNvSpPr/>
          <p:nvPr/>
        </p:nvSpPr>
        <p:spPr bwMode="auto">
          <a:xfrm>
            <a:off x="2057400" y="38100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Hive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9" name="Rounded Rectangle 8"/>
          <p:cNvSpPr/>
          <p:nvPr/>
        </p:nvSpPr>
        <p:spPr bwMode="auto">
          <a:xfrm>
            <a:off x="3810000" y="44196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HBase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1" name="Rounded Rectangle 10"/>
          <p:cNvSpPr/>
          <p:nvPr/>
        </p:nvSpPr>
        <p:spPr bwMode="auto">
          <a:xfrm>
            <a:off x="7467600" y="1981200"/>
            <a:ext cx="1676400" cy="6096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Solr / </a:t>
            </a:r>
            <a:r>
              <a:rPr kumimoji="0" lang="en-US" sz="2000" b="1" i="0" u="none" strike="noStrike" cap="none" normalizeH="0" baseline="0" dirty="0" err="1" smtClean="0">
                <a:ln>
                  <a:noFill/>
                </a:ln>
                <a:solidFill>
                  <a:schemeClr val="tx1"/>
                </a:solidFill>
                <a:effectLst/>
                <a:latin typeface="Helvetica" pitchFamily="34" charset="0"/>
                <a:ea typeface="ＭＳ Ｐゴシック" pitchFamily="-80" charset="-128"/>
              </a:rPr>
              <a:t>Lucene</a:t>
            </a:r>
            <a:endPar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28" name="Rounded Rectangle 27"/>
          <p:cNvSpPr/>
          <p:nvPr/>
        </p:nvSpPr>
        <p:spPr bwMode="auto">
          <a:xfrm>
            <a:off x="1295400" y="1752600"/>
            <a:ext cx="2057400" cy="6858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Workflow</a:t>
            </a:r>
          </a:p>
          <a:p>
            <a:pPr algn="ctr"/>
            <a:r>
              <a:rPr lang="en-US" sz="1400" dirty="0" smtClean="0"/>
              <a:t>(</a:t>
            </a:r>
            <a:r>
              <a:rPr lang="en-US" sz="1400" dirty="0" err="1" smtClean="0"/>
              <a:t>Oozie</a:t>
            </a:r>
            <a:r>
              <a:rPr lang="en-US" sz="1400" dirty="0" smtClean="0"/>
              <a:t> / Cascading / </a:t>
            </a:r>
            <a:br>
              <a:rPr lang="en-US" sz="1400" dirty="0" smtClean="0"/>
            </a:br>
            <a:r>
              <a:rPr lang="en-US" sz="1400" dirty="0" smtClean="0"/>
              <a:t>Azkaban)</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2" name="Rounded Rectangle 11"/>
          <p:cNvSpPr/>
          <p:nvPr/>
        </p:nvSpPr>
        <p:spPr bwMode="auto">
          <a:xfrm>
            <a:off x="3581400" y="1752600"/>
            <a:ext cx="2057400" cy="6858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Data Ingest</a:t>
            </a:r>
          </a:p>
          <a:p>
            <a:pPr algn="ctr"/>
            <a:r>
              <a:rPr lang="en-US" sz="1400" dirty="0" smtClean="0"/>
              <a:t>(Flume)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28"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3581400" y="1752600"/>
            <a:ext cx="2057400" cy="6858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Data Ingest</a:t>
            </a:r>
          </a:p>
          <a:p>
            <a:pPr algn="ctr"/>
            <a:r>
              <a:rPr lang="en-US" sz="1400" dirty="0" smtClean="0"/>
              <a:t>(Flume)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4" name="Rounded Rectangle 13"/>
          <p:cNvSpPr/>
          <p:nvPr/>
        </p:nvSpPr>
        <p:spPr bwMode="auto">
          <a:xfrm>
            <a:off x="1295400" y="1752600"/>
            <a:ext cx="20574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Workflow</a:t>
            </a:r>
          </a:p>
          <a:p>
            <a:r>
              <a:rPr lang="en-US" sz="1400" dirty="0" smtClean="0"/>
              <a:t>(Cascading / Azkaban)</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5" name="Rounded Rectangle 4"/>
          <p:cNvSpPr/>
          <p:nvPr/>
        </p:nvSpPr>
        <p:spPr bwMode="auto">
          <a:xfrm>
            <a:off x="685800" y="5029200"/>
            <a:ext cx="3657600" cy="609600"/>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Map / Reduce</a:t>
            </a:r>
          </a:p>
        </p:txBody>
      </p:sp>
      <p:sp>
        <p:nvSpPr>
          <p:cNvPr id="6" name="Cloud 5"/>
          <p:cNvSpPr/>
          <p:nvPr/>
        </p:nvSpPr>
        <p:spPr bwMode="auto">
          <a:xfrm>
            <a:off x="7239000" y="3200400"/>
            <a:ext cx="1905000" cy="1905000"/>
          </a:xfrm>
          <a:prstGeom prst="cloud">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Zookeeper</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7" name="Rounded Rectangle 6"/>
          <p:cNvSpPr/>
          <p:nvPr/>
        </p:nvSpPr>
        <p:spPr bwMode="auto">
          <a:xfrm>
            <a:off x="762000" y="3810000"/>
            <a:ext cx="12192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Pig</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8" name="Rounded Rectangle 7"/>
          <p:cNvSpPr/>
          <p:nvPr/>
        </p:nvSpPr>
        <p:spPr bwMode="auto">
          <a:xfrm>
            <a:off x="2209800" y="38100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Hive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9" name="Rounded Rectangle 8"/>
          <p:cNvSpPr/>
          <p:nvPr/>
        </p:nvSpPr>
        <p:spPr bwMode="auto">
          <a:xfrm>
            <a:off x="3810000" y="44196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HBase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1" name="Rounded Rectangle 10"/>
          <p:cNvSpPr/>
          <p:nvPr/>
        </p:nvSpPr>
        <p:spPr bwMode="auto">
          <a:xfrm>
            <a:off x="7467600" y="1981200"/>
            <a:ext cx="1676400" cy="6096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Solr / </a:t>
            </a:r>
            <a:r>
              <a:rPr kumimoji="0" lang="en-US" sz="2000" b="1" i="0" u="none" strike="noStrike" cap="none" normalizeH="0" baseline="0" dirty="0" err="1" smtClean="0">
                <a:ln>
                  <a:noFill/>
                </a:ln>
                <a:solidFill>
                  <a:schemeClr val="tx1"/>
                </a:solidFill>
                <a:effectLst/>
                <a:latin typeface="Helvetica" pitchFamily="34" charset="0"/>
                <a:ea typeface="ＭＳ Ｐゴシック" pitchFamily="-80" charset="-128"/>
              </a:rPr>
              <a:t>Lucene</a:t>
            </a:r>
            <a:endPar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2" name="Title 1"/>
          <p:cNvSpPr>
            <a:spLocks noGrp="1"/>
          </p:cNvSpPr>
          <p:nvPr>
            <p:ph type="title"/>
          </p:nvPr>
        </p:nvSpPr>
        <p:spPr/>
        <p:txBody>
          <a:bodyPr>
            <a:normAutofit/>
          </a:bodyPr>
          <a:lstStyle/>
          <a:p>
            <a:r>
              <a:rPr lang="en-US" dirty="0" smtClean="0"/>
              <a:t>The Apache </a:t>
            </a:r>
            <a:r>
              <a:rPr lang="en-US" baseline="0" dirty="0" smtClean="0"/>
              <a:t>stack of open source software –</a:t>
            </a:r>
            <a:r>
              <a:rPr lang="en-US" dirty="0" smtClean="0"/>
              <a:t> HDFS</a:t>
            </a:r>
            <a:endParaRPr lang="en-US" dirty="0"/>
          </a:p>
        </p:txBody>
      </p:sp>
      <p:sp>
        <p:nvSpPr>
          <p:cNvPr id="13" name="Rectangle 12"/>
          <p:cNvSpPr/>
          <p:nvPr/>
        </p:nvSpPr>
        <p:spPr bwMode="auto">
          <a:xfrm>
            <a:off x="0" y="1143000"/>
            <a:ext cx="9144000" cy="5715000"/>
          </a:xfrm>
          <a:prstGeom prst="rect">
            <a:avLst/>
          </a:prstGeom>
          <a:solidFill>
            <a:schemeClr val="bg1">
              <a:lumMod val="75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4" name="Rounded Rectangle 3"/>
          <p:cNvSpPr/>
          <p:nvPr/>
        </p:nvSpPr>
        <p:spPr bwMode="auto">
          <a:xfrm>
            <a:off x="685800" y="5638800"/>
            <a:ext cx="6324600" cy="609600"/>
          </a:xfrm>
          <a:prstGeom prst="roundRect">
            <a:avLst/>
          </a:prstGeom>
          <a:solidFill>
            <a:schemeClr val="accent6">
              <a:lumMod val="60000"/>
              <a:lumOff val="40000"/>
            </a:schemeClr>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HDFS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276600" y="4953000"/>
            <a:ext cx="2133600" cy="1295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 name="Content Placeholder 2"/>
          <p:cNvSpPr>
            <a:spLocks noGrp="1"/>
          </p:cNvSpPr>
          <p:nvPr>
            <p:ph idx="1"/>
          </p:nvPr>
        </p:nvSpPr>
        <p:spPr/>
        <p:txBody>
          <a:bodyPr/>
          <a:lstStyle/>
          <a:p>
            <a:r>
              <a:rPr lang="en-US" dirty="0" smtClean="0"/>
              <a:t>Replicated</a:t>
            </a:r>
          </a:p>
          <a:p>
            <a:r>
              <a:rPr lang="en-US" dirty="0" smtClean="0"/>
              <a:t>Distributed</a:t>
            </a:r>
          </a:p>
          <a:p>
            <a:r>
              <a:rPr lang="en-US" dirty="0" smtClean="0"/>
              <a:t>Centrally managed</a:t>
            </a:r>
          </a:p>
          <a:p>
            <a:pPr lvl="1"/>
            <a:r>
              <a:rPr lang="en-US" dirty="0" smtClean="0"/>
              <a:t>SPOF</a:t>
            </a:r>
          </a:p>
          <a:p>
            <a:pPr lvl="1"/>
            <a:r>
              <a:rPr lang="en-US" dirty="0" smtClean="0"/>
              <a:t>Limited number of files</a:t>
            </a:r>
          </a:p>
          <a:p>
            <a:r>
              <a:rPr lang="en-US" dirty="0" smtClean="0"/>
              <a:t>Not POSIX compliant</a:t>
            </a:r>
          </a:p>
          <a:p>
            <a:r>
              <a:rPr lang="en-US" dirty="0" smtClean="0"/>
              <a:t>Rack-aware</a:t>
            </a:r>
            <a:endParaRPr lang="en-US" dirty="0"/>
          </a:p>
        </p:txBody>
      </p:sp>
      <p:sp>
        <p:nvSpPr>
          <p:cNvPr id="2" name="Title 1"/>
          <p:cNvSpPr>
            <a:spLocks noGrp="1"/>
          </p:cNvSpPr>
          <p:nvPr>
            <p:ph type="title"/>
          </p:nvPr>
        </p:nvSpPr>
        <p:spPr/>
        <p:txBody>
          <a:bodyPr/>
          <a:lstStyle/>
          <a:p>
            <a:r>
              <a:rPr lang="en-US" dirty="0" smtClean="0"/>
              <a:t>HDFS</a:t>
            </a:r>
            <a:endParaRPr lang="en-US" dirty="0"/>
          </a:p>
        </p:txBody>
      </p:sp>
      <p:sp>
        <p:nvSpPr>
          <p:cNvPr id="4" name="Rounded Rectangle 3"/>
          <p:cNvSpPr/>
          <p:nvPr/>
        </p:nvSpPr>
        <p:spPr bwMode="auto">
          <a:xfrm>
            <a:off x="6248400" y="1219200"/>
            <a:ext cx="2895600" cy="5181600"/>
          </a:xfrm>
          <a:prstGeom prst="roundRect">
            <a:avLst/>
          </a:prstGeom>
          <a:gradFill flip="none" rotWithShape="1">
            <a:gsLst>
              <a:gs pos="0">
                <a:schemeClr val="bg1">
                  <a:lumMod val="95000"/>
                </a:schemeClr>
              </a:gs>
              <a:gs pos="85000">
                <a:schemeClr val="bg1">
                  <a:lumMod val="85000"/>
                </a:schemeClr>
              </a:gs>
              <a:gs pos="50000">
                <a:schemeClr val="bg1">
                  <a:lumMod val="95000"/>
                </a:schemeClr>
              </a:gs>
              <a:gs pos="100000">
                <a:schemeClr val="bg1">
                  <a:lumMod val="75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grpSp>
        <p:nvGrpSpPr>
          <p:cNvPr id="7" name="Group 24"/>
          <p:cNvGrpSpPr/>
          <p:nvPr/>
        </p:nvGrpSpPr>
        <p:grpSpPr>
          <a:xfrm>
            <a:off x="6629400" y="1219200"/>
            <a:ext cx="2133600" cy="1447800"/>
            <a:chOff x="6629400" y="1219200"/>
            <a:chExt cx="2133600" cy="1447800"/>
          </a:xfrm>
        </p:grpSpPr>
        <p:sp>
          <p:nvSpPr>
            <p:cNvPr id="5" name="Rounded Rectangle 4"/>
            <p:cNvSpPr/>
            <p:nvPr/>
          </p:nvSpPr>
          <p:spPr bwMode="auto">
            <a:xfrm>
              <a:off x="6629400" y="1524000"/>
              <a:ext cx="2133600" cy="1143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6" name="TextBox 5"/>
            <p:cNvSpPr txBox="1"/>
            <p:nvPr/>
          </p:nvSpPr>
          <p:spPr>
            <a:xfrm>
              <a:off x="6934200" y="1219200"/>
              <a:ext cx="1479892" cy="369332"/>
            </a:xfrm>
            <a:prstGeom prst="rect">
              <a:avLst/>
            </a:prstGeom>
            <a:noFill/>
          </p:spPr>
          <p:txBody>
            <a:bodyPr wrap="none" rtlCol="0">
              <a:spAutoFit/>
            </a:bodyPr>
            <a:lstStyle/>
            <a:p>
              <a:r>
                <a:rPr lang="en-US" dirty="0" smtClean="0"/>
                <a:t>Data Node 1</a:t>
              </a:r>
              <a:endParaRPr lang="en-US" dirty="0"/>
            </a:p>
          </p:txBody>
        </p:sp>
        <p:sp>
          <p:nvSpPr>
            <p:cNvPr id="13" name="Rectangle 12"/>
            <p:cNvSpPr/>
            <p:nvPr/>
          </p:nvSpPr>
          <p:spPr bwMode="auto">
            <a:xfrm>
              <a:off x="83058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4" name="Rectangle 13"/>
            <p:cNvSpPr/>
            <p:nvPr/>
          </p:nvSpPr>
          <p:spPr bwMode="auto">
            <a:xfrm>
              <a:off x="83058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5" name="Rectangle 14"/>
            <p:cNvSpPr/>
            <p:nvPr/>
          </p:nvSpPr>
          <p:spPr bwMode="auto">
            <a:xfrm>
              <a:off x="83058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6" name="Rectangle 15"/>
            <p:cNvSpPr/>
            <p:nvPr/>
          </p:nvSpPr>
          <p:spPr bwMode="auto">
            <a:xfrm>
              <a:off x="78486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7" name="Rectangle 16"/>
            <p:cNvSpPr/>
            <p:nvPr/>
          </p:nvSpPr>
          <p:spPr bwMode="auto">
            <a:xfrm>
              <a:off x="78486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8" name="Rectangle 17"/>
            <p:cNvSpPr/>
            <p:nvPr/>
          </p:nvSpPr>
          <p:spPr bwMode="auto">
            <a:xfrm>
              <a:off x="78486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9" name="Rectangle 18"/>
            <p:cNvSpPr/>
            <p:nvPr/>
          </p:nvSpPr>
          <p:spPr bwMode="auto">
            <a:xfrm>
              <a:off x="73914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20" name="Rectangle 19"/>
            <p:cNvSpPr/>
            <p:nvPr/>
          </p:nvSpPr>
          <p:spPr bwMode="auto">
            <a:xfrm>
              <a:off x="73914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21" name="Rectangle 20"/>
            <p:cNvSpPr/>
            <p:nvPr/>
          </p:nvSpPr>
          <p:spPr bwMode="auto">
            <a:xfrm>
              <a:off x="73914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22" name="Rectangle 21"/>
            <p:cNvSpPr/>
            <p:nvPr/>
          </p:nvSpPr>
          <p:spPr bwMode="auto">
            <a:xfrm>
              <a:off x="69342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23" name="Rectangle 22"/>
            <p:cNvSpPr/>
            <p:nvPr/>
          </p:nvSpPr>
          <p:spPr bwMode="auto">
            <a:xfrm>
              <a:off x="69342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24" name="Rectangle 23"/>
            <p:cNvSpPr/>
            <p:nvPr/>
          </p:nvSpPr>
          <p:spPr bwMode="auto">
            <a:xfrm>
              <a:off x="69342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grpSp>
      <p:grpSp>
        <p:nvGrpSpPr>
          <p:cNvPr id="8" name="Group 25"/>
          <p:cNvGrpSpPr/>
          <p:nvPr/>
        </p:nvGrpSpPr>
        <p:grpSpPr>
          <a:xfrm>
            <a:off x="6705600" y="2667000"/>
            <a:ext cx="2133600" cy="1447800"/>
            <a:chOff x="6629400" y="1219200"/>
            <a:chExt cx="2133600" cy="1447800"/>
          </a:xfrm>
        </p:grpSpPr>
        <p:sp>
          <p:nvSpPr>
            <p:cNvPr id="27" name="Rounded Rectangle 26"/>
            <p:cNvSpPr/>
            <p:nvPr/>
          </p:nvSpPr>
          <p:spPr bwMode="auto">
            <a:xfrm>
              <a:off x="6629400" y="1524000"/>
              <a:ext cx="2133600" cy="1143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28" name="TextBox 27"/>
            <p:cNvSpPr txBox="1"/>
            <p:nvPr/>
          </p:nvSpPr>
          <p:spPr>
            <a:xfrm>
              <a:off x="6934200" y="1219200"/>
              <a:ext cx="1479892" cy="369332"/>
            </a:xfrm>
            <a:prstGeom prst="rect">
              <a:avLst/>
            </a:prstGeom>
            <a:noFill/>
          </p:spPr>
          <p:txBody>
            <a:bodyPr wrap="none" rtlCol="0">
              <a:spAutoFit/>
            </a:bodyPr>
            <a:lstStyle/>
            <a:p>
              <a:r>
                <a:rPr lang="en-US" dirty="0" smtClean="0"/>
                <a:t>Data Node 2</a:t>
              </a:r>
              <a:endParaRPr lang="en-US" dirty="0"/>
            </a:p>
          </p:txBody>
        </p:sp>
        <p:sp>
          <p:nvSpPr>
            <p:cNvPr id="29" name="Rectangle 28"/>
            <p:cNvSpPr/>
            <p:nvPr/>
          </p:nvSpPr>
          <p:spPr bwMode="auto">
            <a:xfrm>
              <a:off x="83058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0" name="Rectangle 29"/>
            <p:cNvSpPr/>
            <p:nvPr/>
          </p:nvSpPr>
          <p:spPr bwMode="auto">
            <a:xfrm>
              <a:off x="83058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1" name="Rectangle 30"/>
            <p:cNvSpPr/>
            <p:nvPr/>
          </p:nvSpPr>
          <p:spPr bwMode="auto">
            <a:xfrm>
              <a:off x="83058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2" name="Rectangle 31"/>
            <p:cNvSpPr/>
            <p:nvPr/>
          </p:nvSpPr>
          <p:spPr bwMode="auto">
            <a:xfrm>
              <a:off x="78486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3" name="Rectangle 32"/>
            <p:cNvSpPr/>
            <p:nvPr/>
          </p:nvSpPr>
          <p:spPr bwMode="auto">
            <a:xfrm>
              <a:off x="78486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4" name="Rectangle 33"/>
            <p:cNvSpPr/>
            <p:nvPr/>
          </p:nvSpPr>
          <p:spPr bwMode="auto">
            <a:xfrm>
              <a:off x="78486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5" name="Rectangle 34"/>
            <p:cNvSpPr/>
            <p:nvPr/>
          </p:nvSpPr>
          <p:spPr bwMode="auto">
            <a:xfrm>
              <a:off x="73914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6" name="Rectangle 35"/>
            <p:cNvSpPr/>
            <p:nvPr/>
          </p:nvSpPr>
          <p:spPr bwMode="auto">
            <a:xfrm>
              <a:off x="73914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7" name="Rectangle 36"/>
            <p:cNvSpPr/>
            <p:nvPr/>
          </p:nvSpPr>
          <p:spPr bwMode="auto">
            <a:xfrm>
              <a:off x="73914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8" name="Rectangle 37"/>
            <p:cNvSpPr/>
            <p:nvPr/>
          </p:nvSpPr>
          <p:spPr bwMode="auto">
            <a:xfrm>
              <a:off x="69342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9" name="Rectangle 38"/>
            <p:cNvSpPr/>
            <p:nvPr/>
          </p:nvSpPr>
          <p:spPr bwMode="auto">
            <a:xfrm>
              <a:off x="69342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40" name="Rectangle 39"/>
            <p:cNvSpPr/>
            <p:nvPr/>
          </p:nvSpPr>
          <p:spPr bwMode="auto">
            <a:xfrm>
              <a:off x="69342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grpSp>
      <p:grpSp>
        <p:nvGrpSpPr>
          <p:cNvPr id="9" name="Group 40"/>
          <p:cNvGrpSpPr/>
          <p:nvPr/>
        </p:nvGrpSpPr>
        <p:grpSpPr>
          <a:xfrm>
            <a:off x="6705600" y="4800600"/>
            <a:ext cx="2133600" cy="1447800"/>
            <a:chOff x="6629400" y="1219200"/>
            <a:chExt cx="2133600" cy="1447800"/>
          </a:xfrm>
        </p:grpSpPr>
        <p:sp>
          <p:nvSpPr>
            <p:cNvPr id="42" name="Rounded Rectangle 41"/>
            <p:cNvSpPr/>
            <p:nvPr/>
          </p:nvSpPr>
          <p:spPr bwMode="auto">
            <a:xfrm>
              <a:off x="6629400" y="1524000"/>
              <a:ext cx="2133600" cy="1143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43" name="TextBox 42"/>
            <p:cNvSpPr txBox="1"/>
            <p:nvPr/>
          </p:nvSpPr>
          <p:spPr>
            <a:xfrm>
              <a:off x="6934200" y="1219200"/>
              <a:ext cx="1479892" cy="369332"/>
            </a:xfrm>
            <a:prstGeom prst="rect">
              <a:avLst/>
            </a:prstGeom>
            <a:noFill/>
          </p:spPr>
          <p:txBody>
            <a:bodyPr wrap="none" rtlCol="0">
              <a:spAutoFit/>
            </a:bodyPr>
            <a:lstStyle/>
            <a:p>
              <a:r>
                <a:rPr lang="en-US" dirty="0" smtClean="0"/>
                <a:t>Data Node n</a:t>
              </a:r>
              <a:endParaRPr lang="en-US" dirty="0"/>
            </a:p>
          </p:txBody>
        </p:sp>
        <p:sp>
          <p:nvSpPr>
            <p:cNvPr id="44" name="Rectangle 43"/>
            <p:cNvSpPr/>
            <p:nvPr/>
          </p:nvSpPr>
          <p:spPr bwMode="auto">
            <a:xfrm>
              <a:off x="83058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45" name="Rectangle 44"/>
            <p:cNvSpPr/>
            <p:nvPr/>
          </p:nvSpPr>
          <p:spPr bwMode="auto">
            <a:xfrm>
              <a:off x="83058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46" name="Rectangle 45"/>
            <p:cNvSpPr/>
            <p:nvPr/>
          </p:nvSpPr>
          <p:spPr bwMode="auto">
            <a:xfrm>
              <a:off x="83058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47" name="Rectangle 46"/>
            <p:cNvSpPr/>
            <p:nvPr/>
          </p:nvSpPr>
          <p:spPr bwMode="auto">
            <a:xfrm>
              <a:off x="78486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48" name="Rectangle 47"/>
            <p:cNvSpPr/>
            <p:nvPr/>
          </p:nvSpPr>
          <p:spPr bwMode="auto">
            <a:xfrm>
              <a:off x="78486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49" name="Rectangle 48"/>
            <p:cNvSpPr/>
            <p:nvPr/>
          </p:nvSpPr>
          <p:spPr bwMode="auto">
            <a:xfrm>
              <a:off x="78486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50" name="Rectangle 49"/>
            <p:cNvSpPr/>
            <p:nvPr/>
          </p:nvSpPr>
          <p:spPr bwMode="auto">
            <a:xfrm>
              <a:off x="73914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51" name="Rectangle 50"/>
            <p:cNvSpPr/>
            <p:nvPr/>
          </p:nvSpPr>
          <p:spPr bwMode="auto">
            <a:xfrm>
              <a:off x="73914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52" name="Rectangle 51"/>
            <p:cNvSpPr/>
            <p:nvPr/>
          </p:nvSpPr>
          <p:spPr bwMode="auto">
            <a:xfrm>
              <a:off x="73914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53" name="Rectangle 52"/>
            <p:cNvSpPr/>
            <p:nvPr/>
          </p:nvSpPr>
          <p:spPr bwMode="auto">
            <a:xfrm>
              <a:off x="6934200" y="2362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54" name="Rectangle 53"/>
            <p:cNvSpPr/>
            <p:nvPr/>
          </p:nvSpPr>
          <p:spPr bwMode="auto">
            <a:xfrm>
              <a:off x="6934200" y="1981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55" name="Rectangle 54"/>
            <p:cNvSpPr/>
            <p:nvPr/>
          </p:nvSpPr>
          <p:spPr bwMode="auto">
            <a:xfrm>
              <a:off x="6934200" y="1600200"/>
              <a:ext cx="228600" cy="2286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grpSp>
      <p:sp>
        <p:nvSpPr>
          <p:cNvPr id="56" name="TextBox 55"/>
          <p:cNvSpPr txBox="1"/>
          <p:nvPr/>
        </p:nvSpPr>
        <p:spPr>
          <a:xfrm rot="5400000">
            <a:off x="7444517" y="4290283"/>
            <a:ext cx="415498" cy="369332"/>
          </a:xfrm>
          <a:prstGeom prst="rect">
            <a:avLst/>
          </a:prstGeom>
          <a:noFill/>
        </p:spPr>
        <p:txBody>
          <a:bodyPr wrap="none" rtlCol="0">
            <a:spAutoFit/>
          </a:bodyPr>
          <a:lstStyle/>
          <a:p>
            <a:r>
              <a:rPr lang="en-US" b="1" dirty="0" smtClean="0"/>
              <a:t>…</a:t>
            </a:r>
            <a:endParaRPr lang="en-US" b="1" dirty="0"/>
          </a:p>
        </p:txBody>
      </p:sp>
      <p:sp>
        <p:nvSpPr>
          <p:cNvPr id="57" name="TextBox 56"/>
          <p:cNvSpPr txBox="1"/>
          <p:nvPr/>
        </p:nvSpPr>
        <p:spPr>
          <a:xfrm>
            <a:off x="3276600" y="5029200"/>
            <a:ext cx="2095445" cy="369332"/>
          </a:xfrm>
          <a:prstGeom prst="rect">
            <a:avLst/>
          </a:prstGeom>
          <a:noFill/>
        </p:spPr>
        <p:txBody>
          <a:bodyPr wrap="none" rtlCol="0">
            <a:spAutoFit/>
          </a:bodyPr>
          <a:lstStyle/>
          <a:p>
            <a:r>
              <a:rPr lang="en-US" dirty="0" smtClean="0"/>
              <a:t>File: path, {Blocks}</a:t>
            </a:r>
            <a:endParaRPr lang="en-US" dirty="0"/>
          </a:p>
        </p:txBody>
      </p:sp>
      <p:sp>
        <p:nvSpPr>
          <p:cNvPr id="59" name="TextBox 58"/>
          <p:cNvSpPr txBox="1"/>
          <p:nvPr/>
        </p:nvSpPr>
        <p:spPr>
          <a:xfrm>
            <a:off x="3581400" y="4648200"/>
            <a:ext cx="2362200" cy="369332"/>
          </a:xfrm>
          <a:prstGeom prst="rect">
            <a:avLst/>
          </a:prstGeom>
          <a:noFill/>
        </p:spPr>
        <p:txBody>
          <a:bodyPr wrap="square" rtlCol="0">
            <a:spAutoFit/>
          </a:bodyPr>
          <a:lstStyle/>
          <a:p>
            <a:r>
              <a:rPr lang="en-US" dirty="0" smtClean="0"/>
              <a:t>Name Node</a:t>
            </a:r>
            <a:endParaRPr lang="en-US" dirty="0"/>
          </a:p>
        </p:txBody>
      </p:sp>
      <p:sp>
        <p:nvSpPr>
          <p:cNvPr id="60" name="TextBox 59"/>
          <p:cNvSpPr txBox="1"/>
          <p:nvPr/>
        </p:nvSpPr>
        <p:spPr>
          <a:xfrm>
            <a:off x="3276600" y="5791200"/>
            <a:ext cx="2095445" cy="369332"/>
          </a:xfrm>
          <a:prstGeom prst="rect">
            <a:avLst/>
          </a:prstGeom>
          <a:noFill/>
        </p:spPr>
        <p:txBody>
          <a:bodyPr wrap="none" rtlCol="0">
            <a:spAutoFit/>
          </a:bodyPr>
          <a:lstStyle/>
          <a:p>
            <a:r>
              <a:rPr lang="en-US" dirty="0" smtClean="0"/>
              <a:t>File: path, {Blocks}</a:t>
            </a:r>
            <a:endParaRPr lang="en-US" dirty="0"/>
          </a:p>
        </p:txBody>
      </p:sp>
      <p:sp>
        <p:nvSpPr>
          <p:cNvPr id="61" name="TextBox 60"/>
          <p:cNvSpPr txBox="1"/>
          <p:nvPr/>
        </p:nvSpPr>
        <p:spPr>
          <a:xfrm rot="5400000">
            <a:off x="3786917" y="5357083"/>
            <a:ext cx="415498" cy="369332"/>
          </a:xfrm>
          <a:prstGeom prst="rect">
            <a:avLst/>
          </a:prstGeom>
          <a:noFill/>
        </p:spPr>
        <p:txBody>
          <a:bodyPr wrap="none" rtlCol="0">
            <a:spAutoFit/>
          </a:bodyPr>
          <a:lstStyle/>
          <a:p>
            <a:r>
              <a:rPr lang="en-US" b="1" dirty="0" smtClean="0"/>
              <a:t>…</a:t>
            </a:r>
            <a:endParaRPr lang="en-US" b="1" dirty="0"/>
          </a:p>
        </p:txBody>
      </p:sp>
      <p:cxnSp>
        <p:nvCxnSpPr>
          <p:cNvPr id="63" name="Straight Arrow Connector 62"/>
          <p:cNvCxnSpPr>
            <a:stCxn id="57" idx="3"/>
            <a:endCxn id="20" idx="1"/>
          </p:cNvCxnSpPr>
          <p:nvPr/>
        </p:nvCxnSpPr>
        <p:spPr bwMode="auto">
          <a:xfrm flipV="1">
            <a:off x="5372045" y="2095500"/>
            <a:ext cx="2019355" cy="31183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57" idx="3"/>
            <a:endCxn id="38" idx="1"/>
          </p:cNvCxnSpPr>
          <p:nvPr/>
        </p:nvCxnSpPr>
        <p:spPr bwMode="auto">
          <a:xfrm flipV="1">
            <a:off x="5372045" y="3924300"/>
            <a:ext cx="1638355" cy="12895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stCxn id="57" idx="3"/>
            <a:endCxn id="48" idx="1"/>
          </p:cNvCxnSpPr>
          <p:nvPr/>
        </p:nvCxnSpPr>
        <p:spPr bwMode="auto">
          <a:xfrm>
            <a:off x="5372045" y="5213866"/>
            <a:ext cx="2552755" cy="4630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0" name="Straight Arrow Connector 69"/>
          <p:cNvCxnSpPr>
            <a:stCxn id="60" idx="3"/>
            <a:endCxn id="13" idx="1"/>
          </p:cNvCxnSpPr>
          <p:nvPr/>
        </p:nvCxnSpPr>
        <p:spPr bwMode="auto">
          <a:xfrm flipV="1">
            <a:off x="5372045" y="2476500"/>
            <a:ext cx="2933755" cy="34993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2" name="Straight Arrow Connector 71"/>
          <p:cNvCxnSpPr>
            <a:stCxn id="60" idx="3"/>
            <a:endCxn id="32" idx="1"/>
          </p:cNvCxnSpPr>
          <p:nvPr/>
        </p:nvCxnSpPr>
        <p:spPr bwMode="auto">
          <a:xfrm flipV="1">
            <a:off x="5372045" y="3924300"/>
            <a:ext cx="2552755" cy="20515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Arrow Connector 73"/>
          <p:cNvCxnSpPr>
            <a:stCxn id="60" idx="3"/>
            <a:endCxn id="53" idx="1"/>
          </p:cNvCxnSpPr>
          <p:nvPr/>
        </p:nvCxnSpPr>
        <p:spPr bwMode="auto">
          <a:xfrm>
            <a:off x="5372045" y="5975866"/>
            <a:ext cx="1638355" cy="820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MapR</a:t>
            </a:r>
            <a:r>
              <a:rPr lang="en-US" dirty="0" smtClean="0"/>
              <a:t> FS </a:t>
            </a:r>
            <a:r>
              <a:rPr lang="en-US" dirty="0" err="1" smtClean="0"/>
              <a:t>vs</a:t>
            </a:r>
            <a:r>
              <a:rPr lang="en-US" dirty="0" smtClean="0"/>
              <a:t> HDFS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3581400" y="1752600"/>
            <a:ext cx="2057400" cy="6858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Data Ingest</a:t>
            </a:r>
          </a:p>
          <a:p>
            <a:pPr algn="ctr"/>
            <a:r>
              <a:rPr lang="en-US" sz="1400" dirty="0" smtClean="0"/>
              <a:t>(Flume)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5" name="Rounded Rectangle 14"/>
          <p:cNvSpPr/>
          <p:nvPr/>
        </p:nvSpPr>
        <p:spPr bwMode="auto">
          <a:xfrm>
            <a:off x="1295400" y="1752600"/>
            <a:ext cx="20574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Workflow</a:t>
            </a:r>
          </a:p>
          <a:p>
            <a:r>
              <a:rPr lang="en-US" sz="1400" dirty="0" smtClean="0"/>
              <a:t>(Cascading / Azkaban)</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4" name="Rounded Rectangle 3"/>
          <p:cNvSpPr/>
          <p:nvPr/>
        </p:nvSpPr>
        <p:spPr bwMode="auto">
          <a:xfrm>
            <a:off x="685800" y="5638800"/>
            <a:ext cx="6324600" cy="6096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HDFS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6" name="Cloud 5"/>
          <p:cNvSpPr/>
          <p:nvPr/>
        </p:nvSpPr>
        <p:spPr bwMode="auto">
          <a:xfrm>
            <a:off x="7239000" y="3200400"/>
            <a:ext cx="1905000" cy="1905000"/>
          </a:xfrm>
          <a:prstGeom prst="cloud">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Zookeeper</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7" name="Rounded Rectangle 6"/>
          <p:cNvSpPr/>
          <p:nvPr/>
        </p:nvSpPr>
        <p:spPr bwMode="auto">
          <a:xfrm>
            <a:off x="838200" y="3733800"/>
            <a:ext cx="12192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Pig</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8" name="Rounded Rectangle 7"/>
          <p:cNvSpPr/>
          <p:nvPr/>
        </p:nvSpPr>
        <p:spPr bwMode="auto">
          <a:xfrm>
            <a:off x="2209800" y="37338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Hive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9" name="Rounded Rectangle 8"/>
          <p:cNvSpPr/>
          <p:nvPr/>
        </p:nvSpPr>
        <p:spPr bwMode="auto">
          <a:xfrm>
            <a:off x="3810000" y="44196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HBase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1" name="Rounded Rectangle 10"/>
          <p:cNvSpPr/>
          <p:nvPr/>
        </p:nvSpPr>
        <p:spPr bwMode="auto">
          <a:xfrm>
            <a:off x="7467600" y="1981200"/>
            <a:ext cx="1676400" cy="6096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Solr / </a:t>
            </a:r>
            <a:r>
              <a:rPr kumimoji="0" lang="en-US" sz="2000" b="1" i="0" u="none" strike="noStrike" cap="none" normalizeH="0" baseline="0" dirty="0" err="1" smtClean="0">
                <a:ln>
                  <a:noFill/>
                </a:ln>
                <a:solidFill>
                  <a:schemeClr val="tx1"/>
                </a:solidFill>
                <a:effectLst/>
                <a:latin typeface="Helvetica" pitchFamily="34" charset="0"/>
                <a:ea typeface="ＭＳ Ｐゴシック" pitchFamily="-80" charset="-128"/>
              </a:rPr>
              <a:t>Lucene</a:t>
            </a:r>
            <a:endPar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2" name="Title 1"/>
          <p:cNvSpPr>
            <a:spLocks noGrp="1"/>
          </p:cNvSpPr>
          <p:nvPr>
            <p:ph type="title"/>
          </p:nvPr>
        </p:nvSpPr>
        <p:spPr>
          <a:xfrm>
            <a:off x="457200" y="152400"/>
            <a:ext cx="8229600" cy="1251062"/>
          </a:xfrm>
        </p:spPr>
        <p:txBody>
          <a:bodyPr>
            <a:normAutofit/>
          </a:bodyPr>
          <a:lstStyle/>
          <a:p>
            <a:r>
              <a:rPr lang="en-US" dirty="0" smtClean="0"/>
              <a:t>The Apache </a:t>
            </a:r>
            <a:r>
              <a:rPr lang="en-US" baseline="0" dirty="0" smtClean="0"/>
              <a:t>stack of open source software –</a:t>
            </a:r>
            <a:r>
              <a:rPr lang="en-US" dirty="0" smtClean="0"/>
              <a:t> Map / Reduce</a:t>
            </a:r>
            <a:endParaRPr lang="en-US" dirty="0"/>
          </a:p>
        </p:txBody>
      </p:sp>
      <p:sp>
        <p:nvSpPr>
          <p:cNvPr id="13" name="Rectangle 12"/>
          <p:cNvSpPr/>
          <p:nvPr/>
        </p:nvSpPr>
        <p:spPr bwMode="auto">
          <a:xfrm>
            <a:off x="0" y="1143000"/>
            <a:ext cx="9144000" cy="5715000"/>
          </a:xfrm>
          <a:prstGeom prst="rect">
            <a:avLst/>
          </a:prstGeom>
          <a:solidFill>
            <a:schemeClr val="bg1">
              <a:lumMod val="75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5" name="Rounded Rectangle 4"/>
          <p:cNvSpPr/>
          <p:nvPr/>
        </p:nvSpPr>
        <p:spPr bwMode="auto">
          <a:xfrm>
            <a:off x="685800" y="5029200"/>
            <a:ext cx="3657600" cy="609600"/>
          </a:xfrm>
          <a:prstGeom prst="roundRect">
            <a:avLst/>
          </a:prstGeom>
          <a:solidFill>
            <a:schemeClr val="accent1">
              <a:lumMod val="50000"/>
            </a:schemeClr>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Map / Reduce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Distributed computation</a:t>
            </a:r>
          </a:p>
          <a:p>
            <a:r>
              <a:rPr lang="en-US" dirty="0" smtClean="0"/>
              <a:t>Two phase computation</a:t>
            </a:r>
          </a:p>
          <a:p>
            <a:r>
              <a:rPr lang="en-US" dirty="0" smtClean="0"/>
              <a:t>Built-in shuffle/sort between phases</a:t>
            </a:r>
          </a:p>
          <a:p>
            <a:r>
              <a:rPr lang="en-US" dirty="0" smtClean="0"/>
              <a:t>Canonical example: word frequency count for the web</a:t>
            </a:r>
            <a:endParaRPr lang="en-US" dirty="0"/>
          </a:p>
        </p:txBody>
      </p:sp>
      <p:sp>
        <p:nvSpPr>
          <p:cNvPr id="2" name="Title 1"/>
          <p:cNvSpPr>
            <a:spLocks noGrp="1"/>
          </p:cNvSpPr>
          <p:nvPr>
            <p:ph type="title"/>
          </p:nvPr>
        </p:nvSpPr>
        <p:spPr/>
        <p:txBody>
          <a:bodyPr/>
          <a:lstStyle/>
          <a:p>
            <a:r>
              <a:rPr lang="en-US" dirty="0" smtClean="0"/>
              <a:t>Map/Reduce is functional programming distributed over a cluster</a:t>
            </a:r>
            <a:endParaRPr lang="en-US" dirty="0"/>
          </a:p>
        </p:txBody>
      </p:sp>
      <p:grpSp>
        <p:nvGrpSpPr>
          <p:cNvPr id="14" name="Group 17"/>
          <p:cNvGrpSpPr/>
          <p:nvPr/>
        </p:nvGrpSpPr>
        <p:grpSpPr>
          <a:xfrm>
            <a:off x="1295400" y="3581400"/>
            <a:ext cx="1868507" cy="3046988"/>
            <a:chOff x="1295400" y="3581400"/>
            <a:chExt cx="1868507" cy="3046988"/>
          </a:xfrm>
        </p:grpSpPr>
        <p:sp>
          <p:nvSpPr>
            <p:cNvPr id="5" name="Right Arrow 4"/>
            <p:cNvSpPr/>
            <p:nvPr/>
          </p:nvSpPr>
          <p:spPr bwMode="auto">
            <a:xfrm>
              <a:off x="1295400" y="4343400"/>
              <a:ext cx="838200" cy="60960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Map</a:t>
              </a:r>
            </a:p>
          </p:txBody>
        </p:sp>
        <p:sp>
          <p:nvSpPr>
            <p:cNvPr id="6" name="TextBox 5"/>
            <p:cNvSpPr txBox="1"/>
            <p:nvPr/>
          </p:nvSpPr>
          <p:spPr>
            <a:xfrm>
              <a:off x="2209800" y="3581400"/>
              <a:ext cx="954107" cy="3046988"/>
            </a:xfrm>
            <a:prstGeom prst="rect">
              <a:avLst/>
            </a:prstGeom>
            <a:noFill/>
          </p:spPr>
          <p:txBody>
            <a:bodyPr wrap="none" rtlCol="0">
              <a:spAutoFit/>
            </a:bodyPr>
            <a:lstStyle/>
            <a:p>
              <a:r>
                <a:rPr lang="en-US" sz="2400" dirty="0" smtClean="0"/>
                <a:t>…</a:t>
              </a:r>
            </a:p>
            <a:p>
              <a:r>
                <a:rPr lang="en-US" sz="2400" dirty="0" smtClean="0"/>
                <a:t>to, 1</a:t>
              </a:r>
              <a:br>
                <a:rPr lang="en-US" sz="2400" dirty="0" smtClean="0"/>
              </a:br>
              <a:r>
                <a:rPr lang="en-US" sz="2400" dirty="0" smtClean="0"/>
                <a:t>be, 1</a:t>
              </a:r>
            </a:p>
            <a:p>
              <a:r>
                <a:rPr lang="en-US" sz="2400" dirty="0" smtClean="0"/>
                <a:t>or, 1</a:t>
              </a:r>
            </a:p>
            <a:p>
              <a:r>
                <a:rPr lang="en-US" sz="2400" dirty="0" smtClean="0"/>
                <a:t>not, 1</a:t>
              </a:r>
            </a:p>
            <a:p>
              <a:r>
                <a:rPr lang="en-US" sz="2400" dirty="0" smtClean="0"/>
                <a:t>to, 1</a:t>
              </a:r>
              <a:br>
                <a:rPr lang="en-US" sz="2400" dirty="0" smtClean="0"/>
              </a:br>
              <a:r>
                <a:rPr lang="en-US" sz="2400" dirty="0" smtClean="0"/>
                <a:t>be, 1</a:t>
              </a:r>
            </a:p>
            <a:p>
              <a:r>
                <a:rPr lang="en-US" sz="2400" dirty="0" smtClean="0"/>
                <a:t>…</a:t>
              </a:r>
              <a:endParaRPr lang="en-US" sz="2400" dirty="0"/>
            </a:p>
          </p:txBody>
        </p:sp>
      </p:grpSp>
      <p:grpSp>
        <p:nvGrpSpPr>
          <p:cNvPr id="16" name="Group 18"/>
          <p:cNvGrpSpPr/>
          <p:nvPr/>
        </p:nvGrpSpPr>
        <p:grpSpPr>
          <a:xfrm>
            <a:off x="3657600" y="3124200"/>
            <a:ext cx="2782907" cy="3416320"/>
            <a:chOff x="3657600" y="3124200"/>
            <a:chExt cx="2782907" cy="3416320"/>
          </a:xfrm>
        </p:grpSpPr>
        <p:sp>
          <p:nvSpPr>
            <p:cNvPr id="7" name="Right Arrow 6"/>
            <p:cNvSpPr/>
            <p:nvPr/>
          </p:nvSpPr>
          <p:spPr bwMode="auto">
            <a:xfrm>
              <a:off x="3657600" y="4343400"/>
              <a:ext cx="1752600" cy="609600"/>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shuffle / sort</a:t>
              </a:r>
            </a:p>
          </p:txBody>
        </p:sp>
        <p:sp>
          <p:nvSpPr>
            <p:cNvPr id="8" name="TextBox 7"/>
            <p:cNvSpPr txBox="1"/>
            <p:nvPr/>
          </p:nvSpPr>
          <p:spPr>
            <a:xfrm>
              <a:off x="5486400" y="3124200"/>
              <a:ext cx="954107" cy="3416320"/>
            </a:xfrm>
            <a:prstGeom prst="rect">
              <a:avLst/>
            </a:prstGeom>
            <a:noFill/>
          </p:spPr>
          <p:txBody>
            <a:bodyPr wrap="none" rtlCol="0">
              <a:spAutoFit/>
            </a:bodyPr>
            <a:lstStyle/>
            <a:p>
              <a:r>
                <a:rPr lang="en-US" sz="2400" dirty="0" smtClean="0"/>
                <a:t>…</a:t>
              </a:r>
            </a:p>
            <a:p>
              <a:r>
                <a:rPr lang="en-US" sz="2400" dirty="0" smtClean="0"/>
                <a:t>be, 1</a:t>
              </a:r>
              <a:br>
                <a:rPr lang="en-US" sz="2400" dirty="0" smtClean="0"/>
              </a:br>
              <a:r>
                <a:rPr lang="en-US" sz="2400" dirty="0" smtClean="0"/>
                <a:t>be, 1</a:t>
              </a:r>
            </a:p>
            <a:p>
              <a:r>
                <a:rPr lang="en-US" sz="2400" dirty="0" smtClean="0"/>
                <a:t>…</a:t>
              </a:r>
            </a:p>
            <a:p>
              <a:r>
                <a:rPr lang="en-US" sz="2400" dirty="0" smtClean="0"/>
                <a:t>not, 1</a:t>
              </a:r>
            </a:p>
            <a:p>
              <a:r>
                <a:rPr lang="en-US" sz="2400" dirty="0" smtClean="0"/>
                <a:t>…</a:t>
              </a:r>
            </a:p>
            <a:p>
              <a:r>
                <a:rPr lang="en-US" sz="2400" dirty="0" smtClean="0"/>
                <a:t>to, 1</a:t>
              </a:r>
            </a:p>
            <a:p>
              <a:r>
                <a:rPr lang="en-US" sz="2400" dirty="0" smtClean="0"/>
                <a:t>to, 1</a:t>
              </a:r>
            </a:p>
            <a:p>
              <a:r>
                <a:rPr lang="en-US" sz="2400" dirty="0" smtClean="0"/>
                <a:t>…</a:t>
              </a:r>
              <a:endParaRPr lang="en-US" sz="2400" dirty="0"/>
            </a:p>
          </p:txBody>
        </p:sp>
      </p:grpSp>
      <p:grpSp>
        <p:nvGrpSpPr>
          <p:cNvPr id="17" name="Group 19"/>
          <p:cNvGrpSpPr/>
          <p:nvPr/>
        </p:nvGrpSpPr>
        <p:grpSpPr>
          <a:xfrm>
            <a:off x="6324600" y="3581400"/>
            <a:ext cx="2352844" cy="2677656"/>
            <a:chOff x="6324600" y="3581400"/>
            <a:chExt cx="2352844" cy="2677656"/>
          </a:xfrm>
        </p:grpSpPr>
        <p:sp>
          <p:nvSpPr>
            <p:cNvPr id="9" name="Right Arrow 8"/>
            <p:cNvSpPr/>
            <p:nvPr/>
          </p:nvSpPr>
          <p:spPr bwMode="auto">
            <a:xfrm>
              <a:off x="6324600" y="4343400"/>
              <a:ext cx="1143000" cy="60960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Helvetica" pitchFamily="34" charset="0"/>
                  <a:ea typeface="ＭＳ Ｐゴシック" pitchFamily="-80" charset="-128"/>
                </a:rPr>
                <a:t>Reduce</a:t>
              </a:r>
              <a:endPar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0" name="TextBox 9"/>
            <p:cNvSpPr txBox="1"/>
            <p:nvPr/>
          </p:nvSpPr>
          <p:spPr>
            <a:xfrm>
              <a:off x="7543800" y="3581400"/>
              <a:ext cx="1133644" cy="2677656"/>
            </a:xfrm>
            <a:prstGeom prst="rect">
              <a:avLst/>
            </a:prstGeom>
            <a:noFill/>
          </p:spPr>
          <p:txBody>
            <a:bodyPr wrap="none" rtlCol="0">
              <a:spAutoFit/>
            </a:bodyPr>
            <a:lstStyle/>
            <a:p>
              <a:r>
                <a:rPr lang="en-US" sz="2400" dirty="0" smtClean="0"/>
                <a:t>…</a:t>
              </a:r>
            </a:p>
            <a:p>
              <a:r>
                <a:rPr lang="en-US" sz="2400" dirty="0" smtClean="0"/>
                <a:t>be, 2+</a:t>
              </a:r>
              <a:br>
                <a:rPr lang="en-US" sz="2400" dirty="0" smtClean="0"/>
              </a:br>
              <a:r>
                <a:rPr lang="en-US" sz="2400" dirty="0" smtClean="0"/>
                <a:t>…</a:t>
              </a:r>
            </a:p>
            <a:p>
              <a:r>
                <a:rPr lang="en-US" sz="2400" dirty="0" smtClean="0"/>
                <a:t>not, 1+</a:t>
              </a:r>
            </a:p>
            <a:p>
              <a:r>
                <a:rPr lang="en-US" sz="2400" dirty="0" smtClean="0"/>
                <a:t>…</a:t>
              </a:r>
            </a:p>
            <a:p>
              <a:r>
                <a:rPr lang="en-US" sz="2400" dirty="0" smtClean="0"/>
                <a:t>to, 2+</a:t>
              </a:r>
            </a:p>
            <a:p>
              <a:r>
                <a:rPr lang="en-US" sz="2400" dirty="0" smtClean="0"/>
                <a:t>…</a:t>
              </a:r>
              <a:endParaRPr lang="en-US" sz="2400" dirty="0"/>
            </a:p>
          </p:txBody>
        </p:sp>
      </p:grpSp>
      <p:grpSp>
        <p:nvGrpSpPr>
          <p:cNvPr id="18" name="Group 15"/>
          <p:cNvGrpSpPr/>
          <p:nvPr/>
        </p:nvGrpSpPr>
        <p:grpSpPr>
          <a:xfrm>
            <a:off x="304800" y="5486400"/>
            <a:ext cx="762000" cy="1066800"/>
            <a:chOff x="304800" y="5486400"/>
            <a:chExt cx="762000" cy="1066800"/>
          </a:xfrm>
        </p:grpSpPr>
        <p:sp>
          <p:nvSpPr>
            <p:cNvPr id="11" name="Folded Corner 10"/>
            <p:cNvSpPr/>
            <p:nvPr/>
          </p:nvSpPr>
          <p:spPr bwMode="auto">
            <a:xfrm>
              <a:off x="457200" y="5638800"/>
              <a:ext cx="609600" cy="914400"/>
            </a:xfrm>
            <a:prstGeom prst="foldedCorne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2" name="Folded Corner 11"/>
            <p:cNvSpPr/>
            <p:nvPr/>
          </p:nvSpPr>
          <p:spPr bwMode="auto">
            <a:xfrm>
              <a:off x="381000" y="5562600"/>
              <a:ext cx="609600" cy="914400"/>
            </a:xfrm>
            <a:prstGeom prst="foldedCorne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3" name="Folded Corner 12"/>
            <p:cNvSpPr/>
            <p:nvPr/>
          </p:nvSpPr>
          <p:spPr bwMode="auto">
            <a:xfrm>
              <a:off x="304800" y="5486400"/>
              <a:ext cx="609600" cy="914400"/>
            </a:xfrm>
            <a:prstGeom prst="foldedCorne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grpSp>
      <p:grpSp>
        <p:nvGrpSpPr>
          <p:cNvPr id="19" name="Group 16"/>
          <p:cNvGrpSpPr/>
          <p:nvPr/>
        </p:nvGrpSpPr>
        <p:grpSpPr>
          <a:xfrm>
            <a:off x="304800" y="4191000"/>
            <a:ext cx="685800" cy="1219200"/>
            <a:chOff x="304800" y="4191000"/>
            <a:chExt cx="685800" cy="1219200"/>
          </a:xfrm>
        </p:grpSpPr>
        <p:sp>
          <p:nvSpPr>
            <p:cNvPr id="4" name="Folded Corner 3"/>
            <p:cNvSpPr/>
            <p:nvPr/>
          </p:nvSpPr>
          <p:spPr bwMode="auto">
            <a:xfrm>
              <a:off x="304800" y="4191000"/>
              <a:ext cx="609600" cy="914400"/>
            </a:xfrm>
            <a:prstGeom prst="foldedCorne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5" name="Up Arrow 14"/>
            <p:cNvSpPr/>
            <p:nvPr/>
          </p:nvSpPr>
          <p:spPr bwMode="auto">
            <a:xfrm>
              <a:off x="609600" y="5181600"/>
              <a:ext cx="381000" cy="228600"/>
            </a:xfrm>
            <a:prstGeom prst="up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grpSp>
      <p:sp>
        <p:nvSpPr>
          <p:cNvPr id="21" name="Left Arrow 20"/>
          <p:cNvSpPr/>
          <p:nvPr/>
        </p:nvSpPr>
        <p:spPr bwMode="auto">
          <a:xfrm>
            <a:off x="1295400" y="6477000"/>
            <a:ext cx="1828800" cy="381000"/>
          </a:xfrm>
          <a:prstGeom prst="leftArrow">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Input Documents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Map input: document</a:t>
            </a:r>
          </a:p>
          <a:p>
            <a:r>
              <a:rPr lang="en-US" dirty="0" smtClean="0"/>
              <a:t>Map output: raw text</a:t>
            </a:r>
          </a:p>
          <a:p>
            <a:endParaRPr lang="en-US" dirty="0" smtClean="0"/>
          </a:p>
          <a:p>
            <a:r>
              <a:rPr lang="en-US" dirty="0" smtClean="0"/>
              <a:t>Map input: text</a:t>
            </a:r>
          </a:p>
          <a:p>
            <a:r>
              <a:rPr lang="en-US" dirty="0" smtClean="0"/>
              <a:t>Map output: Named entity annotations</a:t>
            </a:r>
          </a:p>
          <a:p>
            <a:endParaRPr lang="en-US" dirty="0" smtClean="0"/>
          </a:p>
          <a:p>
            <a:r>
              <a:rPr lang="en-US" dirty="0" smtClean="0"/>
              <a:t>HBase can eliminate the shuffle/reduce phase!</a:t>
            </a:r>
            <a:endParaRPr lang="en-US" dirty="0"/>
          </a:p>
        </p:txBody>
      </p:sp>
      <p:sp>
        <p:nvSpPr>
          <p:cNvPr id="2" name="Title 1"/>
          <p:cNvSpPr>
            <a:spLocks noGrp="1"/>
          </p:cNvSpPr>
          <p:nvPr>
            <p:ph type="title"/>
          </p:nvPr>
        </p:nvSpPr>
        <p:spPr/>
        <p:txBody>
          <a:bodyPr/>
          <a:lstStyle/>
          <a:p>
            <a:r>
              <a:rPr lang="en-US" dirty="0" smtClean="0"/>
              <a:t>More interesting M/R examples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3581400" y="1752600"/>
            <a:ext cx="2057400" cy="6858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Data Ingest</a:t>
            </a:r>
          </a:p>
          <a:p>
            <a:pPr algn="ctr"/>
            <a:r>
              <a:rPr lang="en-US" sz="1400" dirty="0" smtClean="0"/>
              <a:t>(Flume)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4" name="Rounded Rectangle 13"/>
          <p:cNvSpPr/>
          <p:nvPr/>
        </p:nvSpPr>
        <p:spPr bwMode="auto">
          <a:xfrm>
            <a:off x="1295400" y="1752600"/>
            <a:ext cx="20574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Workflow</a:t>
            </a:r>
          </a:p>
          <a:p>
            <a:r>
              <a:rPr lang="en-US" sz="1400" dirty="0" smtClean="0"/>
              <a:t>(Cascading / Azkaban)</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5" name="Rounded Rectangle 4"/>
          <p:cNvSpPr/>
          <p:nvPr/>
        </p:nvSpPr>
        <p:spPr bwMode="auto">
          <a:xfrm>
            <a:off x="685800" y="5029200"/>
            <a:ext cx="3657600" cy="609600"/>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Map / Reduce</a:t>
            </a:r>
          </a:p>
        </p:txBody>
      </p:sp>
      <p:sp>
        <p:nvSpPr>
          <p:cNvPr id="4" name="Rounded Rectangle 3"/>
          <p:cNvSpPr/>
          <p:nvPr/>
        </p:nvSpPr>
        <p:spPr bwMode="auto">
          <a:xfrm>
            <a:off x="685800" y="5638800"/>
            <a:ext cx="6324600" cy="6096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HDFS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7" name="Rounded Rectangle 6"/>
          <p:cNvSpPr/>
          <p:nvPr/>
        </p:nvSpPr>
        <p:spPr bwMode="auto">
          <a:xfrm>
            <a:off x="762000" y="3733800"/>
            <a:ext cx="12192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Pig</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8" name="Rounded Rectangle 7"/>
          <p:cNvSpPr/>
          <p:nvPr/>
        </p:nvSpPr>
        <p:spPr bwMode="auto">
          <a:xfrm>
            <a:off x="2209800" y="37338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Hive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9" name="Rounded Rectangle 8"/>
          <p:cNvSpPr/>
          <p:nvPr/>
        </p:nvSpPr>
        <p:spPr bwMode="auto">
          <a:xfrm>
            <a:off x="3810000" y="44196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HBase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1" name="Rounded Rectangle 10"/>
          <p:cNvSpPr/>
          <p:nvPr/>
        </p:nvSpPr>
        <p:spPr bwMode="auto">
          <a:xfrm>
            <a:off x="7467600" y="1981200"/>
            <a:ext cx="1676400" cy="6096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Solr / </a:t>
            </a:r>
            <a:r>
              <a:rPr kumimoji="0" lang="en-US" sz="2000" b="1" i="0" u="none" strike="noStrike" cap="none" normalizeH="0" baseline="0" dirty="0" err="1" smtClean="0">
                <a:ln>
                  <a:noFill/>
                </a:ln>
                <a:solidFill>
                  <a:schemeClr val="tx1"/>
                </a:solidFill>
                <a:effectLst/>
                <a:latin typeface="Helvetica" pitchFamily="34" charset="0"/>
                <a:ea typeface="ＭＳ Ｐゴシック" pitchFamily="-80" charset="-128"/>
              </a:rPr>
              <a:t>Lucene</a:t>
            </a:r>
            <a:endPar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3" name="Rectangle 12"/>
          <p:cNvSpPr/>
          <p:nvPr/>
        </p:nvSpPr>
        <p:spPr bwMode="auto">
          <a:xfrm>
            <a:off x="0" y="1143000"/>
            <a:ext cx="9144000" cy="5715000"/>
          </a:xfrm>
          <a:prstGeom prst="rect">
            <a:avLst/>
          </a:prstGeom>
          <a:solidFill>
            <a:schemeClr val="bg1">
              <a:lumMod val="75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6" name="Cloud 5"/>
          <p:cNvSpPr/>
          <p:nvPr/>
        </p:nvSpPr>
        <p:spPr bwMode="auto">
          <a:xfrm>
            <a:off x="7239000" y="3200400"/>
            <a:ext cx="1905000" cy="1905000"/>
          </a:xfrm>
          <a:prstGeom prst="cloud">
            <a:avLst/>
          </a:prstGeom>
          <a:solidFill>
            <a:schemeClr val="accent6">
              <a:lumMod val="20000"/>
              <a:lumOff val="80000"/>
            </a:schemeClr>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Zookeeper</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2" name="Title 1"/>
          <p:cNvSpPr>
            <a:spLocks noGrp="1"/>
          </p:cNvSpPr>
          <p:nvPr>
            <p:ph type="title"/>
          </p:nvPr>
        </p:nvSpPr>
        <p:spPr>
          <a:xfrm>
            <a:off x="457200" y="76200"/>
            <a:ext cx="8229600" cy="1251062"/>
          </a:xfrm>
        </p:spPr>
        <p:txBody>
          <a:bodyPr>
            <a:normAutofit/>
          </a:bodyPr>
          <a:lstStyle/>
          <a:p>
            <a:r>
              <a:rPr lang="en-US" dirty="0" smtClean="0"/>
              <a:t>The Apache </a:t>
            </a:r>
            <a:r>
              <a:rPr lang="en-US" baseline="0" dirty="0" smtClean="0"/>
              <a:t>stack of open source software –</a:t>
            </a:r>
            <a:r>
              <a:rPr lang="en-US" dirty="0" smtClean="0"/>
              <a:t> Zookeeper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Problem: too many small files</a:t>
            </a:r>
          </a:p>
          <a:p>
            <a:pPr lvl="1"/>
            <a:r>
              <a:rPr lang="en-US" dirty="0" smtClean="0"/>
              <a:t>1 million original news articles</a:t>
            </a:r>
          </a:p>
          <a:p>
            <a:pPr lvl="1"/>
            <a:r>
              <a:rPr lang="en-US" dirty="0" smtClean="0"/>
              <a:t>Text from each article extracted without markup and meta data</a:t>
            </a:r>
          </a:p>
          <a:p>
            <a:pPr lvl="1"/>
            <a:r>
              <a:rPr lang="en-US" dirty="0" smtClean="0"/>
              <a:t>Metadata from each text file</a:t>
            </a:r>
          </a:p>
          <a:p>
            <a:pPr lvl="1"/>
            <a:r>
              <a:rPr lang="en-US" dirty="0" smtClean="0"/>
              <a:t>Annotation files for each text file</a:t>
            </a:r>
          </a:p>
          <a:p>
            <a:pPr lvl="2"/>
            <a:r>
              <a:rPr lang="en-US" dirty="0" smtClean="0"/>
              <a:t>Paragraph</a:t>
            </a:r>
          </a:p>
          <a:p>
            <a:pPr lvl="2"/>
            <a:r>
              <a:rPr lang="en-US" dirty="0" smtClean="0"/>
              <a:t>Sentence</a:t>
            </a:r>
          </a:p>
          <a:p>
            <a:pPr lvl="2"/>
            <a:r>
              <a:rPr lang="en-US" dirty="0" smtClean="0"/>
              <a:t>Token</a:t>
            </a:r>
          </a:p>
          <a:p>
            <a:pPr lvl="2"/>
            <a:r>
              <a:rPr lang="en-US" dirty="0" smtClean="0"/>
              <a:t>Part-of-speech (POS)</a:t>
            </a:r>
          </a:p>
          <a:p>
            <a:pPr lvl="2"/>
            <a:r>
              <a:rPr lang="en-US" dirty="0" smtClean="0"/>
              <a:t>Named entity </a:t>
            </a:r>
          </a:p>
          <a:p>
            <a:pPr lvl="2"/>
            <a:r>
              <a:rPr lang="en-US" dirty="0" smtClean="0"/>
              <a:t>Tree parse</a:t>
            </a:r>
          </a:p>
          <a:p>
            <a:pPr lvl="2"/>
            <a:r>
              <a:rPr lang="en-US" dirty="0" smtClean="0"/>
              <a:t>Co-reference</a:t>
            </a:r>
          </a:p>
          <a:p>
            <a:pPr lvl="1"/>
            <a:r>
              <a:rPr lang="en-US" dirty="0" smtClean="0"/>
              <a:t>More…</a:t>
            </a:r>
          </a:p>
          <a:p>
            <a:r>
              <a:rPr lang="en-US" dirty="0" smtClean="0"/>
              <a:t>What works on MUC / ACE does not work at even moderate scale</a:t>
            </a:r>
            <a:endParaRPr lang="en-US" dirty="0"/>
          </a:p>
        </p:txBody>
      </p:sp>
      <p:sp>
        <p:nvSpPr>
          <p:cNvPr id="3" name="Title 2"/>
          <p:cNvSpPr>
            <a:spLocks noGrp="1"/>
          </p:cNvSpPr>
          <p:nvPr>
            <p:ph type="title"/>
          </p:nvPr>
        </p:nvSpPr>
        <p:spPr/>
        <p:txBody>
          <a:bodyPr/>
          <a:lstStyle/>
          <a:p>
            <a:r>
              <a:rPr lang="en-US" dirty="0" smtClean="0"/>
              <a:t>My motivation: my file system broke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Wingdings" pitchFamily="2" charset="2"/>
              <a:buChar char="§"/>
            </a:pPr>
            <a:r>
              <a:rPr lang="en-GB" dirty="0" smtClean="0"/>
              <a:t>A highly available, scalable, distributed, configuration, consensus, group membership, leader election, naming, and coordination service</a:t>
            </a:r>
          </a:p>
          <a:p>
            <a:r>
              <a:rPr lang="en-US" dirty="0" smtClean="0"/>
              <a:t>Uses:</a:t>
            </a:r>
          </a:p>
          <a:p>
            <a:pPr lvl="1"/>
            <a:r>
              <a:rPr lang="en-US" dirty="0" smtClean="0"/>
              <a:t>HBase: row locking; region key ranges; region server addresses</a:t>
            </a:r>
          </a:p>
          <a:p>
            <a:pPr lvl="1"/>
            <a:r>
              <a:rPr lang="en-US" dirty="0" smtClean="0"/>
              <a:t>Solr cloud: shard location information</a:t>
            </a:r>
          </a:p>
          <a:p>
            <a:pPr lvl="1"/>
            <a:r>
              <a:rPr lang="en-US" dirty="0" smtClean="0"/>
              <a:t>Message queues</a:t>
            </a:r>
          </a:p>
          <a:p>
            <a:r>
              <a:rPr lang="en-US" dirty="0" smtClean="0"/>
              <a:t>Not: a large scale data store</a:t>
            </a:r>
            <a:endParaRPr lang="en-US" dirty="0"/>
          </a:p>
        </p:txBody>
      </p:sp>
      <p:sp>
        <p:nvSpPr>
          <p:cNvPr id="2" name="Title 1"/>
          <p:cNvSpPr>
            <a:spLocks noGrp="1"/>
          </p:cNvSpPr>
          <p:nvPr>
            <p:ph type="title"/>
          </p:nvPr>
        </p:nvSpPr>
        <p:spPr/>
        <p:txBody>
          <a:bodyPr/>
          <a:lstStyle/>
          <a:p>
            <a:r>
              <a:rPr lang="en-US" dirty="0" smtClean="0"/>
              <a:t>Zookeeper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0" indent="-571500">
              <a:buFontTx/>
              <a:buAutoNum type="arabicPeriod"/>
            </a:pPr>
            <a:r>
              <a:rPr lang="en-US" dirty="0" smtClean="0">
                <a:ea typeface="ＭＳ Ｐゴシック" charset="-128"/>
                <a:cs typeface="ＭＳ Ｐゴシック" charset="-128"/>
              </a:rPr>
              <a:t>Clients will never detect old data.</a:t>
            </a:r>
          </a:p>
          <a:p>
            <a:pPr marL="571500" indent="-571500">
              <a:buFontTx/>
              <a:buAutoNum type="arabicPeriod"/>
            </a:pPr>
            <a:r>
              <a:rPr lang="en-US" dirty="0" smtClean="0">
                <a:ea typeface="ＭＳ Ｐゴシック" charset="-128"/>
                <a:cs typeface="ＭＳ Ｐゴシック" charset="-128"/>
              </a:rPr>
              <a:t>Clients will get notified of a change to data they are watching within a bounded period of time.</a:t>
            </a:r>
          </a:p>
          <a:p>
            <a:pPr marL="571500" indent="-571500">
              <a:buFontTx/>
              <a:buAutoNum type="arabicPeriod"/>
            </a:pPr>
            <a:r>
              <a:rPr lang="en-US" dirty="0" smtClean="0">
                <a:ea typeface="ＭＳ Ｐゴシック" charset="-128"/>
                <a:cs typeface="ＭＳ Ｐゴシック" charset="-128"/>
              </a:rPr>
              <a:t>All requests from a client will be processed in order.</a:t>
            </a:r>
          </a:p>
          <a:p>
            <a:pPr marL="571500" indent="-571500">
              <a:buFontTx/>
              <a:buAutoNum type="arabicPeriod"/>
            </a:pPr>
            <a:r>
              <a:rPr lang="en-US" dirty="0" smtClean="0">
                <a:ea typeface="ＭＳ Ｐゴシック" charset="-128"/>
                <a:cs typeface="ＭＳ Ｐゴシック" charset="-128"/>
              </a:rPr>
              <a:t>All results received by a client will be consistent with results received by all other clients.</a:t>
            </a:r>
          </a:p>
          <a:p>
            <a:endParaRPr lang="en-US" dirty="0"/>
          </a:p>
        </p:txBody>
      </p:sp>
      <p:sp>
        <p:nvSpPr>
          <p:cNvPr id="2" name="Title 1"/>
          <p:cNvSpPr>
            <a:spLocks noGrp="1"/>
          </p:cNvSpPr>
          <p:nvPr>
            <p:ph type="title"/>
          </p:nvPr>
        </p:nvSpPr>
        <p:spPr/>
        <p:txBody>
          <a:bodyPr/>
          <a:lstStyle/>
          <a:p>
            <a:r>
              <a:rPr lang="en-US" dirty="0" smtClean="0"/>
              <a:t>Zookeeper Guarantees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4648200" cy="4953000"/>
          </a:xfrm>
        </p:spPr>
        <p:txBody>
          <a:bodyPr/>
          <a:lstStyle/>
          <a:p>
            <a:pPr marL="431800" indent="-323850" defTabSz="457200">
              <a:lnSpc>
                <a:spcPct val="98000"/>
              </a:lnSpc>
              <a:tabLst>
                <a:tab pos="723900" algn="l"/>
                <a:tab pos="1447800" algn="l"/>
                <a:tab pos="2171700" algn="l"/>
                <a:tab pos="2895600" algn="l"/>
                <a:tab pos="3619500" algn="l"/>
                <a:tab pos="4343400" algn="l"/>
              </a:tabLst>
            </a:pPr>
            <a:r>
              <a:rPr lang="en-GB" dirty="0" smtClean="0">
                <a:ea typeface="ＭＳ Ｐゴシック" charset="-128"/>
                <a:cs typeface="ＭＳ Ｐゴシック" charset="-128"/>
              </a:rPr>
              <a:t>Hierarchal namespace </a:t>
            </a:r>
          </a:p>
          <a:p>
            <a:pPr marL="431800" indent="-323850" defTabSz="457200">
              <a:lnSpc>
                <a:spcPct val="97000"/>
              </a:lnSpc>
              <a:tabLst>
                <a:tab pos="723900" algn="l"/>
                <a:tab pos="1447800" algn="l"/>
                <a:tab pos="2171700" algn="l"/>
                <a:tab pos="2895600" algn="l"/>
                <a:tab pos="3619500" algn="l"/>
                <a:tab pos="4343400" algn="l"/>
              </a:tabLst>
            </a:pPr>
            <a:r>
              <a:rPr lang="en-GB" dirty="0" smtClean="0">
                <a:ea typeface="ＭＳ Ｐゴシック" charset="-128"/>
                <a:cs typeface="ＭＳ Ｐゴシック" charset="-128"/>
              </a:rPr>
              <a:t>Each </a:t>
            </a:r>
            <a:r>
              <a:rPr lang="en-GB" dirty="0" err="1" smtClean="0">
                <a:ea typeface="ＭＳ Ｐゴシック" charset="-128"/>
                <a:cs typeface="ＭＳ Ｐゴシック" charset="-128"/>
              </a:rPr>
              <a:t>znode</a:t>
            </a:r>
            <a:r>
              <a:rPr lang="en-GB" dirty="0" smtClean="0">
                <a:ea typeface="ＭＳ Ｐゴシック" charset="-128"/>
                <a:cs typeface="ＭＳ Ｐゴシック" charset="-128"/>
              </a:rPr>
              <a:t> has data and children</a:t>
            </a:r>
          </a:p>
          <a:p>
            <a:pPr marL="431800" indent="-323850" defTabSz="457200">
              <a:lnSpc>
                <a:spcPct val="97000"/>
              </a:lnSpc>
              <a:tabLst>
                <a:tab pos="723900" algn="l"/>
                <a:tab pos="1447800" algn="l"/>
                <a:tab pos="2171700" algn="l"/>
                <a:tab pos="2895600" algn="l"/>
                <a:tab pos="3619500" algn="l"/>
                <a:tab pos="4343400" algn="l"/>
              </a:tabLst>
            </a:pPr>
            <a:r>
              <a:rPr lang="en-GB" dirty="0" smtClean="0">
                <a:ea typeface="ＭＳ Ｐゴシック" charset="-128"/>
                <a:cs typeface="ＭＳ Ｐゴシック" charset="-128"/>
              </a:rPr>
              <a:t>data is read and written in its entirety </a:t>
            </a:r>
          </a:p>
          <a:p>
            <a:pPr marL="431800" indent="-323850" defTabSz="457200">
              <a:lnSpc>
                <a:spcPct val="97000"/>
              </a:lnSpc>
              <a:tabLst>
                <a:tab pos="723900" algn="l"/>
                <a:tab pos="1447800" algn="l"/>
                <a:tab pos="2171700" algn="l"/>
                <a:tab pos="2895600" algn="l"/>
                <a:tab pos="3619500" algn="l"/>
                <a:tab pos="4343400" algn="l"/>
              </a:tabLst>
            </a:pPr>
            <a:r>
              <a:rPr lang="en-GB" dirty="0" smtClean="0">
                <a:ea typeface="ＭＳ Ｐゴシック" charset="-128"/>
                <a:cs typeface="ＭＳ Ｐゴシック" charset="-128"/>
              </a:rPr>
              <a:t>Nodes store &lt; 1MB data</a:t>
            </a:r>
          </a:p>
          <a:p>
            <a:pPr marL="431800" indent="-323850" defTabSz="457200">
              <a:lnSpc>
                <a:spcPct val="97000"/>
              </a:lnSpc>
              <a:tabLst>
                <a:tab pos="723900" algn="l"/>
                <a:tab pos="1447800" algn="l"/>
                <a:tab pos="2171700" algn="l"/>
                <a:tab pos="2895600" algn="l"/>
                <a:tab pos="3619500" algn="l"/>
                <a:tab pos="4343400" algn="l"/>
              </a:tabLst>
            </a:pPr>
            <a:r>
              <a:rPr lang="en-GB" dirty="0" smtClean="0">
                <a:ea typeface="ＭＳ Ｐゴシック" charset="-128"/>
                <a:cs typeface="ＭＳ Ｐゴシック" charset="-128"/>
              </a:rPr>
              <a:t>Writes go to all nodes</a:t>
            </a:r>
          </a:p>
          <a:p>
            <a:pPr marL="431800" indent="-323850" defTabSz="457200">
              <a:tabLst>
                <a:tab pos="723900" algn="l"/>
                <a:tab pos="1447800" algn="l"/>
                <a:tab pos="2171700" algn="l"/>
                <a:tab pos="2895600" algn="l"/>
                <a:tab pos="3619500" algn="l"/>
                <a:tab pos="4343400" algn="l"/>
              </a:tabLst>
            </a:pPr>
            <a:endParaRPr lang="en-US" dirty="0" smtClean="0">
              <a:ea typeface="ＭＳ Ｐゴシック" charset="-128"/>
              <a:cs typeface="ＭＳ Ｐゴシック" charset="-128"/>
            </a:endParaRPr>
          </a:p>
        </p:txBody>
      </p:sp>
      <p:sp>
        <p:nvSpPr>
          <p:cNvPr id="11266" name="Title 1"/>
          <p:cNvSpPr>
            <a:spLocks noGrp="1"/>
          </p:cNvSpPr>
          <p:nvPr>
            <p:ph type="title"/>
          </p:nvPr>
        </p:nvSpPr>
        <p:spPr/>
        <p:txBody>
          <a:bodyPr/>
          <a:lstStyle/>
          <a:p>
            <a:r>
              <a:rPr lang="en-US" dirty="0" smtClean="0">
                <a:ea typeface="ＭＳ Ｐゴシック" charset="-128"/>
                <a:cs typeface="ＭＳ Ｐゴシック" charset="-128"/>
              </a:rPr>
              <a:t>Zookeeper Data Model</a:t>
            </a:r>
          </a:p>
        </p:txBody>
      </p:sp>
      <p:sp>
        <p:nvSpPr>
          <p:cNvPr id="11269" name="Rectangle 48"/>
          <p:cNvSpPr>
            <a:spLocks noChangeArrowheads="1"/>
          </p:cNvSpPr>
          <p:nvPr/>
        </p:nvSpPr>
        <p:spPr bwMode="auto">
          <a:xfrm>
            <a:off x="4800600" y="1295400"/>
            <a:ext cx="2286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a:lnSpc>
                <a:spcPct val="98000"/>
              </a:lnSpc>
              <a:buClr>
                <a:srgbClr val="000000"/>
              </a:buClr>
              <a:buSzPct val="45000"/>
              <a:buFont typeface="Wingdings" charset="2"/>
              <a:buNone/>
            </a:pPr>
            <a:r>
              <a:rPr lang="en-GB">
                <a:solidFill>
                  <a:srgbClr val="000000"/>
                </a:solidFill>
                <a:latin typeface="DejaVu Sans" charset="0"/>
              </a:rPr>
              <a:t>/</a:t>
            </a:r>
          </a:p>
        </p:txBody>
      </p:sp>
      <p:sp>
        <p:nvSpPr>
          <p:cNvPr id="11270" name="Rectangle 49"/>
          <p:cNvSpPr>
            <a:spLocks noChangeArrowheads="1"/>
          </p:cNvSpPr>
          <p:nvPr/>
        </p:nvSpPr>
        <p:spPr bwMode="auto">
          <a:xfrm>
            <a:off x="5257800" y="1752600"/>
            <a:ext cx="11430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services</a:t>
            </a:r>
          </a:p>
        </p:txBody>
      </p:sp>
      <p:sp>
        <p:nvSpPr>
          <p:cNvPr id="11271" name="Rectangle 50"/>
          <p:cNvSpPr>
            <a:spLocks noChangeArrowheads="1"/>
          </p:cNvSpPr>
          <p:nvPr/>
        </p:nvSpPr>
        <p:spPr bwMode="auto">
          <a:xfrm>
            <a:off x="5257800" y="5638800"/>
            <a:ext cx="6858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a:lnSpc>
                <a:spcPct val="98000"/>
              </a:lnSpc>
              <a:buClr>
                <a:srgbClr val="000000"/>
              </a:buClr>
              <a:buSzPct val="45000"/>
              <a:buFont typeface="Wingdings" charset="2"/>
              <a:buNone/>
            </a:pPr>
            <a:r>
              <a:rPr lang="en-GB" dirty="0" err="1" smtClean="0">
                <a:solidFill>
                  <a:srgbClr val="000000"/>
                </a:solidFill>
                <a:latin typeface="DejaVu Sans" charset="0"/>
              </a:rPr>
              <a:t>Katta</a:t>
            </a:r>
            <a:endParaRPr lang="en-GB" dirty="0">
              <a:solidFill>
                <a:srgbClr val="000000"/>
              </a:solidFill>
              <a:latin typeface="DejaVu Sans" charset="0"/>
            </a:endParaRPr>
          </a:p>
        </p:txBody>
      </p:sp>
      <p:sp>
        <p:nvSpPr>
          <p:cNvPr id="11272" name="Rectangle 51"/>
          <p:cNvSpPr>
            <a:spLocks noChangeArrowheads="1"/>
          </p:cNvSpPr>
          <p:nvPr/>
        </p:nvSpPr>
        <p:spPr bwMode="auto">
          <a:xfrm>
            <a:off x="5257800" y="4953000"/>
            <a:ext cx="6858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a:lnSpc>
                <a:spcPct val="98000"/>
              </a:lnSpc>
              <a:buClr>
                <a:srgbClr val="000000"/>
              </a:buClr>
              <a:buSzPct val="45000"/>
              <a:buFont typeface="Wingdings" charset="2"/>
              <a:buNone/>
            </a:pPr>
            <a:r>
              <a:rPr lang="en-GB" dirty="0" smtClean="0">
                <a:solidFill>
                  <a:srgbClr val="000000"/>
                </a:solidFill>
                <a:latin typeface="DejaVu Sans" charset="0"/>
              </a:rPr>
              <a:t>HBase</a:t>
            </a:r>
            <a:endParaRPr lang="en-GB" dirty="0">
              <a:solidFill>
                <a:srgbClr val="000000"/>
              </a:solidFill>
              <a:latin typeface="DejaVu Sans" charset="0"/>
            </a:endParaRPr>
          </a:p>
        </p:txBody>
      </p:sp>
      <p:sp>
        <p:nvSpPr>
          <p:cNvPr id="11273" name="Rectangle 52"/>
          <p:cNvSpPr>
            <a:spLocks noChangeArrowheads="1"/>
          </p:cNvSpPr>
          <p:nvPr/>
        </p:nvSpPr>
        <p:spPr bwMode="auto">
          <a:xfrm>
            <a:off x="6840538" y="4073525"/>
            <a:ext cx="11430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locks</a:t>
            </a:r>
          </a:p>
        </p:txBody>
      </p:sp>
      <p:sp>
        <p:nvSpPr>
          <p:cNvPr id="11274" name="Rectangle 53"/>
          <p:cNvSpPr>
            <a:spLocks noChangeArrowheads="1"/>
          </p:cNvSpPr>
          <p:nvPr/>
        </p:nvSpPr>
        <p:spPr bwMode="auto">
          <a:xfrm>
            <a:off x="6629400" y="2667000"/>
            <a:ext cx="11430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servers</a:t>
            </a:r>
          </a:p>
        </p:txBody>
      </p:sp>
      <p:sp>
        <p:nvSpPr>
          <p:cNvPr id="11275" name="Rectangle 54"/>
          <p:cNvSpPr>
            <a:spLocks noChangeArrowheads="1"/>
          </p:cNvSpPr>
          <p:nvPr/>
        </p:nvSpPr>
        <p:spPr bwMode="auto">
          <a:xfrm>
            <a:off x="6002338" y="2159000"/>
            <a:ext cx="9144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YaView</a:t>
            </a:r>
          </a:p>
        </p:txBody>
      </p:sp>
      <p:sp>
        <p:nvSpPr>
          <p:cNvPr id="11276" name="Rectangle 55"/>
          <p:cNvSpPr>
            <a:spLocks noChangeArrowheads="1"/>
          </p:cNvSpPr>
          <p:nvPr/>
        </p:nvSpPr>
        <p:spPr bwMode="auto">
          <a:xfrm>
            <a:off x="7543800" y="4495800"/>
            <a:ext cx="11430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read-1</a:t>
            </a:r>
          </a:p>
        </p:txBody>
      </p:sp>
      <p:sp>
        <p:nvSpPr>
          <p:cNvPr id="11277" name="Rectangle 56"/>
          <p:cNvSpPr>
            <a:spLocks noChangeArrowheads="1"/>
          </p:cNvSpPr>
          <p:nvPr/>
        </p:nvSpPr>
        <p:spPr bwMode="auto">
          <a:xfrm>
            <a:off x="7543800" y="3581400"/>
            <a:ext cx="16002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 pos="1447800" algn="l"/>
              </a:tabLst>
            </a:pPr>
            <a:r>
              <a:rPr lang="en-GB" dirty="0" smtClean="0">
                <a:solidFill>
                  <a:srgbClr val="000000"/>
                </a:solidFill>
                <a:latin typeface="DejaVu Sans" charset="0"/>
              </a:rPr>
              <a:t>Name n</a:t>
            </a:r>
            <a:endParaRPr lang="en-GB" dirty="0">
              <a:solidFill>
                <a:srgbClr val="000000"/>
              </a:solidFill>
              <a:latin typeface="DejaVu Sans" charset="0"/>
            </a:endParaRPr>
          </a:p>
        </p:txBody>
      </p:sp>
      <p:sp>
        <p:nvSpPr>
          <p:cNvPr id="11278" name="Rectangle 57"/>
          <p:cNvSpPr>
            <a:spLocks noChangeArrowheads="1"/>
          </p:cNvSpPr>
          <p:nvPr/>
        </p:nvSpPr>
        <p:spPr bwMode="auto">
          <a:xfrm>
            <a:off x="7526338" y="3132138"/>
            <a:ext cx="1371600" cy="2286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dirty="0" smtClean="0">
                <a:solidFill>
                  <a:srgbClr val="000000"/>
                </a:solidFill>
                <a:latin typeface="DejaVu Sans" charset="0"/>
              </a:rPr>
              <a:t>Name 1</a:t>
            </a:r>
            <a:endParaRPr lang="en-GB" dirty="0">
              <a:solidFill>
                <a:srgbClr val="000000"/>
              </a:solidFill>
              <a:latin typeface="DejaVu Sans" charset="0"/>
            </a:endParaRPr>
          </a:p>
        </p:txBody>
      </p:sp>
      <p:cxnSp>
        <p:nvCxnSpPr>
          <p:cNvPr id="11279" name="AutoShape 58"/>
          <p:cNvCxnSpPr>
            <a:cxnSpLocks noChangeShapeType="1"/>
            <a:stCxn id="11269" idx="2"/>
            <a:endCxn id="11270" idx="1"/>
          </p:cNvCxnSpPr>
          <p:nvPr/>
        </p:nvCxnSpPr>
        <p:spPr bwMode="auto">
          <a:xfrm>
            <a:off x="4914900" y="1524000"/>
            <a:ext cx="342900" cy="342900"/>
          </a:xfrm>
          <a:prstGeom prst="bentConnector3">
            <a:avLst>
              <a:gd name="adj1" fmla="val 50000"/>
            </a:avLst>
          </a:prstGeom>
          <a:noFill/>
          <a:ln w="9525">
            <a:solidFill>
              <a:srgbClr val="000000"/>
            </a:solidFill>
            <a:round/>
            <a:headEnd/>
            <a:tailEnd/>
          </a:ln>
        </p:spPr>
      </p:cxnSp>
      <p:cxnSp>
        <p:nvCxnSpPr>
          <p:cNvPr id="11280" name="AutoShape 59"/>
          <p:cNvCxnSpPr>
            <a:cxnSpLocks noChangeShapeType="1"/>
            <a:stCxn id="11269" idx="2"/>
            <a:endCxn id="11272" idx="1"/>
          </p:cNvCxnSpPr>
          <p:nvPr/>
        </p:nvCxnSpPr>
        <p:spPr bwMode="auto">
          <a:xfrm>
            <a:off x="4914900" y="1524000"/>
            <a:ext cx="342900" cy="3543300"/>
          </a:xfrm>
          <a:prstGeom prst="bentConnector3">
            <a:avLst>
              <a:gd name="adj1" fmla="val 50000"/>
            </a:avLst>
          </a:prstGeom>
          <a:noFill/>
          <a:ln w="9525">
            <a:solidFill>
              <a:srgbClr val="000000"/>
            </a:solidFill>
            <a:round/>
            <a:headEnd/>
            <a:tailEnd/>
          </a:ln>
        </p:spPr>
      </p:cxnSp>
      <p:cxnSp>
        <p:nvCxnSpPr>
          <p:cNvPr id="11281" name="AutoShape 60"/>
          <p:cNvCxnSpPr>
            <a:cxnSpLocks noChangeShapeType="1"/>
            <a:stCxn id="11269" idx="2"/>
            <a:endCxn id="11271" idx="1"/>
          </p:cNvCxnSpPr>
          <p:nvPr/>
        </p:nvCxnSpPr>
        <p:spPr bwMode="auto">
          <a:xfrm>
            <a:off x="4914900" y="1524000"/>
            <a:ext cx="342900" cy="4229100"/>
          </a:xfrm>
          <a:prstGeom prst="bentConnector3">
            <a:avLst>
              <a:gd name="adj1" fmla="val 50000"/>
            </a:avLst>
          </a:prstGeom>
          <a:noFill/>
          <a:ln w="9525">
            <a:solidFill>
              <a:srgbClr val="000000"/>
            </a:solidFill>
            <a:round/>
            <a:headEnd/>
            <a:tailEnd/>
          </a:ln>
        </p:spPr>
      </p:cxnSp>
      <p:cxnSp>
        <p:nvCxnSpPr>
          <p:cNvPr id="11282" name="AutoShape 61"/>
          <p:cNvCxnSpPr>
            <a:cxnSpLocks noChangeShapeType="1"/>
            <a:stCxn id="11270" idx="2"/>
            <a:endCxn id="11275" idx="1"/>
          </p:cNvCxnSpPr>
          <p:nvPr/>
        </p:nvCxnSpPr>
        <p:spPr bwMode="auto">
          <a:xfrm>
            <a:off x="5829300" y="1981200"/>
            <a:ext cx="173038" cy="292100"/>
          </a:xfrm>
          <a:prstGeom prst="bentConnector3">
            <a:avLst>
              <a:gd name="adj1" fmla="val 50000"/>
            </a:avLst>
          </a:prstGeom>
          <a:noFill/>
          <a:ln w="9525">
            <a:solidFill>
              <a:srgbClr val="000000"/>
            </a:solidFill>
            <a:round/>
            <a:headEnd/>
            <a:tailEnd/>
          </a:ln>
        </p:spPr>
      </p:cxnSp>
      <p:cxnSp>
        <p:nvCxnSpPr>
          <p:cNvPr id="11283" name="AutoShape 62"/>
          <p:cNvCxnSpPr>
            <a:cxnSpLocks noChangeShapeType="1"/>
            <a:stCxn id="11275" idx="2"/>
            <a:endCxn id="11274" idx="1"/>
          </p:cNvCxnSpPr>
          <p:nvPr/>
        </p:nvCxnSpPr>
        <p:spPr bwMode="auto">
          <a:xfrm>
            <a:off x="6459538" y="2387600"/>
            <a:ext cx="171450" cy="393700"/>
          </a:xfrm>
          <a:prstGeom prst="bentConnector3">
            <a:avLst>
              <a:gd name="adj1" fmla="val 50000"/>
            </a:avLst>
          </a:prstGeom>
          <a:noFill/>
          <a:ln w="9525">
            <a:solidFill>
              <a:srgbClr val="000000"/>
            </a:solidFill>
            <a:round/>
            <a:headEnd/>
            <a:tailEnd/>
          </a:ln>
        </p:spPr>
      </p:cxnSp>
      <p:cxnSp>
        <p:nvCxnSpPr>
          <p:cNvPr id="11284" name="AutoShape 63"/>
          <p:cNvCxnSpPr>
            <a:cxnSpLocks noChangeShapeType="1"/>
            <a:stCxn id="11274" idx="2"/>
            <a:endCxn id="11278" idx="1"/>
          </p:cNvCxnSpPr>
          <p:nvPr/>
        </p:nvCxnSpPr>
        <p:spPr bwMode="auto">
          <a:xfrm>
            <a:off x="7200900" y="2895600"/>
            <a:ext cx="325438" cy="350838"/>
          </a:xfrm>
          <a:prstGeom prst="bentConnector3">
            <a:avLst>
              <a:gd name="adj1" fmla="val 50000"/>
            </a:avLst>
          </a:prstGeom>
          <a:noFill/>
          <a:ln w="9525">
            <a:solidFill>
              <a:srgbClr val="000000"/>
            </a:solidFill>
            <a:round/>
            <a:headEnd/>
            <a:tailEnd/>
          </a:ln>
        </p:spPr>
      </p:cxnSp>
      <p:cxnSp>
        <p:nvCxnSpPr>
          <p:cNvPr id="11285" name="AutoShape 64"/>
          <p:cNvCxnSpPr>
            <a:cxnSpLocks noChangeShapeType="1"/>
            <a:stCxn id="11274" idx="2"/>
            <a:endCxn id="11277" idx="1"/>
          </p:cNvCxnSpPr>
          <p:nvPr/>
        </p:nvCxnSpPr>
        <p:spPr bwMode="auto">
          <a:xfrm>
            <a:off x="7200900" y="2895600"/>
            <a:ext cx="342900" cy="800100"/>
          </a:xfrm>
          <a:prstGeom prst="bentConnector3">
            <a:avLst>
              <a:gd name="adj1" fmla="val 50000"/>
            </a:avLst>
          </a:prstGeom>
          <a:noFill/>
          <a:ln w="9525">
            <a:solidFill>
              <a:srgbClr val="000000"/>
            </a:solidFill>
            <a:round/>
            <a:headEnd/>
            <a:tailEnd/>
          </a:ln>
        </p:spPr>
      </p:cxnSp>
      <p:cxnSp>
        <p:nvCxnSpPr>
          <p:cNvPr id="11286" name="AutoShape 65"/>
          <p:cNvCxnSpPr>
            <a:cxnSpLocks noChangeShapeType="1"/>
            <a:stCxn id="11275" idx="2"/>
            <a:endCxn id="11273" idx="1"/>
          </p:cNvCxnSpPr>
          <p:nvPr/>
        </p:nvCxnSpPr>
        <p:spPr bwMode="auto">
          <a:xfrm>
            <a:off x="6459538" y="2387600"/>
            <a:ext cx="382587" cy="1800225"/>
          </a:xfrm>
          <a:prstGeom prst="bentConnector3">
            <a:avLst>
              <a:gd name="adj1" fmla="val 17843"/>
            </a:avLst>
          </a:prstGeom>
          <a:noFill/>
          <a:ln w="9525">
            <a:solidFill>
              <a:srgbClr val="000000"/>
            </a:solidFill>
            <a:round/>
            <a:headEnd/>
            <a:tailEnd/>
          </a:ln>
        </p:spPr>
      </p:cxnSp>
      <p:cxnSp>
        <p:nvCxnSpPr>
          <p:cNvPr id="11287" name="AutoShape 66"/>
          <p:cNvCxnSpPr>
            <a:cxnSpLocks noChangeShapeType="1"/>
            <a:stCxn id="11273" idx="2"/>
            <a:endCxn id="11276" idx="1"/>
          </p:cNvCxnSpPr>
          <p:nvPr/>
        </p:nvCxnSpPr>
        <p:spPr bwMode="auto">
          <a:xfrm>
            <a:off x="7412038" y="4302125"/>
            <a:ext cx="131762" cy="307975"/>
          </a:xfrm>
          <a:prstGeom prst="bentConnector3">
            <a:avLst>
              <a:gd name="adj1" fmla="val 50000"/>
            </a:avLst>
          </a:prstGeom>
          <a:noFill/>
          <a:ln w="9525">
            <a:solidFill>
              <a:srgbClr val="000000"/>
            </a:solidFill>
            <a:round/>
            <a:headEnd/>
            <a:tailEnd/>
          </a:ln>
        </p:spPr>
      </p:cxnSp>
      <p:sp>
        <p:nvSpPr>
          <p:cNvPr id="23" name="TextBox 22"/>
          <p:cNvSpPr txBox="1"/>
          <p:nvPr/>
        </p:nvSpPr>
        <p:spPr>
          <a:xfrm rot="5400000">
            <a:off x="7825517" y="3299683"/>
            <a:ext cx="415498" cy="369332"/>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419600"/>
            <a:ext cx="8839200" cy="1676400"/>
          </a:xfrm>
        </p:spPr>
        <p:txBody>
          <a:bodyPr/>
          <a:lstStyle/>
          <a:p>
            <a:pPr marL="431800" indent="-323850" defTabSz="457200">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smtClean="0">
                <a:ea typeface="ＭＳ Ｐゴシック" charset="-128"/>
                <a:cs typeface="ＭＳ Ｐゴシック" charset="-128"/>
              </a:rPr>
              <a:t>All servers store a copy of the data (in memory)‏</a:t>
            </a:r>
          </a:p>
          <a:p>
            <a:pPr marL="431800" indent="-323850" defTabSz="457200">
              <a:lnSpc>
                <a:spcPct val="97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smtClean="0">
                <a:ea typeface="ＭＳ Ｐゴシック" charset="-128"/>
                <a:cs typeface="ＭＳ Ｐゴシック" charset="-128"/>
              </a:rPr>
              <a:t>A leader is elected at startup</a:t>
            </a:r>
          </a:p>
          <a:p>
            <a:pPr marL="431800" indent="-323850" defTabSz="457200">
              <a:lnSpc>
                <a:spcPct val="97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smtClean="0">
                <a:ea typeface="ＭＳ Ｐゴシック" charset="-128"/>
                <a:cs typeface="ＭＳ Ｐゴシック" charset="-128"/>
              </a:rPr>
              <a:t>Followers service clients, all updates go through leader</a:t>
            </a:r>
          </a:p>
          <a:p>
            <a:pPr marL="431800" indent="-323850" defTabSz="457200">
              <a:lnSpc>
                <a:spcPct val="97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smtClean="0">
                <a:ea typeface="ＭＳ Ｐゴシック" charset="-128"/>
                <a:cs typeface="ＭＳ Ｐゴシック" charset="-128"/>
              </a:rPr>
              <a:t>Update responses are sent when a majority of servers have persisted the change</a:t>
            </a:r>
          </a:p>
          <a:p>
            <a:pPr marL="431800" indent="-32385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1600" smtClean="0">
              <a:ea typeface="ＭＳ Ｐゴシック" charset="-128"/>
              <a:cs typeface="ＭＳ Ｐゴシック" charset="-128"/>
            </a:endParaRPr>
          </a:p>
        </p:txBody>
      </p:sp>
      <p:sp>
        <p:nvSpPr>
          <p:cNvPr id="13314" name="Title 1"/>
          <p:cNvSpPr>
            <a:spLocks noGrp="1"/>
          </p:cNvSpPr>
          <p:nvPr>
            <p:ph type="title"/>
          </p:nvPr>
        </p:nvSpPr>
        <p:spPr/>
        <p:txBody>
          <a:bodyPr/>
          <a:lstStyle/>
          <a:p>
            <a:r>
              <a:rPr lang="en-US" dirty="0" err="1" smtClean="0">
                <a:ea typeface="ＭＳ Ｐゴシック" charset="-128"/>
                <a:cs typeface="ＭＳ Ｐゴシック" charset="-128"/>
              </a:rPr>
              <a:t>ZooKeeper</a:t>
            </a:r>
            <a:r>
              <a:rPr lang="en-US" dirty="0" smtClean="0">
                <a:ea typeface="ＭＳ Ｐゴシック" charset="-128"/>
                <a:cs typeface="ＭＳ Ｐゴシック" charset="-128"/>
              </a:rPr>
              <a:t> Service</a:t>
            </a:r>
          </a:p>
        </p:txBody>
      </p:sp>
      <p:sp>
        <p:nvSpPr>
          <p:cNvPr id="13317" name="AutoShape 32"/>
          <p:cNvSpPr>
            <a:spLocks noChangeArrowheads="1"/>
          </p:cNvSpPr>
          <p:nvPr/>
        </p:nvSpPr>
        <p:spPr bwMode="auto">
          <a:xfrm>
            <a:off x="1485900" y="1524000"/>
            <a:ext cx="7086600" cy="1600200"/>
          </a:xfrm>
          <a:prstGeom prst="roundRect">
            <a:avLst>
              <a:gd name="adj" fmla="val 11491"/>
            </a:avLst>
          </a:prstGeom>
          <a:solidFill>
            <a:srgbClr val="47B8B8"/>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en-GB">
                <a:solidFill>
                  <a:srgbClr val="000000"/>
                </a:solidFill>
                <a:latin typeface="DejaVu Sans" charset="0"/>
              </a:rPr>
              <a:t>ZooKeeper Service</a:t>
            </a:r>
          </a:p>
          <a:p>
            <a:pPr algn="ctr" defTabSz="457200">
              <a:lnSpc>
                <a:spcPct val="97000"/>
              </a:lnSpc>
              <a:buClr>
                <a:srgbClr val="000000"/>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en-GB">
              <a:solidFill>
                <a:srgbClr val="000000"/>
              </a:solidFill>
              <a:latin typeface="DejaVu Sans" charset="0"/>
            </a:endParaRPr>
          </a:p>
          <a:p>
            <a:pPr algn="ctr" defTabSz="457200">
              <a:lnSpc>
                <a:spcPct val="97000"/>
              </a:lnSpc>
              <a:buClr>
                <a:srgbClr val="000000"/>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en-GB">
              <a:solidFill>
                <a:srgbClr val="000000"/>
              </a:solidFill>
              <a:latin typeface="DejaVu Sans" charset="0"/>
            </a:endParaRPr>
          </a:p>
          <a:p>
            <a:pPr algn="ctr" defTabSz="457200">
              <a:lnSpc>
                <a:spcPct val="97000"/>
              </a:lnSpc>
              <a:buClr>
                <a:srgbClr val="000000"/>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en-GB">
              <a:solidFill>
                <a:srgbClr val="000000"/>
              </a:solidFill>
              <a:latin typeface="DejaVu Sans" charset="0"/>
            </a:endParaRPr>
          </a:p>
          <a:p>
            <a:pPr algn="ctr" defTabSz="457200">
              <a:lnSpc>
                <a:spcPct val="97000"/>
              </a:lnSpc>
              <a:buClr>
                <a:srgbClr val="000000"/>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en-GB">
              <a:solidFill>
                <a:srgbClr val="000000"/>
              </a:solidFill>
              <a:latin typeface="DejaVu Sans" charset="0"/>
            </a:endParaRPr>
          </a:p>
          <a:p>
            <a:pPr algn="ctr" defTabSz="457200">
              <a:lnSpc>
                <a:spcPct val="97000"/>
              </a:lnSpc>
              <a:buClr>
                <a:srgbClr val="000000"/>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en-GB">
              <a:solidFill>
                <a:srgbClr val="000000"/>
              </a:solidFill>
              <a:latin typeface="DejaVu Sans" charset="0"/>
            </a:endParaRPr>
          </a:p>
        </p:txBody>
      </p:sp>
      <p:sp>
        <p:nvSpPr>
          <p:cNvPr id="13318" name="Rectangle 33"/>
          <p:cNvSpPr>
            <a:spLocks noChangeArrowheads="1"/>
          </p:cNvSpPr>
          <p:nvPr/>
        </p:nvSpPr>
        <p:spPr bwMode="auto">
          <a:xfrm>
            <a:off x="1743075" y="22098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Server</a:t>
            </a:r>
          </a:p>
        </p:txBody>
      </p:sp>
      <p:sp>
        <p:nvSpPr>
          <p:cNvPr id="13319" name="Rectangle 34"/>
          <p:cNvSpPr>
            <a:spLocks noChangeArrowheads="1"/>
          </p:cNvSpPr>
          <p:nvPr/>
        </p:nvSpPr>
        <p:spPr bwMode="auto">
          <a:xfrm>
            <a:off x="1743075" y="22098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Server</a:t>
            </a:r>
          </a:p>
        </p:txBody>
      </p:sp>
      <p:sp>
        <p:nvSpPr>
          <p:cNvPr id="13320" name="Rectangle 35"/>
          <p:cNvSpPr>
            <a:spLocks noChangeArrowheads="1"/>
          </p:cNvSpPr>
          <p:nvPr/>
        </p:nvSpPr>
        <p:spPr bwMode="auto">
          <a:xfrm>
            <a:off x="7229475" y="22098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Server</a:t>
            </a:r>
          </a:p>
        </p:txBody>
      </p:sp>
      <p:sp>
        <p:nvSpPr>
          <p:cNvPr id="13321" name="Rectangle 36"/>
          <p:cNvSpPr>
            <a:spLocks noChangeArrowheads="1"/>
          </p:cNvSpPr>
          <p:nvPr/>
        </p:nvSpPr>
        <p:spPr bwMode="auto">
          <a:xfrm>
            <a:off x="5857875" y="22098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Server</a:t>
            </a:r>
          </a:p>
        </p:txBody>
      </p:sp>
      <p:sp>
        <p:nvSpPr>
          <p:cNvPr id="13322" name="Rectangle 37"/>
          <p:cNvSpPr>
            <a:spLocks noChangeArrowheads="1"/>
          </p:cNvSpPr>
          <p:nvPr/>
        </p:nvSpPr>
        <p:spPr bwMode="auto">
          <a:xfrm>
            <a:off x="4486275" y="22098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Server</a:t>
            </a:r>
          </a:p>
        </p:txBody>
      </p:sp>
      <p:sp>
        <p:nvSpPr>
          <p:cNvPr id="13323" name="Rectangle 38"/>
          <p:cNvSpPr>
            <a:spLocks noChangeArrowheads="1"/>
          </p:cNvSpPr>
          <p:nvPr/>
        </p:nvSpPr>
        <p:spPr bwMode="auto">
          <a:xfrm>
            <a:off x="3114675" y="22098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Server</a:t>
            </a:r>
          </a:p>
        </p:txBody>
      </p:sp>
      <p:sp>
        <p:nvSpPr>
          <p:cNvPr id="13324" name="AutoShape 39"/>
          <p:cNvSpPr>
            <a:spLocks noChangeArrowheads="1"/>
          </p:cNvSpPr>
          <p:nvPr/>
        </p:nvSpPr>
        <p:spPr bwMode="auto">
          <a:xfrm>
            <a:off x="4257675" y="1981200"/>
            <a:ext cx="885825" cy="228600"/>
          </a:xfrm>
          <a:prstGeom prst="wedgeRectCallout">
            <a:avLst>
              <a:gd name="adj1" fmla="val -3486"/>
              <a:gd name="adj2" fmla="val 129241"/>
            </a:avLst>
          </a:prstGeom>
          <a:solidFill>
            <a:srgbClr val="800000"/>
          </a:solidFill>
          <a:ln w="9525">
            <a:solidFill>
              <a:srgbClr val="000000"/>
            </a:solidFill>
            <a:round/>
            <a:headEnd/>
            <a:tailEnd/>
          </a:ln>
        </p:spPr>
        <p:txBody>
          <a:bodyPr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sz="1400">
                <a:solidFill>
                  <a:srgbClr val="000000"/>
                </a:solidFill>
                <a:latin typeface="DejaVu Sans" charset="0"/>
              </a:rPr>
              <a:t>Leader</a:t>
            </a:r>
          </a:p>
        </p:txBody>
      </p:sp>
      <p:sp>
        <p:nvSpPr>
          <p:cNvPr id="13325" name="Rectangle 40"/>
          <p:cNvSpPr>
            <a:spLocks noChangeArrowheads="1"/>
          </p:cNvSpPr>
          <p:nvPr/>
        </p:nvSpPr>
        <p:spPr bwMode="auto">
          <a:xfrm>
            <a:off x="600075" y="38100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Client</a:t>
            </a:r>
          </a:p>
        </p:txBody>
      </p:sp>
      <p:sp>
        <p:nvSpPr>
          <p:cNvPr id="13326" name="Rectangle 42"/>
          <p:cNvSpPr>
            <a:spLocks noChangeArrowheads="1"/>
          </p:cNvSpPr>
          <p:nvPr/>
        </p:nvSpPr>
        <p:spPr bwMode="auto">
          <a:xfrm>
            <a:off x="7458075" y="38100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Client</a:t>
            </a:r>
          </a:p>
        </p:txBody>
      </p:sp>
      <p:sp>
        <p:nvSpPr>
          <p:cNvPr id="13327" name="Rectangle 43"/>
          <p:cNvSpPr>
            <a:spLocks noChangeArrowheads="1"/>
          </p:cNvSpPr>
          <p:nvPr/>
        </p:nvSpPr>
        <p:spPr bwMode="auto">
          <a:xfrm>
            <a:off x="6315075" y="38100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Client</a:t>
            </a:r>
          </a:p>
        </p:txBody>
      </p:sp>
      <p:sp>
        <p:nvSpPr>
          <p:cNvPr id="13328" name="Rectangle 44"/>
          <p:cNvSpPr>
            <a:spLocks noChangeArrowheads="1"/>
          </p:cNvSpPr>
          <p:nvPr/>
        </p:nvSpPr>
        <p:spPr bwMode="auto">
          <a:xfrm>
            <a:off x="5172075" y="38100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Client</a:t>
            </a:r>
          </a:p>
        </p:txBody>
      </p:sp>
      <p:sp>
        <p:nvSpPr>
          <p:cNvPr id="13329" name="Rectangle 45"/>
          <p:cNvSpPr>
            <a:spLocks noChangeArrowheads="1"/>
          </p:cNvSpPr>
          <p:nvPr/>
        </p:nvSpPr>
        <p:spPr bwMode="auto">
          <a:xfrm>
            <a:off x="1743075" y="38100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Client</a:t>
            </a:r>
          </a:p>
        </p:txBody>
      </p:sp>
      <p:sp>
        <p:nvSpPr>
          <p:cNvPr id="13330" name="Rectangle 46"/>
          <p:cNvSpPr>
            <a:spLocks noChangeArrowheads="1"/>
          </p:cNvSpPr>
          <p:nvPr/>
        </p:nvSpPr>
        <p:spPr bwMode="auto">
          <a:xfrm>
            <a:off x="4029075" y="38100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Client</a:t>
            </a:r>
          </a:p>
        </p:txBody>
      </p:sp>
      <p:sp>
        <p:nvSpPr>
          <p:cNvPr id="13331" name="Rectangle 47"/>
          <p:cNvSpPr>
            <a:spLocks noChangeArrowheads="1"/>
          </p:cNvSpPr>
          <p:nvPr/>
        </p:nvSpPr>
        <p:spPr bwMode="auto">
          <a:xfrm>
            <a:off x="2886075" y="3810000"/>
            <a:ext cx="885825" cy="457200"/>
          </a:xfrm>
          <a:prstGeom prst="rect">
            <a:avLst/>
          </a:prstGeom>
          <a:solidFill>
            <a:srgbClr val="99CCFF"/>
          </a:solidFill>
          <a:ln w="9525">
            <a:solidFill>
              <a:srgbClr val="000000"/>
            </a:solidFill>
            <a:round/>
            <a:headEnd/>
            <a:tailEnd/>
          </a:ln>
        </p:spPr>
        <p:txBody>
          <a:bodyPr wrap="none" lIns="90000" tIns="45000" rIns="90000" bIns="45000" anchor="ctr">
            <a:prstTxWarp prst="textNoShape">
              <a:avLst/>
            </a:prstTxWarp>
          </a:bodyPr>
          <a:lstStyle/>
          <a:p>
            <a:pPr algn="ctr" defTabSz="457200">
              <a:lnSpc>
                <a:spcPct val="98000"/>
              </a:lnSpc>
              <a:buClr>
                <a:srgbClr val="000000"/>
              </a:buClr>
              <a:buSzPct val="45000"/>
              <a:buFont typeface="Wingdings" charset="2"/>
              <a:buNone/>
              <a:tabLst>
                <a:tab pos="723900" algn="l"/>
              </a:tabLst>
            </a:pPr>
            <a:r>
              <a:rPr lang="en-GB">
                <a:solidFill>
                  <a:srgbClr val="000000"/>
                </a:solidFill>
                <a:latin typeface="DejaVu Sans" charset="0"/>
              </a:rPr>
              <a:t>Client</a:t>
            </a:r>
          </a:p>
        </p:txBody>
      </p:sp>
      <p:cxnSp>
        <p:nvCxnSpPr>
          <p:cNvPr id="13332" name="AutoShape 48"/>
          <p:cNvCxnSpPr>
            <a:cxnSpLocks noChangeShapeType="1"/>
            <a:stCxn id="13325" idx="0"/>
            <a:endCxn id="13319" idx="2"/>
          </p:cNvCxnSpPr>
          <p:nvPr/>
        </p:nvCxnSpPr>
        <p:spPr bwMode="auto">
          <a:xfrm rot="5400000" flipH="1" flipV="1">
            <a:off x="1042988" y="2667000"/>
            <a:ext cx="1143000" cy="1143000"/>
          </a:xfrm>
          <a:prstGeom prst="curvedConnector3">
            <a:avLst>
              <a:gd name="adj1" fmla="val 50000"/>
            </a:avLst>
          </a:prstGeom>
          <a:noFill/>
          <a:ln w="9525">
            <a:solidFill>
              <a:srgbClr val="000000"/>
            </a:solidFill>
            <a:round/>
            <a:headEnd/>
            <a:tailEnd type="triangle" w="med" len="med"/>
          </a:ln>
        </p:spPr>
      </p:cxnSp>
      <p:cxnSp>
        <p:nvCxnSpPr>
          <p:cNvPr id="13333" name="AutoShape 49"/>
          <p:cNvCxnSpPr>
            <a:cxnSpLocks noChangeShapeType="1"/>
            <a:stCxn id="13329" idx="0"/>
            <a:endCxn id="13319" idx="2"/>
          </p:cNvCxnSpPr>
          <p:nvPr/>
        </p:nvCxnSpPr>
        <p:spPr bwMode="auto">
          <a:xfrm rot="5400000" flipH="1" flipV="1">
            <a:off x="1615282" y="3239294"/>
            <a:ext cx="1143000" cy="1587"/>
          </a:xfrm>
          <a:prstGeom prst="straightConnector1">
            <a:avLst/>
          </a:prstGeom>
          <a:noFill/>
          <a:ln w="9525">
            <a:solidFill>
              <a:srgbClr val="000000"/>
            </a:solidFill>
            <a:round/>
            <a:headEnd/>
            <a:tailEnd type="triangle" w="med" len="med"/>
          </a:ln>
        </p:spPr>
      </p:cxnSp>
      <p:cxnSp>
        <p:nvCxnSpPr>
          <p:cNvPr id="13334" name="AutoShape 50"/>
          <p:cNvCxnSpPr>
            <a:cxnSpLocks noChangeShapeType="1"/>
            <a:stCxn id="13331" idx="0"/>
            <a:endCxn id="13323" idx="2"/>
          </p:cNvCxnSpPr>
          <p:nvPr/>
        </p:nvCxnSpPr>
        <p:spPr bwMode="auto">
          <a:xfrm rot="5400000" flipH="1" flipV="1">
            <a:off x="2871788" y="3124200"/>
            <a:ext cx="1143000" cy="228600"/>
          </a:xfrm>
          <a:prstGeom prst="curvedConnector3">
            <a:avLst>
              <a:gd name="adj1" fmla="val 50000"/>
            </a:avLst>
          </a:prstGeom>
          <a:noFill/>
          <a:ln w="9525">
            <a:solidFill>
              <a:srgbClr val="000000"/>
            </a:solidFill>
            <a:round/>
            <a:headEnd/>
            <a:tailEnd type="triangle" w="med" len="med"/>
          </a:ln>
        </p:spPr>
      </p:cxnSp>
      <p:cxnSp>
        <p:nvCxnSpPr>
          <p:cNvPr id="13335" name="AutoShape 51"/>
          <p:cNvCxnSpPr>
            <a:cxnSpLocks noChangeShapeType="1"/>
            <a:stCxn id="13330" idx="0"/>
            <a:endCxn id="13322" idx="2"/>
          </p:cNvCxnSpPr>
          <p:nvPr/>
        </p:nvCxnSpPr>
        <p:spPr bwMode="auto">
          <a:xfrm rot="5400000" flipH="1" flipV="1">
            <a:off x="4129088" y="3009900"/>
            <a:ext cx="1143000" cy="457200"/>
          </a:xfrm>
          <a:prstGeom prst="curvedConnector3">
            <a:avLst>
              <a:gd name="adj1" fmla="val 50000"/>
            </a:avLst>
          </a:prstGeom>
          <a:noFill/>
          <a:ln w="9525">
            <a:solidFill>
              <a:srgbClr val="000000"/>
            </a:solidFill>
            <a:round/>
            <a:headEnd/>
            <a:tailEnd type="triangle" w="med" len="med"/>
          </a:ln>
        </p:spPr>
      </p:cxnSp>
      <p:cxnSp>
        <p:nvCxnSpPr>
          <p:cNvPr id="13336" name="AutoShape 52"/>
          <p:cNvCxnSpPr>
            <a:cxnSpLocks noChangeShapeType="1"/>
            <a:stCxn id="13328" idx="0"/>
            <a:endCxn id="13321" idx="2"/>
          </p:cNvCxnSpPr>
          <p:nvPr/>
        </p:nvCxnSpPr>
        <p:spPr bwMode="auto">
          <a:xfrm rot="5400000" flipH="1" flipV="1">
            <a:off x="5386388" y="2895600"/>
            <a:ext cx="1143000" cy="685800"/>
          </a:xfrm>
          <a:prstGeom prst="curvedConnector3">
            <a:avLst>
              <a:gd name="adj1" fmla="val 50000"/>
            </a:avLst>
          </a:prstGeom>
          <a:noFill/>
          <a:ln w="9525">
            <a:solidFill>
              <a:srgbClr val="000000"/>
            </a:solidFill>
            <a:round/>
            <a:headEnd/>
            <a:tailEnd type="triangle" w="med" len="med"/>
          </a:ln>
        </p:spPr>
      </p:cxnSp>
      <p:cxnSp>
        <p:nvCxnSpPr>
          <p:cNvPr id="13337" name="AutoShape 53"/>
          <p:cNvCxnSpPr>
            <a:cxnSpLocks noChangeShapeType="1"/>
            <a:stCxn id="13327" idx="0"/>
            <a:endCxn id="13321" idx="2"/>
          </p:cNvCxnSpPr>
          <p:nvPr/>
        </p:nvCxnSpPr>
        <p:spPr bwMode="auto">
          <a:xfrm rot="16200000" flipV="1">
            <a:off x="5957888" y="3009900"/>
            <a:ext cx="1143000" cy="457200"/>
          </a:xfrm>
          <a:prstGeom prst="curvedConnector3">
            <a:avLst>
              <a:gd name="adj1" fmla="val 50000"/>
            </a:avLst>
          </a:prstGeom>
          <a:noFill/>
          <a:ln w="9525">
            <a:solidFill>
              <a:srgbClr val="000000"/>
            </a:solidFill>
            <a:round/>
            <a:headEnd/>
            <a:tailEnd type="triangle" w="med" len="med"/>
          </a:ln>
        </p:spPr>
      </p:cxnSp>
      <p:cxnSp>
        <p:nvCxnSpPr>
          <p:cNvPr id="13338" name="AutoShape 54"/>
          <p:cNvCxnSpPr>
            <a:cxnSpLocks noChangeShapeType="1"/>
            <a:stCxn id="13326" idx="0"/>
            <a:endCxn id="13320" idx="2"/>
          </p:cNvCxnSpPr>
          <p:nvPr/>
        </p:nvCxnSpPr>
        <p:spPr bwMode="auto">
          <a:xfrm rot="16200000" flipV="1">
            <a:off x="7215188" y="3124200"/>
            <a:ext cx="1143000" cy="228600"/>
          </a:xfrm>
          <a:prstGeom prst="curvedConnector3">
            <a:avLst>
              <a:gd name="adj1" fmla="val 50000"/>
            </a:avLst>
          </a:prstGeom>
          <a:noFill/>
          <a:ln w="9525">
            <a:solidFill>
              <a:srgbClr val="000000"/>
            </a:solidFill>
            <a:round/>
            <a:headEnd/>
            <a:tailEnd type="triangle" w="med" len="med"/>
          </a:ln>
        </p:spPr>
      </p:cxnSp>
      <p:cxnSp>
        <p:nvCxnSpPr>
          <p:cNvPr id="13339" name="AutoShape 56"/>
          <p:cNvCxnSpPr>
            <a:cxnSpLocks noChangeShapeType="1"/>
            <a:stCxn id="13319" idx="2"/>
            <a:endCxn id="13322" idx="2"/>
          </p:cNvCxnSpPr>
          <p:nvPr/>
        </p:nvCxnSpPr>
        <p:spPr bwMode="auto">
          <a:xfrm rot="16200000" flipH="1">
            <a:off x="3557587" y="1295401"/>
            <a:ext cx="3175" cy="2743200"/>
          </a:xfrm>
          <a:prstGeom prst="curvedConnector3">
            <a:avLst>
              <a:gd name="adj1" fmla="val 14395468"/>
            </a:avLst>
          </a:prstGeom>
          <a:noFill/>
          <a:ln w="9525">
            <a:solidFill>
              <a:schemeClr val="tx1"/>
            </a:solidFill>
            <a:round/>
            <a:headEnd/>
            <a:tailEnd type="triangle" w="med" len="med"/>
          </a:ln>
        </p:spPr>
      </p:cxnSp>
      <p:cxnSp>
        <p:nvCxnSpPr>
          <p:cNvPr id="13340" name="AutoShape 57"/>
          <p:cNvCxnSpPr>
            <a:cxnSpLocks noChangeShapeType="1"/>
            <a:stCxn id="13323" idx="2"/>
            <a:endCxn id="13322" idx="2"/>
          </p:cNvCxnSpPr>
          <p:nvPr/>
        </p:nvCxnSpPr>
        <p:spPr bwMode="auto">
          <a:xfrm rot="16200000" flipH="1">
            <a:off x="4243387" y="1981201"/>
            <a:ext cx="3175" cy="1371600"/>
          </a:xfrm>
          <a:prstGeom prst="curvedConnector3">
            <a:avLst>
              <a:gd name="adj1" fmla="val 14395468"/>
            </a:avLst>
          </a:prstGeom>
          <a:noFill/>
          <a:ln w="9525">
            <a:solidFill>
              <a:schemeClr val="tx1"/>
            </a:solidFill>
            <a:round/>
            <a:headEnd/>
            <a:tailEnd type="triangle" w="med" len="med"/>
          </a:ln>
        </p:spPr>
      </p:cxnSp>
      <p:cxnSp>
        <p:nvCxnSpPr>
          <p:cNvPr id="13341" name="AutoShape 58"/>
          <p:cNvCxnSpPr>
            <a:cxnSpLocks noChangeShapeType="1"/>
            <a:stCxn id="13320" idx="2"/>
            <a:endCxn id="13322" idx="2"/>
          </p:cNvCxnSpPr>
          <p:nvPr/>
        </p:nvCxnSpPr>
        <p:spPr bwMode="auto">
          <a:xfrm rot="5400000">
            <a:off x="6300787" y="1295401"/>
            <a:ext cx="3175" cy="2743200"/>
          </a:xfrm>
          <a:prstGeom prst="curvedConnector3">
            <a:avLst>
              <a:gd name="adj1" fmla="val 14395468"/>
            </a:avLst>
          </a:prstGeom>
          <a:noFill/>
          <a:ln w="9525">
            <a:solidFill>
              <a:schemeClr val="tx1"/>
            </a:solidFill>
            <a:round/>
            <a:headEnd/>
            <a:tailEnd type="triangle" w="med" len="med"/>
          </a:ln>
        </p:spPr>
      </p:cxnSp>
      <p:cxnSp>
        <p:nvCxnSpPr>
          <p:cNvPr id="13342" name="AutoShape 59"/>
          <p:cNvCxnSpPr>
            <a:cxnSpLocks noChangeShapeType="1"/>
            <a:stCxn id="13321" idx="2"/>
            <a:endCxn id="13322" idx="2"/>
          </p:cNvCxnSpPr>
          <p:nvPr/>
        </p:nvCxnSpPr>
        <p:spPr bwMode="auto">
          <a:xfrm rot="5400000">
            <a:off x="5614987" y="1981201"/>
            <a:ext cx="3175" cy="1371600"/>
          </a:xfrm>
          <a:prstGeom prst="curvedConnector3">
            <a:avLst>
              <a:gd name="adj1" fmla="val 14395468"/>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3581400" y="1752600"/>
            <a:ext cx="2057400" cy="6858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Data Ingest</a:t>
            </a:r>
          </a:p>
          <a:p>
            <a:pPr algn="ctr"/>
            <a:r>
              <a:rPr lang="en-US" sz="1400" dirty="0" smtClean="0"/>
              <a:t>(Flume)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4" name="Rounded Rectangle 13"/>
          <p:cNvSpPr/>
          <p:nvPr/>
        </p:nvSpPr>
        <p:spPr bwMode="auto">
          <a:xfrm>
            <a:off x="1295400" y="1752600"/>
            <a:ext cx="20574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Workflow</a:t>
            </a:r>
          </a:p>
          <a:p>
            <a:r>
              <a:rPr lang="en-US" sz="1400" dirty="0" smtClean="0"/>
              <a:t>(Cascading / Azkaban)</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4" name="Rounded Rectangle 3"/>
          <p:cNvSpPr/>
          <p:nvPr/>
        </p:nvSpPr>
        <p:spPr bwMode="auto">
          <a:xfrm>
            <a:off x="685800" y="5638800"/>
            <a:ext cx="6324600" cy="6096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HDFS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6" name="Cloud 5"/>
          <p:cNvSpPr/>
          <p:nvPr/>
        </p:nvSpPr>
        <p:spPr bwMode="auto">
          <a:xfrm>
            <a:off x="7239000" y="3200400"/>
            <a:ext cx="1905000" cy="1905000"/>
          </a:xfrm>
          <a:prstGeom prst="cloud">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Zookeeper</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7" name="Rounded Rectangle 6"/>
          <p:cNvSpPr/>
          <p:nvPr/>
        </p:nvSpPr>
        <p:spPr bwMode="auto">
          <a:xfrm>
            <a:off x="762000" y="3733800"/>
            <a:ext cx="12192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Pig</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8" name="Rounded Rectangle 7"/>
          <p:cNvSpPr/>
          <p:nvPr/>
        </p:nvSpPr>
        <p:spPr bwMode="auto">
          <a:xfrm>
            <a:off x="2209800" y="37338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Hive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1" name="Rounded Rectangle 10"/>
          <p:cNvSpPr/>
          <p:nvPr/>
        </p:nvSpPr>
        <p:spPr bwMode="auto">
          <a:xfrm>
            <a:off x="7467600" y="1981200"/>
            <a:ext cx="1676400" cy="6096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Solr / </a:t>
            </a:r>
            <a:r>
              <a:rPr kumimoji="0" lang="en-US" sz="2000" b="1" i="0" u="none" strike="noStrike" cap="none" normalizeH="0" baseline="0" dirty="0" err="1" smtClean="0">
                <a:ln>
                  <a:noFill/>
                </a:ln>
                <a:solidFill>
                  <a:schemeClr val="tx1"/>
                </a:solidFill>
                <a:effectLst/>
                <a:latin typeface="Helvetica" pitchFamily="34" charset="0"/>
                <a:ea typeface="ＭＳ Ｐゴシック" pitchFamily="-80" charset="-128"/>
              </a:rPr>
              <a:t>Lucene</a:t>
            </a:r>
            <a:endPar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5" name="Rounded Rectangle 4"/>
          <p:cNvSpPr/>
          <p:nvPr/>
        </p:nvSpPr>
        <p:spPr bwMode="auto">
          <a:xfrm>
            <a:off x="685800" y="5029200"/>
            <a:ext cx="3657600" cy="609600"/>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Map / Reduce</a:t>
            </a:r>
          </a:p>
        </p:txBody>
      </p:sp>
      <p:sp>
        <p:nvSpPr>
          <p:cNvPr id="13" name="Rectangle 12"/>
          <p:cNvSpPr/>
          <p:nvPr/>
        </p:nvSpPr>
        <p:spPr bwMode="auto">
          <a:xfrm>
            <a:off x="0" y="1143000"/>
            <a:ext cx="9144000" cy="5715000"/>
          </a:xfrm>
          <a:prstGeom prst="rect">
            <a:avLst/>
          </a:prstGeom>
          <a:solidFill>
            <a:schemeClr val="bg1">
              <a:lumMod val="75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9" name="Rounded Rectangle 8"/>
          <p:cNvSpPr/>
          <p:nvPr/>
        </p:nvSpPr>
        <p:spPr bwMode="auto">
          <a:xfrm>
            <a:off x="3810000" y="4419600"/>
            <a:ext cx="1371600" cy="609600"/>
          </a:xfrm>
          <a:prstGeom prst="roundRect">
            <a:avLst/>
          </a:prstGeom>
          <a:solidFill>
            <a:schemeClr val="accent1"/>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HBase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2" name="Title 1"/>
          <p:cNvSpPr>
            <a:spLocks noGrp="1"/>
          </p:cNvSpPr>
          <p:nvPr>
            <p:ph type="title"/>
          </p:nvPr>
        </p:nvSpPr>
        <p:spPr/>
        <p:txBody>
          <a:bodyPr>
            <a:normAutofit/>
          </a:bodyPr>
          <a:lstStyle/>
          <a:p>
            <a:r>
              <a:rPr lang="en-US" dirty="0" smtClean="0"/>
              <a:t>The Apache</a:t>
            </a:r>
            <a:r>
              <a:rPr lang="en-US" baseline="0" dirty="0" smtClean="0"/>
              <a:t> stack of open source software –</a:t>
            </a:r>
            <a:r>
              <a:rPr lang="en-US" dirty="0" smtClean="0"/>
              <a:t> HBase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Distributed column oriented data store</a:t>
            </a:r>
          </a:p>
          <a:p>
            <a:pPr lvl="1"/>
            <a:r>
              <a:rPr lang="en-US" dirty="0" smtClean="0"/>
              <a:t>Only supports one data type</a:t>
            </a:r>
          </a:p>
          <a:p>
            <a:pPr lvl="1"/>
            <a:r>
              <a:rPr lang="en-US" dirty="0" smtClean="0"/>
              <a:t>Tables are broken into regions</a:t>
            </a:r>
          </a:p>
          <a:p>
            <a:pPr lvl="1"/>
            <a:r>
              <a:rPr lang="en-US" dirty="0" smtClean="0"/>
              <a:t>Regions are automatically split and redistributed</a:t>
            </a:r>
          </a:p>
          <a:p>
            <a:pPr lvl="1"/>
            <a:r>
              <a:rPr lang="en-US" dirty="0" smtClean="0"/>
              <a:t>All data is local</a:t>
            </a:r>
          </a:p>
          <a:p>
            <a:r>
              <a:rPr lang="en-US" dirty="0" smtClean="0"/>
              <a:t>Scales to &gt; 1M row / second insert rate (20 node cluster)</a:t>
            </a:r>
          </a:p>
          <a:p>
            <a:r>
              <a:rPr lang="en-US" dirty="0" smtClean="0"/>
              <a:t>Tightly integrated with Hadoop -&gt; rows can be input/output for map/reduce tasks</a:t>
            </a:r>
          </a:p>
        </p:txBody>
      </p:sp>
      <p:sp>
        <p:nvSpPr>
          <p:cNvPr id="2" name="Title 1"/>
          <p:cNvSpPr>
            <a:spLocks noGrp="1"/>
          </p:cNvSpPr>
          <p:nvPr>
            <p:ph type="title"/>
          </p:nvPr>
        </p:nvSpPr>
        <p:spPr/>
        <p:txBody>
          <a:bodyPr/>
          <a:lstStyle/>
          <a:p>
            <a:r>
              <a:rPr lang="en-US" dirty="0" smtClean="0"/>
              <a:t>HBase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1752600"/>
            <a:ext cx="8991600" cy="426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2" name="Round Diagonal Corner Rectangle 11"/>
          <p:cNvSpPr/>
          <p:nvPr/>
        </p:nvSpPr>
        <p:spPr bwMode="auto">
          <a:xfrm>
            <a:off x="152400" y="1752600"/>
            <a:ext cx="2133600" cy="3505200"/>
          </a:xfrm>
          <a:prstGeom prst="round2Diag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2" name="Title 1"/>
          <p:cNvSpPr>
            <a:spLocks noGrp="1"/>
          </p:cNvSpPr>
          <p:nvPr>
            <p:ph type="title"/>
          </p:nvPr>
        </p:nvSpPr>
        <p:spPr/>
        <p:txBody>
          <a:bodyPr/>
          <a:lstStyle/>
          <a:p>
            <a:r>
              <a:rPr lang="en-US" dirty="0" smtClean="0"/>
              <a:t>HBase Data model</a:t>
            </a:r>
            <a:endParaRPr lang="en-US" dirty="0"/>
          </a:p>
        </p:txBody>
      </p:sp>
      <p:sp>
        <p:nvSpPr>
          <p:cNvPr id="5" name="TextBox 4"/>
          <p:cNvSpPr txBox="1"/>
          <p:nvPr/>
        </p:nvSpPr>
        <p:spPr>
          <a:xfrm>
            <a:off x="2971800" y="1371600"/>
            <a:ext cx="736164" cy="369332"/>
          </a:xfrm>
          <a:prstGeom prst="rect">
            <a:avLst/>
          </a:prstGeom>
          <a:noFill/>
        </p:spPr>
        <p:txBody>
          <a:bodyPr wrap="none" rtlCol="0">
            <a:spAutoFit/>
          </a:bodyPr>
          <a:lstStyle/>
          <a:p>
            <a:r>
              <a:rPr lang="en-US" dirty="0" smtClean="0"/>
              <a:t>Table</a:t>
            </a:r>
            <a:endParaRPr lang="en-US" dirty="0"/>
          </a:p>
        </p:txBody>
      </p:sp>
      <p:sp>
        <p:nvSpPr>
          <p:cNvPr id="6" name="TextBox 5"/>
          <p:cNvSpPr txBox="1"/>
          <p:nvPr/>
        </p:nvSpPr>
        <p:spPr>
          <a:xfrm>
            <a:off x="304800" y="2057400"/>
            <a:ext cx="941283" cy="369332"/>
          </a:xfrm>
          <a:prstGeom prst="rect">
            <a:avLst/>
          </a:prstGeom>
          <a:noFill/>
        </p:spPr>
        <p:txBody>
          <a:bodyPr wrap="none" rtlCol="0">
            <a:spAutoFit/>
          </a:bodyPr>
          <a:lstStyle/>
          <a:p>
            <a:r>
              <a:rPr lang="en-US" dirty="0" smtClean="0"/>
              <a:t>Row ID</a:t>
            </a:r>
            <a:endParaRPr lang="en-US" dirty="0"/>
          </a:p>
        </p:txBody>
      </p:sp>
      <p:sp>
        <p:nvSpPr>
          <p:cNvPr id="7" name="TextBox 6"/>
          <p:cNvSpPr txBox="1"/>
          <p:nvPr/>
        </p:nvSpPr>
        <p:spPr>
          <a:xfrm>
            <a:off x="1219200" y="1752600"/>
            <a:ext cx="979755" cy="923330"/>
          </a:xfrm>
          <a:prstGeom prst="rect">
            <a:avLst/>
          </a:prstGeom>
          <a:noFill/>
        </p:spPr>
        <p:txBody>
          <a:bodyPr wrap="none" rtlCol="0">
            <a:spAutoFit/>
          </a:bodyPr>
          <a:lstStyle/>
          <a:p>
            <a:r>
              <a:rPr lang="en-US" dirty="0" smtClean="0"/>
              <a:t>Column</a:t>
            </a:r>
            <a:br>
              <a:rPr lang="en-US" dirty="0" smtClean="0"/>
            </a:br>
            <a:r>
              <a:rPr lang="en-US" dirty="0" smtClean="0"/>
              <a:t> Family</a:t>
            </a:r>
            <a:br>
              <a:rPr lang="en-US" dirty="0" smtClean="0"/>
            </a:br>
            <a:r>
              <a:rPr lang="en-US" dirty="0" smtClean="0"/>
              <a:t> Map</a:t>
            </a:r>
            <a:endParaRPr lang="en-US" dirty="0"/>
          </a:p>
        </p:txBody>
      </p:sp>
      <p:cxnSp>
        <p:nvCxnSpPr>
          <p:cNvPr id="14" name="Straight Connector 13"/>
          <p:cNvCxnSpPr/>
          <p:nvPr/>
        </p:nvCxnSpPr>
        <p:spPr bwMode="auto">
          <a:xfrm rot="5400000">
            <a:off x="-533400" y="3505200"/>
            <a:ext cx="3505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10800000">
            <a:off x="152400" y="2667000"/>
            <a:ext cx="2133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0" name="Striped Right Arrow 29"/>
          <p:cNvSpPr/>
          <p:nvPr/>
        </p:nvSpPr>
        <p:spPr bwMode="auto">
          <a:xfrm>
            <a:off x="2286000" y="2743200"/>
            <a:ext cx="457200" cy="228600"/>
          </a:xfrm>
          <a:prstGeom prst="stripedRightArrow">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33" name="Striped Right Arrow 32"/>
          <p:cNvSpPr/>
          <p:nvPr/>
        </p:nvSpPr>
        <p:spPr bwMode="auto">
          <a:xfrm>
            <a:off x="5410200" y="3124200"/>
            <a:ext cx="457200" cy="228600"/>
          </a:xfrm>
          <a:prstGeom prst="stripedRightArrow">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cxnSp>
        <p:nvCxnSpPr>
          <p:cNvPr id="35" name="Straight Connector 34"/>
          <p:cNvCxnSpPr/>
          <p:nvPr/>
        </p:nvCxnSpPr>
        <p:spPr bwMode="auto">
          <a:xfrm rot="10800000">
            <a:off x="152400" y="3048000"/>
            <a:ext cx="213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12" idx="0"/>
            <a:endCxn id="12" idx="2"/>
          </p:cNvCxnSpPr>
          <p:nvPr/>
        </p:nvCxnSpPr>
        <p:spPr bwMode="auto">
          <a:xfrm flipH="1">
            <a:off x="152400" y="3505200"/>
            <a:ext cx="213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0800000">
            <a:off x="152400" y="4114800"/>
            <a:ext cx="213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10800000">
            <a:off x="152400" y="4648200"/>
            <a:ext cx="213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 name="Group 58"/>
          <p:cNvGrpSpPr/>
          <p:nvPr/>
        </p:nvGrpSpPr>
        <p:grpSpPr>
          <a:xfrm>
            <a:off x="2819400" y="2590800"/>
            <a:ext cx="2623636" cy="2667000"/>
            <a:chOff x="3886200" y="2590800"/>
            <a:chExt cx="2623636" cy="2667000"/>
          </a:xfrm>
        </p:grpSpPr>
        <p:grpSp>
          <p:nvGrpSpPr>
            <p:cNvPr id="13" name="Group 30"/>
            <p:cNvGrpSpPr/>
            <p:nvPr/>
          </p:nvGrpSpPr>
          <p:grpSpPr>
            <a:xfrm>
              <a:off x="3886200" y="2590800"/>
              <a:ext cx="2623636" cy="2667000"/>
              <a:chOff x="4114800" y="2590800"/>
              <a:chExt cx="2623636" cy="2667000"/>
            </a:xfrm>
          </p:grpSpPr>
          <p:sp>
            <p:nvSpPr>
              <p:cNvPr id="18" name="Round Diagonal Corner Rectangle 17"/>
              <p:cNvSpPr/>
              <p:nvPr/>
            </p:nvSpPr>
            <p:spPr bwMode="auto">
              <a:xfrm>
                <a:off x="4114800" y="2590800"/>
                <a:ext cx="2590800" cy="2667000"/>
              </a:xfrm>
              <a:prstGeom prst="round2Diag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8" name="TextBox 7"/>
              <p:cNvSpPr txBox="1"/>
              <p:nvPr/>
            </p:nvSpPr>
            <p:spPr>
              <a:xfrm>
                <a:off x="5181600" y="2667000"/>
                <a:ext cx="1556836" cy="369332"/>
              </a:xfrm>
              <a:prstGeom prst="rect">
                <a:avLst/>
              </a:prstGeom>
              <a:noFill/>
            </p:spPr>
            <p:txBody>
              <a:bodyPr wrap="none" rtlCol="0">
                <a:spAutoFit/>
              </a:bodyPr>
              <a:lstStyle/>
              <a:p>
                <a:r>
                  <a:rPr lang="en-US" dirty="0" smtClean="0"/>
                  <a:t>Qualifier Map</a:t>
                </a:r>
                <a:endParaRPr lang="en-US" dirty="0"/>
              </a:p>
            </p:txBody>
          </p:sp>
          <p:sp>
            <p:nvSpPr>
              <p:cNvPr id="11" name="TextBox 10"/>
              <p:cNvSpPr txBox="1"/>
              <p:nvPr/>
            </p:nvSpPr>
            <p:spPr>
              <a:xfrm>
                <a:off x="4191000" y="2667000"/>
                <a:ext cx="864339" cy="369332"/>
              </a:xfrm>
              <a:prstGeom prst="rect">
                <a:avLst/>
              </a:prstGeom>
              <a:noFill/>
            </p:spPr>
            <p:txBody>
              <a:bodyPr wrap="none" rtlCol="0">
                <a:spAutoFit/>
              </a:bodyPr>
              <a:lstStyle/>
              <a:p>
                <a:r>
                  <a:rPr lang="en-US" dirty="0" smtClean="0"/>
                  <a:t>Family</a:t>
                </a:r>
                <a:endParaRPr lang="en-US" dirty="0"/>
              </a:p>
            </p:txBody>
          </p:sp>
          <p:cxnSp>
            <p:nvCxnSpPr>
              <p:cNvPr id="21" name="Straight Connector 20"/>
              <p:cNvCxnSpPr/>
              <p:nvPr/>
            </p:nvCxnSpPr>
            <p:spPr bwMode="auto">
              <a:xfrm rot="5400000">
                <a:off x="3771900" y="3924300"/>
                <a:ext cx="2667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0800000">
                <a:off x="4114800" y="3048000"/>
                <a:ext cx="2590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39" name="Straight Connector 38"/>
            <p:cNvCxnSpPr/>
            <p:nvPr/>
          </p:nvCxnSpPr>
          <p:spPr bwMode="auto">
            <a:xfrm rot="10800000">
              <a:off x="3886200" y="3505200"/>
              <a:ext cx="2590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0800000">
              <a:off x="3886200" y="3962400"/>
              <a:ext cx="2590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10800000">
              <a:off x="3886200" y="4419600"/>
              <a:ext cx="2590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10800000">
              <a:off x="3886200" y="4876800"/>
              <a:ext cx="2590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6" name="Group 59"/>
          <p:cNvGrpSpPr/>
          <p:nvPr/>
        </p:nvGrpSpPr>
        <p:grpSpPr>
          <a:xfrm>
            <a:off x="5943600" y="2819400"/>
            <a:ext cx="3200400" cy="2438400"/>
            <a:chOff x="7010400" y="2819400"/>
            <a:chExt cx="3200400" cy="2438400"/>
          </a:xfrm>
        </p:grpSpPr>
        <p:grpSp>
          <p:nvGrpSpPr>
            <p:cNvPr id="17" name="Group 31"/>
            <p:cNvGrpSpPr/>
            <p:nvPr/>
          </p:nvGrpSpPr>
          <p:grpSpPr>
            <a:xfrm>
              <a:off x="7010400" y="2819400"/>
              <a:ext cx="3200400" cy="2438400"/>
              <a:chOff x="7010400" y="2819400"/>
              <a:chExt cx="3200400" cy="2438400"/>
            </a:xfrm>
          </p:grpSpPr>
          <p:sp>
            <p:nvSpPr>
              <p:cNvPr id="19" name="Round Diagonal Corner Rectangle 18"/>
              <p:cNvSpPr/>
              <p:nvPr/>
            </p:nvSpPr>
            <p:spPr bwMode="auto">
              <a:xfrm>
                <a:off x="7010400" y="2819400"/>
                <a:ext cx="3200400" cy="2438400"/>
              </a:xfrm>
              <a:prstGeom prst="round2Diag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9" name="TextBox 8"/>
              <p:cNvSpPr txBox="1"/>
              <p:nvPr/>
            </p:nvSpPr>
            <p:spPr>
              <a:xfrm>
                <a:off x="9296400" y="2971800"/>
                <a:ext cx="757451" cy="369332"/>
              </a:xfrm>
              <a:prstGeom prst="rect">
                <a:avLst/>
              </a:prstGeom>
              <a:noFill/>
            </p:spPr>
            <p:txBody>
              <a:bodyPr wrap="none" rtlCol="0">
                <a:spAutoFit/>
              </a:bodyPr>
              <a:lstStyle/>
              <a:p>
                <a:r>
                  <a:rPr lang="en-US" dirty="0" smtClean="0"/>
                  <a:t>Value</a:t>
                </a:r>
                <a:endParaRPr lang="en-US" dirty="0"/>
              </a:p>
            </p:txBody>
          </p:sp>
          <p:sp>
            <p:nvSpPr>
              <p:cNvPr id="10" name="TextBox 9"/>
              <p:cNvSpPr txBox="1"/>
              <p:nvPr/>
            </p:nvSpPr>
            <p:spPr>
              <a:xfrm>
                <a:off x="7010400" y="2971800"/>
                <a:ext cx="1043876" cy="369332"/>
              </a:xfrm>
              <a:prstGeom prst="rect">
                <a:avLst/>
              </a:prstGeom>
              <a:noFill/>
            </p:spPr>
            <p:txBody>
              <a:bodyPr wrap="none" rtlCol="0">
                <a:spAutoFit/>
              </a:bodyPr>
              <a:lstStyle/>
              <a:p>
                <a:r>
                  <a:rPr lang="en-US" dirty="0" smtClean="0"/>
                  <a:t>Qualifier</a:t>
                </a:r>
                <a:endParaRPr lang="en-US" dirty="0"/>
              </a:p>
            </p:txBody>
          </p:sp>
          <p:cxnSp>
            <p:nvCxnSpPr>
              <p:cNvPr id="20" name="Straight Connector 19"/>
              <p:cNvCxnSpPr/>
              <p:nvPr/>
            </p:nvCxnSpPr>
            <p:spPr bwMode="auto">
              <a:xfrm rot="5400000">
                <a:off x="6934200" y="4038600"/>
                <a:ext cx="2438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rot="10800000">
                <a:off x="7010400" y="3352800"/>
                <a:ext cx="3200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4" name="Straight Connector 43"/>
            <p:cNvCxnSpPr/>
            <p:nvPr/>
          </p:nvCxnSpPr>
          <p:spPr bwMode="auto">
            <a:xfrm rot="10800000">
              <a:off x="7010400" y="3733800"/>
              <a:ext cx="3200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rot="10800000">
              <a:off x="7010400" y="4114800"/>
              <a:ext cx="3200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rot="10800000">
              <a:off x="7010400" y="4495800"/>
              <a:ext cx="3200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rot="10800000">
              <a:off x="7010400" y="4876800"/>
              <a:ext cx="3200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rot="5400000">
              <a:off x="8001000" y="4038600"/>
              <a:ext cx="2438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0" name="TextBox 49"/>
            <p:cNvSpPr txBox="1"/>
            <p:nvPr/>
          </p:nvSpPr>
          <p:spPr>
            <a:xfrm>
              <a:off x="8229600" y="2971800"/>
              <a:ext cx="954172" cy="369332"/>
            </a:xfrm>
            <a:prstGeom prst="rect">
              <a:avLst/>
            </a:prstGeom>
            <a:noFill/>
          </p:spPr>
          <p:txBody>
            <a:bodyPr wrap="none" rtlCol="0">
              <a:spAutoFit/>
            </a:bodyPr>
            <a:lstStyle/>
            <a:p>
              <a:r>
                <a:rPr lang="en-US" dirty="0" smtClean="0"/>
                <a:t>Version</a:t>
              </a:r>
              <a:endParaRPr lang="en-US" dirty="0"/>
            </a:p>
          </p:txBody>
        </p:sp>
      </p:grpSp>
      <p:sp>
        <p:nvSpPr>
          <p:cNvPr id="40" name="TextBox 39"/>
          <p:cNvSpPr txBox="1"/>
          <p:nvPr/>
        </p:nvSpPr>
        <p:spPr>
          <a:xfrm>
            <a:off x="6629400" y="5334000"/>
            <a:ext cx="1518364" cy="369332"/>
          </a:xfrm>
          <a:prstGeom prst="rect">
            <a:avLst/>
          </a:prstGeom>
          <a:noFill/>
        </p:spPr>
        <p:txBody>
          <a:bodyPr wrap="none" rtlCol="0">
            <a:spAutoFit/>
          </a:bodyPr>
          <a:lstStyle/>
          <a:p>
            <a:r>
              <a:rPr lang="en-US" dirty="0" smtClean="0"/>
              <a:t>Physical files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Diagonal Corner Rectangle 11"/>
          <p:cNvSpPr/>
          <p:nvPr/>
        </p:nvSpPr>
        <p:spPr bwMode="auto">
          <a:xfrm>
            <a:off x="152400" y="1752600"/>
            <a:ext cx="3810000" cy="2590800"/>
          </a:xfrm>
          <a:prstGeom prst="round2Diag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2" name="Title 1"/>
          <p:cNvSpPr>
            <a:spLocks noGrp="1"/>
          </p:cNvSpPr>
          <p:nvPr>
            <p:ph type="title"/>
          </p:nvPr>
        </p:nvSpPr>
        <p:spPr/>
        <p:txBody>
          <a:bodyPr/>
          <a:lstStyle/>
          <a:p>
            <a:r>
              <a:rPr lang="en-US" dirty="0" smtClean="0"/>
              <a:t>HBase Data model (simplified)</a:t>
            </a:r>
            <a:endParaRPr lang="en-US" dirty="0"/>
          </a:p>
        </p:txBody>
      </p:sp>
      <p:sp>
        <p:nvSpPr>
          <p:cNvPr id="5" name="TextBox 4"/>
          <p:cNvSpPr txBox="1"/>
          <p:nvPr/>
        </p:nvSpPr>
        <p:spPr>
          <a:xfrm>
            <a:off x="2971800" y="1371600"/>
            <a:ext cx="736164" cy="369332"/>
          </a:xfrm>
          <a:prstGeom prst="rect">
            <a:avLst/>
          </a:prstGeom>
          <a:noFill/>
        </p:spPr>
        <p:txBody>
          <a:bodyPr wrap="none" rtlCol="0">
            <a:spAutoFit/>
          </a:bodyPr>
          <a:lstStyle/>
          <a:p>
            <a:r>
              <a:rPr lang="en-US" dirty="0" smtClean="0"/>
              <a:t>Table</a:t>
            </a:r>
            <a:endParaRPr lang="en-US" dirty="0"/>
          </a:p>
        </p:txBody>
      </p:sp>
      <p:sp>
        <p:nvSpPr>
          <p:cNvPr id="6" name="TextBox 5"/>
          <p:cNvSpPr txBox="1"/>
          <p:nvPr/>
        </p:nvSpPr>
        <p:spPr>
          <a:xfrm>
            <a:off x="304800" y="2057400"/>
            <a:ext cx="941283" cy="369332"/>
          </a:xfrm>
          <a:prstGeom prst="rect">
            <a:avLst/>
          </a:prstGeom>
          <a:noFill/>
        </p:spPr>
        <p:txBody>
          <a:bodyPr wrap="none" rtlCol="0">
            <a:spAutoFit/>
          </a:bodyPr>
          <a:lstStyle/>
          <a:p>
            <a:r>
              <a:rPr lang="en-US" dirty="0" smtClean="0"/>
              <a:t>Row ID</a:t>
            </a:r>
            <a:endParaRPr lang="en-US" dirty="0"/>
          </a:p>
        </p:txBody>
      </p:sp>
      <p:sp>
        <p:nvSpPr>
          <p:cNvPr id="7" name="TextBox 6"/>
          <p:cNvSpPr txBox="1"/>
          <p:nvPr/>
        </p:nvSpPr>
        <p:spPr>
          <a:xfrm>
            <a:off x="1219200" y="1752600"/>
            <a:ext cx="2749535" cy="923330"/>
          </a:xfrm>
          <a:prstGeom prst="rect">
            <a:avLst/>
          </a:prstGeom>
          <a:noFill/>
        </p:spPr>
        <p:txBody>
          <a:bodyPr wrap="none" rtlCol="0">
            <a:spAutoFit/>
          </a:bodyPr>
          <a:lstStyle/>
          <a:p>
            <a:r>
              <a:rPr lang="en-US" dirty="0" smtClean="0"/>
              <a:t/>
            </a:r>
            <a:br>
              <a:rPr lang="en-US" dirty="0" smtClean="0"/>
            </a:br>
            <a:r>
              <a:rPr lang="en-US" dirty="0" smtClean="0"/>
              <a:t> Family: Column: Version</a:t>
            </a:r>
            <a:br>
              <a:rPr lang="en-US" dirty="0" smtClean="0"/>
            </a:br>
            <a:r>
              <a:rPr lang="en-US" dirty="0" smtClean="0"/>
              <a:t> </a:t>
            </a:r>
            <a:endParaRPr lang="en-US" dirty="0"/>
          </a:p>
        </p:txBody>
      </p:sp>
      <p:cxnSp>
        <p:nvCxnSpPr>
          <p:cNvPr id="14" name="Straight Connector 13"/>
          <p:cNvCxnSpPr/>
          <p:nvPr/>
        </p:nvCxnSpPr>
        <p:spPr bwMode="auto">
          <a:xfrm rot="5400000">
            <a:off x="-76200" y="3048000"/>
            <a:ext cx="2590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10800000">
            <a:off x="152400" y="2667000"/>
            <a:ext cx="3810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rot="10800000">
            <a:off x="152400" y="3048000"/>
            <a:ext cx="381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12" idx="0"/>
            <a:endCxn id="12" idx="2"/>
          </p:cNvCxnSpPr>
          <p:nvPr/>
        </p:nvCxnSpPr>
        <p:spPr bwMode="auto">
          <a:xfrm flipH="1">
            <a:off x="152400" y="3048000"/>
            <a:ext cx="381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0800000">
            <a:off x="152400" y="3810000"/>
            <a:ext cx="381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0" name="TextBox 39"/>
          <p:cNvSpPr txBox="1"/>
          <p:nvPr/>
        </p:nvSpPr>
        <p:spPr>
          <a:xfrm>
            <a:off x="304800" y="2667000"/>
            <a:ext cx="582211" cy="369332"/>
          </a:xfrm>
          <a:prstGeom prst="rect">
            <a:avLst/>
          </a:prstGeom>
          <a:noFill/>
        </p:spPr>
        <p:txBody>
          <a:bodyPr wrap="none" rtlCol="0">
            <a:spAutoFit/>
          </a:bodyPr>
          <a:lstStyle/>
          <a:p>
            <a:r>
              <a:rPr lang="en-US" dirty="0" smtClean="0"/>
              <a:t>Key</a:t>
            </a:r>
            <a:endParaRPr lang="en-US" dirty="0"/>
          </a:p>
        </p:txBody>
      </p:sp>
      <p:sp>
        <p:nvSpPr>
          <p:cNvPr id="45" name="TextBox 44"/>
          <p:cNvSpPr txBox="1"/>
          <p:nvPr/>
        </p:nvSpPr>
        <p:spPr>
          <a:xfrm>
            <a:off x="1219200" y="2667000"/>
            <a:ext cx="757451" cy="369332"/>
          </a:xfrm>
          <a:prstGeom prst="rect">
            <a:avLst/>
          </a:prstGeom>
          <a:noFill/>
        </p:spPr>
        <p:txBody>
          <a:bodyPr wrap="none" rtlCol="0">
            <a:spAutoFit/>
          </a:bodyPr>
          <a:lstStyle/>
          <a:p>
            <a:r>
              <a:rPr lang="en-US" dirty="0" smtClean="0"/>
              <a:t>Value</a:t>
            </a:r>
            <a:endParaRPr lang="en-US" dirty="0"/>
          </a:p>
        </p:txBody>
      </p:sp>
      <p:sp>
        <p:nvSpPr>
          <p:cNvPr id="57" name="TextBox 56"/>
          <p:cNvSpPr txBox="1"/>
          <p:nvPr/>
        </p:nvSpPr>
        <p:spPr>
          <a:xfrm rot="5400000">
            <a:off x="1447800" y="3200400"/>
            <a:ext cx="415498" cy="369332"/>
          </a:xfrm>
          <a:prstGeom prst="rect">
            <a:avLst/>
          </a:prstGeom>
          <a:noFill/>
        </p:spPr>
        <p:txBody>
          <a:bodyPr wrap="none" rtlCol="0">
            <a:spAutoFit/>
          </a:bodyPr>
          <a:lstStyle/>
          <a:p>
            <a:r>
              <a:rPr lang="en-US" dirty="0" smtClean="0"/>
              <a:t>…</a:t>
            </a:r>
            <a:endParaRPr lang="en-US" dirty="0"/>
          </a:p>
        </p:txBody>
      </p:sp>
      <p:sp>
        <p:nvSpPr>
          <p:cNvPr id="58" name="TextBox 57"/>
          <p:cNvSpPr txBox="1"/>
          <p:nvPr/>
        </p:nvSpPr>
        <p:spPr>
          <a:xfrm rot="5400000">
            <a:off x="434117" y="3223483"/>
            <a:ext cx="415498" cy="369332"/>
          </a:xfrm>
          <a:prstGeom prst="rect">
            <a:avLst/>
          </a:prstGeom>
          <a:noFill/>
        </p:spPr>
        <p:txBody>
          <a:bodyPr wrap="none" rtlCol="0">
            <a:spAutoFit/>
          </a:bodyPr>
          <a:lstStyle/>
          <a:p>
            <a:r>
              <a:rPr lang="en-US" dirty="0" smtClean="0"/>
              <a:t>…</a:t>
            </a:r>
            <a:endParaRPr lang="en-US" dirty="0"/>
          </a:p>
        </p:txBody>
      </p:sp>
      <p:sp>
        <p:nvSpPr>
          <p:cNvPr id="60" name="TextBox 59"/>
          <p:cNvSpPr txBox="1"/>
          <p:nvPr/>
        </p:nvSpPr>
        <p:spPr>
          <a:xfrm>
            <a:off x="4876800" y="3810000"/>
            <a:ext cx="3352200" cy="369332"/>
          </a:xfrm>
          <a:prstGeom prst="rect">
            <a:avLst/>
          </a:prstGeom>
          <a:noFill/>
        </p:spPr>
        <p:txBody>
          <a:bodyPr wrap="none" rtlCol="0">
            <a:spAutoFit/>
          </a:bodyPr>
          <a:lstStyle/>
          <a:p>
            <a:r>
              <a:rPr lang="en-US" dirty="0" smtClean="0"/>
              <a:t>Regions partitioned on row key</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3000" t="29949" r="9000" b="13162"/>
          <a:stretch>
            <a:fillRect/>
          </a:stretch>
        </p:blipFill>
        <p:spPr bwMode="auto">
          <a:xfrm>
            <a:off x="0" y="1066800"/>
            <a:ext cx="9144000" cy="4876800"/>
          </a:xfrm>
          <a:prstGeom prst="rect">
            <a:avLst/>
          </a:prstGeom>
          <a:noFill/>
          <a:ln w="9525">
            <a:noFill/>
            <a:miter lim="800000"/>
            <a:headEnd/>
            <a:tailEnd/>
          </a:ln>
        </p:spPr>
      </p:pic>
      <p:sp>
        <p:nvSpPr>
          <p:cNvPr id="2" name="Title 1"/>
          <p:cNvSpPr>
            <a:spLocks noGrp="1"/>
          </p:cNvSpPr>
          <p:nvPr>
            <p:ph type="title"/>
          </p:nvPr>
        </p:nvSpPr>
        <p:spPr>
          <a:xfrm>
            <a:off x="609600" y="152401"/>
            <a:ext cx="7950200" cy="381000"/>
          </a:xfrm>
        </p:spPr>
        <p:txBody>
          <a:bodyPr/>
          <a:lstStyle/>
          <a:p>
            <a:r>
              <a:rPr lang="en-US" dirty="0" smtClean="0"/>
              <a:t>HBase System Architecture</a:t>
            </a:r>
            <a:endParaRPr lang="en-US" dirty="0"/>
          </a:p>
        </p:txBody>
      </p:sp>
      <p:sp>
        <p:nvSpPr>
          <p:cNvPr id="4" name="TextBox 3"/>
          <p:cNvSpPr txBox="1"/>
          <p:nvPr/>
        </p:nvSpPr>
        <p:spPr>
          <a:xfrm>
            <a:off x="2743200" y="6172200"/>
            <a:ext cx="5507790" cy="276999"/>
          </a:xfrm>
          <a:prstGeom prst="rect">
            <a:avLst/>
          </a:prstGeom>
          <a:noFill/>
        </p:spPr>
        <p:txBody>
          <a:bodyPr wrap="none" rtlCol="0">
            <a:spAutoFit/>
          </a:bodyPr>
          <a:lstStyle/>
          <a:p>
            <a:r>
              <a:rPr lang="en-US" sz="1200" dirty="0" smtClean="0"/>
              <a:t>From http://www.larsgeorge.com/2009/10/hbase-architecture-101-storage.html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34450" t="31012" r="22726" b="32387"/>
          <a:stretch>
            <a:fillRect/>
          </a:stretch>
        </p:blipFill>
        <p:spPr bwMode="auto">
          <a:xfrm>
            <a:off x="0" y="1143000"/>
            <a:ext cx="9144000" cy="5715000"/>
          </a:xfrm>
          <a:prstGeom prst="rect">
            <a:avLst/>
          </a:prstGeom>
          <a:noFill/>
          <a:ln w="9525">
            <a:noFill/>
            <a:miter lim="800000"/>
            <a:headEnd/>
            <a:tailEnd/>
          </a:ln>
        </p:spPr>
      </p:pic>
      <p:sp>
        <p:nvSpPr>
          <p:cNvPr id="2" name="Title 1"/>
          <p:cNvSpPr>
            <a:spLocks noGrp="1"/>
          </p:cNvSpPr>
          <p:nvPr>
            <p:ph type="title"/>
          </p:nvPr>
        </p:nvSpPr>
        <p:spPr>
          <a:xfrm>
            <a:off x="609600" y="152401"/>
            <a:ext cx="7950200" cy="381000"/>
          </a:xfrm>
        </p:spPr>
        <p:txBody>
          <a:bodyPr/>
          <a:lstStyle/>
          <a:p>
            <a:r>
              <a:rPr lang="en-US" dirty="0" smtClean="0"/>
              <a:t>HBase Master manages region servers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Big Data?   Scale</a:t>
            </a:r>
            <a:r>
              <a:rPr lang="en-US" baseline="0" dirty="0" smtClean="0"/>
              <a:t> Points</a:t>
            </a:r>
            <a:endParaRPr lang="en-US" dirty="0"/>
          </a:p>
        </p:txBody>
      </p:sp>
      <p:graphicFrame>
        <p:nvGraphicFramePr>
          <p:cNvPr id="4" name="Table 3"/>
          <p:cNvGraphicFramePr>
            <a:graphicFrameLocks noGrp="1"/>
          </p:cNvGraphicFramePr>
          <p:nvPr/>
        </p:nvGraphicFramePr>
        <p:xfrm>
          <a:off x="1524000" y="1397000"/>
          <a:ext cx="6400800" cy="4216400"/>
        </p:xfrm>
        <a:graphic>
          <a:graphicData uri="http://schemas.openxmlformats.org/drawingml/2006/table">
            <a:tbl>
              <a:tblPr firstRow="1" bandRow="1">
                <a:tableStyleId>{5C22544A-7EE6-4342-B048-85BDC9FD1C3A}</a:tableStyleId>
              </a:tblPr>
              <a:tblGrid>
                <a:gridCol w="1600200"/>
                <a:gridCol w="1600200"/>
                <a:gridCol w="1600200"/>
                <a:gridCol w="1600200"/>
              </a:tblGrid>
              <a:tr h="370840">
                <a:tc>
                  <a:txBody>
                    <a:bodyPr/>
                    <a:lstStyle/>
                    <a:p>
                      <a:r>
                        <a:rPr lang="en-US" dirty="0" smtClean="0"/>
                        <a:t>Break point</a:t>
                      </a:r>
                      <a:endParaRPr lang="en-US" dirty="0"/>
                    </a:p>
                  </a:txBody>
                  <a:tcPr/>
                </a:tc>
                <a:tc>
                  <a:txBody>
                    <a:bodyPr/>
                    <a:lstStyle/>
                    <a:p>
                      <a:r>
                        <a:rPr lang="en-US" dirty="0" smtClean="0"/>
                        <a:t>Data size*</a:t>
                      </a:r>
                      <a:endParaRPr lang="en-US" dirty="0"/>
                    </a:p>
                  </a:txBody>
                  <a:tcPr/>
                </a:tc>
                <a:tc>
                  <a:txBody>
                    <a:bodyPr/>
                    <a:lstStyle/>
                    <a:p>
                      <a:r>
                        <a:rPr lang="en-US" dirty="0" smtClean="0"/>
                        <a:t>Doc.</a:t>
                      </a:r>
                      <a:r>
                        <a:rPr lang="en-US" baseline="0" dirty="0" smtClean="0"/>
                        <a:t> Count*</a:t>
                      </a:r>
                      <a:endParaRPr lang="en-US" dirty="0"/>
                    </a:p>
                  </a:txBody>
                  <a:tcPr/>
                </a:tc>
                <a:tc>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Memory of one machine</a:t>
                      </a:r>
                    </a:p>
                  </a:txBody>
                  <a:tcPr/>
                </a:tc>
                <a:tc>
                  <a:txBody>
                    <a:bodyPr/>
                    <a:lstStyle/>
                    <a:p>
                      <a:r>
                        <a:rPr lang="en-US" dirty="0" smtClean="0"/>
                        <a:t>128 GB</a:t>
                      </a:r>
                      <a:endParaRPr lang="en-US" dirty="0"/>
                    </a:p>
                  </a:txBody>
                  <a:tcPr/>
                </a:tc>
                <a:tc>
                  <a:txBody>
                    <a:bodyPr/>
                    <a:lstStyle/>
                    <a:p>
                      <a:r>
                        <a:rPr lang="en-US" dirty="0" smtClean="0"/>
                        <a:t>5 Million</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a:t>
                      </a:r>
                      <a:r>
                        <a:rPr lang="en-US" baseline="0" dirty="0" smtClean="0"/>
                        <a:t> disk</a:t>
                      </a:r>
                    </a:p>
                  </a:txBody>
                  <a:tcPr/>
                </a:tc>
                <a:tc>
                  <a:txBody>
                    <a:bodyPr/>
                    <a:lstStyle/>
                    <a:p>
                      <a:r>
                        <a:rPr lang="en-US" dirty="0" smtClean="0"/>
                        <a:t>2 TB</a:t>
                      </a:r>
                      <a:endParaRPr lang="en-US" dirty="0"/>
                    </a:p>
                  </a:txBody>
                  <a:tcPr/>
                </a:tc>
                <a:tc>
                  <a:txBody>
                    <a:bodyPr/>
                    <a:lstStyle/>
                    <a:p>
                      <a:r>
                        <a:rPr lang="en-US" dirty="0" smtClean="0"/>
                        <a:t>83 Million</a:t>
                      </a:r>
                      <a:endParaRPr lang="en-US" dirty="0"/>
                    </a:p>
                  </a:txBody>
                  <a:tcPr/>
                </a:tc>
                <a:tc>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Disk attached to one machine</a:t>
                      </a:r>
                    </a:p>
                  </a:txBody>
                  <a:tcPr/>
                </a:tc>
                <a:tc>
                  <a:txBody>
                    <a:bodyPr/>
                    <a:lstStyle/>
                    <a:p>
                      <a:r>
                        <a:rPr lang="en-US" dirty="0" smtClean="0"/>
                        <a:t>24 TB</a:t>
                      </a:r>
                      <a:endParaRPr lang="en-US" dirty="0"/>
                    </a:p>
                  </a:txBody>
                  <a:tcPr/>
                </a:tc>
                <a:tc>
                  <a:txBody>
                    <a:bodyPr/>
                    <a:lstStyle/>
                    <a:p>
                      <a:r>
                        <a:rPr lang="en-US" dirty="0" smtClean="0"/>
                        <a:t>1 Billion</a:t>
                      </a:r>
                      <a:endParaRPr lang="en-US" dirty="0"/>
                    </a:p>
                  </a:txBody>
                  <a:tcPr/>
                </a:tc>
                <a:tc>
                  <a:txBody>
                    <a:bodyPr/>
                    <a:lstStyle/>
                    <a:p>
                      <a:r>
                        <a:rPr lang="en-US" dirty="0" smtClean="0"/>
                        <a:t>ClueWeb09</a:t>
                      </a:r>
                    </a:p>
                    <a:p>
                      <a:r>
                        <a:rPr lang="en-US" sz="1600" dirty="0" smtClean="0"/>
                        <a:t>uncompressed</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Small cluster (memory)</a:t>
                      </a:r>
                    </a:p>
                  </a:txBody>
                  <a:tcPr/>
                </a:tc>
                <a:tc>
                  <a:txBody>
                    <a:bodyPr/>
                    <a:lstStyle/>
                    <a:p>
                      <a:r>
                        <a:rPr lang="en-US" dirty="0" smtClean="0"/>
                        <a:t>1 TB</a:t>
                      </a:r>
                      <a:endParaRPr lang="en-US" dirty="0"/>
                    </a:p>
                  </a:txBody>
                  <a:tcPr/>
                </a:tc>
                <a:tc>
                  <a:txBody>
                    <a:bodyPr/>
                    <a:lstStyle/>
                    <a:p>
                      <a:r>
                        <a:rPr lang="en-US" dirty="0" smtClean="0"/>
                        <a:t>42 Million</a:t>
                      </a:r>
                      <a:endParaRPr lang="en-US" dirty="0"/>
                    </a:p>
                  </a:txBody>
                  <a:tcPr/>
                </a:tc>
                <a:tc>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cluster (memory)</a:t>
                      </a:r>
                    </a:p>
                  </a:txBody>
                  <a:tcPr/>
                </a:tc>
                <a:tc>
                  <a:txBody>
                    <a:bodyPr/>
                    <a:lstStyle/>
                    <a:p>
                      <a:r>
                        <a:rPr lang="en-US" dirty="0" smtClean="0"/>
                        <a:t>100 TB</a:t>
                      </a:r>
                      <a:endParaRPr lang="en-US" dirty="0"/>
                    </a:p>
                  </a:txBody>
                  <a:tcPr/>
                </a:tc>
                <a:tc>
                  <a:txBody>
                    <a:bodyPr/>
                    <a:lstStyle/>
                    <a:p>
                      <a:r>
                        <a:rPr lang="en-US" dirty="0" smtClean="0"/>
                        <a:t>4 Billion</a:t>
                      </a:r>
                      <a:endParaRPr lang="en-US" dirty="0"/>
                    </a:p>
                  </a:txBody>
                  <a:tcPr/>
                </a:tc>
                <a:tc>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cluster (disk)</a:t>
                      </a:r>
                    </a:p>
                  </a:txBody>
                  <a:tcPr/>
                </a:tc>
                <a:tc>
                  <a:txBody>
                    <a:bodyPr/>
                    <a:lstStyle/>
                    <a:p>
                      <a:r>
                        <a:rPr lang="en-US" dirty="0" smtClean="0"/>
                        <a:t>2 PB</a:t>
                      </a:r>
                      <a:endParaRPr lang="en-US" dirty="0"/>
                    </a:p>
                  </a:txBody>
                  <a:tcPr/>
                </a:tc>
                <a:tc>
                  <a:txBody>
                    <a:bodyPr/>
                    <a:lstStyle/>
                    <a:p>
                      <a:r>
                        <a:rPr lang="en-US" dirty="0" smtClean="0"/>
                        <a:t>400 Billion</a:t>
                      </a:r>
                      <a:endParaRPr lang="en-US" dirty="0"/>
                    </a:p>
                  </a:txBody>
                  <a:tcPr/>
                </a:tc>
                <a:tc>
                  <a:txBody>
                    <a:bodyPr/>
                    <a:lstStyle/>
                    <a:p>
                      <a:endParaRPr lang="en-US" dirty="0"/>
                    </a:p>
                  </a:txBody>
                  <a:tcPr/>
                </a:tc>
              </a:tr>
            </a:tbl>
          </a:graphicData>
        </a:graphic>
      </p:graphicFrame>
      <p:sp>
        <p:nvSpPr>
          <p:cNvPr id="5" name="TextBox 4"/>
          <p:cNvSpPr txBox="1"/>
          <p:nvPr/>
        </p:nvSpPr>
        <p:spPr>
          <a:xfrm>
            <a:off x="6244104" y="5791200"/>
            <a:ext cx="2899896" cy="369332"/>
          </a:xfrm>
          <a:prstGeom prst="rect">
            <a:avLst/>
          </a:prstGeom>
          <a:noFill/>
        </p:spPr>
        <p:txBody>
          <a:bodyPr wrap="none" rtlCol="0">
            <a:spAutoFit/>
          </a:bodyPr>
          <a:lstStyle/>
          <a:p>
            <a:r>
              <a:rPr lang="en-US" dirty="0" smtClean="0"/>
              <a:t>* Size based on </a:t>
            </a:r>
            <a:r>
              <a:rPr lang="en-US" dirty="0" err="1" smtClean="0"/>
              <a:t>ClueWeb</a:t>
            </a:r>
            <a:r>
              <a:rPr lang="en-US" dirty="0" smtClean="0"/>
              <a:t> 09</a:t>
            </a:r>
            <a:endParaRPr lang="en-US" dirty="0"/>
          </a:p>
        </p:txBody>
      </p:sp>
      <p:sp>
        <p:nvSpPr>
          <p:cNvPr id="6" name="Left Brace 5"/>
          <p:cNvSpPr/>
          <p:nvPr/>
        </p:nvSpPr>
        <p:spPr>
          <a:xfrm>
            <a:off x="1066800" y="1828800"/>
            <a:ext cx="381000" cy="914400"/>
          </a:xfrm>
          <a:prstGeom prst="leftBrace">
            <a:avLst/>
          </a:prstGeom>
          <a:ln w="6350" cap="flat" cmpd="sng" algn="ctr">
            <a:solidFill>
              <a:srgbClr val="355D7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457200" y="2133600"/>
            <a:ext cx="689612" cy="369332"/>
          </a:xfrm>
          <a:prstGeom prst="rect">
            <a:avLst/>
          </a:prstGeom>
          <a:noFill/>
        </p:spPr>
        <p:txBody>
          <a:bodyPr wrap="none" rtlCol="0">
            <a:spAutoFit/>
          </a:bodyPr>
          <a:lstStyle/>
          <a:p>
            <a:r>
              <a:rPr lang="en-US" dirty="0" smtClean="0"/>
              <a:t>small</a:t>
            </a:r>
            <a:endParaRPr lang="en-US" dirty="0"/>
          </a:p>
        </p:txBody>
      </p:sp>
      <p:sp>
        <p:nvSpPr>
          <p:cNvPr id="8" name="Left Brace 7"/>
          <p:cNvSpPr/>
          <p:nvPr/>
        </p:nvSpPr>
        <p:spPr>
          <a:xfrm>
            <a:off x="1066800" y="2743200"/>
            <a:ext cx="350519" cy="1524000"/>
          </a:xfrm>
          <a:prstGeom prst="leftBrace">
            <a:avLst/>
          </a:prstGeom>
          <a:ln w="6350" cap="flat" cmpd="sng" algn="ctr">
            <a:solidFill>
              <a:srgbClr val="355D7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76200" y="3352800"/>
            <a:ext cx="981359" cy="369332"/>
          </a:xfrm>
          <a:prstGeom prst="rect">
            <a:avLst/>
          </a:prstGeom>
          <a:noFill/>
        </p:spPr>
        <p:txBody>
          <a:bodyPr wrap="none" rtlCol="0">
            <a:spAutoFit/>
          </a:bodyPr>
          <a:lstStyle/>
          <a:p>
            <a:r>
              <a:rPr lang="en-US" dirty="0" smtClean="0"/>
              <a:t>medium</a:t>
            </a:r>
            <a:endParaRPr lang="en-US" dirty="0"/>
          </a:p>
        </p:txBody>
      </p:sp>
      <p:sp>
        <p:nvSpPr>
          <p:cNvPr id="10" name="Left Brace 9"/>
          <p:cNvSpPr/>
          <p:nvPr/>
        </p:nvSpPr>
        <p:spPr>
          <a:xfrm>
            <a:off x="1066800" y="4343400"/>
            <a:ext cx="350519" cy="1219200"/>
          </a:xfrm>
          <a:prstGeom prst="leftBrace">
            <a:avLst/>
          </a:prstGeom>
          <a:ln w="6350" cap="flat" cmpd="sng" algn="ctr">
            <a:solidFill>
              <a:srgbClr val="355D7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381000" y="4876800"/>
            <a:ext cx="676788" cy="369332"/>
          </a:xfrm>
          <a:prstGeom prst="rect">
            <a:avLst/>
          </a:prstGeom>
          <a:noFill/>
        </p:spPr>
        <p:txBody>
          <a:bodyPr wrap="none" rtlCol="0">
            <a:spAutoFit/>
          </a:bodyPr>
          <a:lstStyle/>
          <a:p>
            <a:r>
              <a:rPr lang="en-US" dirty="0" smtClean="0"/>
              <a:t>large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3000" t="29949" r="47350" b="36235"/>
          <a:stretch>
            <a:fillRect/>
          </a:stretch>
        </p:blipFill>
        <p:spPr bwMode="auto">
          <a:xfrm>
            <a:off x="0" y="1143000"/>
            <a:ext cx="9163594" cy="5715000"/>
          </a:xfrm>
          <a:prstGeom prst="rect">
            <a:avLst/>
          </a:prstGeom>
          <a:noFill/>
          <a:ln w="9525">
            <a:noFill/>
            <a:miter lim="800000"/>
            <a:headEnd/>
            <a:tailEnd/>
          </a:ln>
        </p:spPr>
      </p:pic>
      <p:sp>
        <p:nvSpPr>
          <p:cNvPr id="2" name="Title 1"/>
          <p:cNvSpPr>
            <a:spLocks noGrp="1"/>
          </p:cNvSpPr>
          <p:nvPr>
            <p:ph type="title"/>
          </p:nvPr>
        </p:nvSpPr>
        <p:spPr>
          <a:xfrm>
            <a:off x="609600" y="152401"/>
            <a:ext cx="7950200" cy="381000"/>
          </a:xfrm>
        </p:spPr>
        <p:txBody>
          <a:bodyPr/>
          <a:lstStyle/>
          <a:p>
            <a:r>
              <a:rPr lang="en-US" dirty="0" err="1" smtClean="0"/>
              <a:t>Hbase</a:t>
            </a:r>
            <a:r>
              <a:rPr lang="en-US" dirty="0" smtClean="0"/>
              <a:t> Client directly access region servers for data</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HBase shell</a:t>
            </a:r>
          </a:p>
          <a:p>
            <a:r>
              <a:rPr lang="en-US" dirty="0" smtClean="0"/>
              <a:t>HBase API</a:t>
            </a:r>
            <a:endParaRPr lang="en-US" dirty="0"/>
          </a:p>
        </p:txBody>
      </p:sp>
      <p:sp>
        <p:nvSpPr>
          <p:cNvPr id="3" name="Title 2"/>
          <p:cNvSpPr>
            <a:spLocks noGrp="1"/>
          </p:cNvSpPr>
          <p:nvPr>
            <p:ph type="title"/>
          </p:nvPr>
        </p:nvSpPr>
        <p:spPr/>
        <p:txBody>
          <a:bodyPr/>
          <a:lstStyle/>
          <a:p>
            <a:r>
              <a:rPr lang="en-US" dirty="0" smtClean="0"/>
              <a:t>HBase Demo</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3581400" y="1752600"/>
            <a:ext cx="2057400" cy="6858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Data Ingest</a:t>
            </a:r>
          </a:p>
          <a:p>
            <a:pPr algn="ctr"/>
            <a:r>
              <a:rPr lang="en-US" sz="1400" dirty="0" smtClean="0"/>
              <a:t>(Flume)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4" name="Rounded Rectangle 13"/>
          <p:cNvSpPr/>
          <p:nvPr/>
        </p:nvSpPr>
        <p:spPr bwMode="auto">
          <a:xfrm>
            <a:off x="1295400" y="1752600"/>
            <a:ext cx="20574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Workflow</a:t>
            </a:r>
          </a:p>
          <a:p>
            <a:r>
              <a:rPr lang="en-US" sz="1400" dirty="0" smtClean="0"/>
              <a:t>(Cascading / Azkaban)</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7" name="Rounded Rectangle 6"/>
          <p:cNvSpPr/>
          <p:nvPr/>
        </p:nvSpPr>
        <p:spPr bwMode="auto">
          <a:xfrm>
            <a:off x="685800" y="3657600"/>
            <a:ext cx="12192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Pig</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1" name="Rounded Rectangle 10"/>
          <p:cNvSpPr/>
          <p:nvPr/>
        </p:nvSpPr>
        <p:spPr bwMode="auto">
          <a:xfrm>
            <a:off x="7467600" y="1981200"/>
            <a:ext cx="1676400" cy="6096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Solr / </a:t>
            </a:r>
            <a:r>
              <a:rPr kumimoji="0" lang="en-US" sz="2000" b="1" i="0" u="none" strike="noStrike" cap="none" normalizeH="0" baseline="0" dirty="0" err="1" smtClean="0">
                <a:ln>
                  <a:noFill/>
                </a:ln>
                <a:solidFill>
                  <a:schemeClr val="tx1"/>
                </a:solidFill>
                <a:effectLst/>
                <a:latin typeface="Helvetica" pitchFamily="34" charset="0"/>
                <a:ea typeface="ＭＳ Ｐゴシック" pitchFamily="-80" charset="-128"/>
              </a:rPr>
              <a:t>Lucene</a:t>
            </a:r>
            <a:endPar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6" name="Cloud 5"/>
          <p:cNvSpPr/>
          <p:nvPr/>
        </p:nvSpPr>
        <p:spPr bwMode="auto">
          <a:xfrm>
            <a:off x="7239000" y="3200400"/>
            <a:ext cx="1905000" cy="1905000"/>
          </a:xfrm>
          <a:prstGeom prst="cloud">
            <a:avLst/>
          </a:prstGeom>
          <a:solidFill>
            <a:schemeClr val="accent6">
              <a:lumMod val="20000"/>
              <a:lumOff val="80000"/>
            </a:schemeClr>
          </a:solidFill>
          <a:ln w="63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Zookeeper</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9" name="Rounded Rectangle 8"/>
          <p:cNvSpPr/>
          <p:nvPr/>
        </p:nvSpPr>
        <p:spPr bwMode="auto">
          <a:xfrm>
            <a:off x="3810000" y="44196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HBase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5" name="Rounded Rectangle 4"/>
          <p:cNvSpPr/>
          <p:nvPr/>
        </p:nvSpPr>
        <p:spPr bwMode="auto">
          <a:xfrm>
            <a:off x="685800" y="5029200"/>
            <a:ext cx="3657600" cy="609600"/>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Map / Reduce</a:t>
            </a:r>
          </a:p>
        </p:txBody>
      </p:sp>
      <p:sp>
        <p:nvSpPr>
          <p:cNvPr id="4" name="Rounded Rectangle 3"/>
          <p:cNvSpPr/>
          <p:nvPr/>
        </p:nvSpPr>
        <p:spPr bwMode="auto">
          <a:xfrm>
            <a:off x="685800" y="5638800"/>
            <a:ext cx="6324600" cy="6096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HDFS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3" name="Rectangle 12"/>
          <p:cNvSpPr/>
          <p:nvPr/>
        </p:nvSpPr>
        <p:spPr bwMode="auto">
          <a:xfrm>
            <a:off x="0" y="1143000"/>
            <a:ext cx="9144000" cy="5715000"/>
          </a:xfrm>
          <a:prstGeom prst="rect">
            <a:avLst/>
          </a:prstGeom>
          <a:solidFill>
            <a:schemeClr val="bg1">
              <a:lumMod val="75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8" name="Rounded Rectangle 7"/>
          <p:cNvSpPr/>
          <p:nvPr/>
        </p:nvSpPr>
        <p:spPr bwMode="auto">
          <a:xfrm>
            <a:off x="2209800" y="3657600"/>
            <a:ext cx="1371600" cy="609600"/>
          </a:xfrm>
          <a:prstGeom prst="roundRect">
            <a:avLst/>
          </a:prstGeom>
          <a:solidFill>
            <a:schemeClr val="accent1"/>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Hive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2" name="Title 1"/>
          <p:cNvSpPr>
            <a:spLocks noGrp="1"/>
          </p:cNvSpPr>
          <p:nvPr>
            <p:ph type="title"/>
          </p:nvPr>
        </p:nvSpPr>
        <p:spPr/>
        <p:txBody>
          <a:bodyPr>
            <a:normAutofit/>
          </a:bodyPr>
          <a:lstStyle/>
          <a:p>
            <a:r>
              <a:rPr lang="en-US" dirty="0" smtClean="0"/>
              <a:t>The Apache</a:t>
            </a:r>
            <a:r>
              <a:rPr lang="en-US" baseline="0" dirty="0" smtClean="0"/>
              <a:t> stack of open source software –</a:t>
            </a:r>
            <a:r>
              <a:rPr lang="en-US" dirty="0" smtClean="0"/>
              <a:t> Hive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Components</a:t>
            </a:r>
          </a:p>
          <a:p>
            <a:pPr lvl="1"/>
            <a:r>
              <a:rPr lang="en-US" dirty="0" smtClean="0"/>
              <a:t>Shell: SQL-like command line; Web;  JDBC</a:t>
            </a:r>
          </a:p>
          <a:p>
            <a:pPr lvl="1"/>
            <a:r>
              <a:rPr lang="en-US" dirty="0" smtClean="0"/>
              <a:t>Driver:  API interface</a:t>
            </a:r>
          </a:p>
          <a:p>
            <a:pPr lvl="1"/>
            <a:r>
              <a:rPr lang="en-US" dirty="0" smtClean="0"/>
              <a:t>Compiler: parse, plan, optimize</a:t>
            </a:r>
          </a:p>
          <a:p>
            <a:pPr lvl="1"/>
            <a:r>
              <a:rPr lang="en-US" dirty="0" smtClean="0"/>
              <a:t>Execution Engine: DAG of stages (M/R, HDFS, or metadata)</a:t>
            </a:r>
          </a:p>
          <a:p>
            <a:pPr lvl="1"/>
            <a:r>
              <a:rPr lang="en-US" dirty="0" err="1" smtClean="0"/>
              <a:t>Metastore</a:t>
            </a:r>
            <a:r>
              <a:rPr lang="en-US" dirty="0" smtClean="0"/>
              <a:t>: schema, location in HDFS, </a:t>
            </a:r>
            <a:r>
              <a:rPr lang="en-US" dirty="0" err="1" smtClean="0"/>
              <a:t>SerDe</a:t>
            </a:r>
            <a:r>
              <a:rPr lang="en-US" dirty="0" smtClean="0"/>
              <a:t> </a:t>
            </a:r>
          </a:p>
          <a:p>
            <a:pPr lvl="1"/>
            <a:endParaRPr lang="en-US" dirty="0" smtClean="0"/>
          </a:p>
          <a:p>
            <a:endParaRPr lang="en-US" dirty="0" smtClean="0"/>
          </a:p>
          <a:p>
            <a:r>
              <a:rPr lang="en-US" dirty="0" err="1" smtClean="0"/>
              <a:t>HCatalog</a:t>
            </a:r>
            <a:r>
              <a:rPr lang="en-US" dirty="0" smtClean="0"/>
              <a:t> aims to provide Hive metadata as a global service</a:t>
            </a:r>
            <a:endParaRPr lang="en-US" dirty="0"/>
          </a:p>
        </p:txBody>
      </p:sp>
      <p:sp>
        <p:nvSpPr>
          <p:cNvPr id="2" name="Title 1"/>
          <p:cNvSpPr>
            <a:spLocks noGrp="1"/>
          </p:cNvSpPr>
          <p:nvPr>
            <p:ph type="title"/>
          </p:nvPr>
        </p:nvSpPr>
        <p:spPr/>
        <p:txBody>
          <a:bodyPr/>
          <a:lstStyle/>
          <a:p>
            <a:r>
              <a:rPr lang="en-US" dirty="0" smtClean="0"/>
              <a:t>Hive provides and SQL-like interface to data </a:t>
            </a:r>
            <a:endParaRPr lang="en-US" dirty="0"/>
          </a:p>
        </p:txBody>
      </p:sp>
      <p:sp>
        <p:nvSpPr>
          <p:cNvPr id="4" name="TextBox 3"/>
          <p:cNvSpPr txBox="1"/>
          <p:nvPr/>
        </p:nvSpPr>
        <p:spPr>
          <a:xfrm>
            <a:off x="3429000" y="4114800"/>
            <a:ext cx="5557996" cy="369332"/>
          </a:xfrm>
          <a:prstGeom prst="rect">
            <a:avLst/>
          </a:prstGeom>
          <a:noFill/>
        </p:spPr>
        <p:txBody>
          <a:bodyPr wrap="none" rtlCol="0">
            <a:spAutoFit/>
          </a:bodyPr>
          <a:lstStyle/>
          <a:p>
            <a:r>
              <a:rPr lang="en-US" dirty="0" smtClean="0"/>
              <a:t>http://www.cloudera.com/videos/introduction_to_hive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3581400" y="1752600"/>
            <a:ext cx="2057400" cy="6858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Data Ingest</a:t>
            </a:r>
          </a:p>
          <a:p>
            <a:pPr algn="ctr"/>
            <a:r>
              <a:rPr lang="en-US" sz="1400" dirty="0" smtClean="0"/>
              <a:t>(Flume)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9" name="Rounded Rectangle 18"/>
          <p:cNvSpPr/>
          <p:nvPr/>
        </p:nvSpPr>
        <p:spPr bwMode="auto">
          <a:xfrm>
            <a:off x="1295400" y="1752600"/>
            <a:ext cx="20574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b="1" dirty="0" smtClean="0">
                <a:latin typeface="Helvetica" pitchFamily="34" charset="0"/>
                <a:cs typeface="Helvetica" pitchFamily="34" charset="0"/>
              </a:rPr>
              <a:t>Workflow</a:t>
            </a:r>
          </a:p>
          <a:p>
            <a:r>
              <a:rPr lang="en-US" sz="1400" dirty="0" smtClean="0"/>
              <a:t>(Cascading / Azkaban)</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4" name="Rounded Rectangle 3"/>
          <p:cNvSpPr/>
          <p:nvPr/>
        </p:nvSpPr>
        <p:spPr bwMode="auto">
          <a:xfrm>
            <a:off x="685800" y="5638800"/>
            <a:ext cx="6324600" cy="6096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HDFS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6" name="Cloud 5"/>
          <p:cNvSpPr/>
          <p:nvPr/>
        </p:nvSpPr>
        <p:spPr bwMode="auto">
          <a:xfrm>
            <a:off x="7239000" y="3200400"/>
            <a:ext cx="1905000" cy="1905000"/>
          </a:xfrm>
          <a:prstGeom prst="cloud">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Zookeeper</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7" name="Rounded Rectangle 6"/>
          <p:cNvSpPr/>
          <p:nvPr/>
        </p:nvSpPr>
        <p:spPr bwMode="auto">
          <a:xfrm>
            <a:off x="838200" y="3657600"/>
            <a:ext cx="1219200" cy="609600"/>
          </a:xfrm>
          <a:prstGeom prst="roundRect">
            <a:avLst/>
          </a:prstGeom>
          <a:solidFill>
            <a:srgbClr val="E3CFE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Pig</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8" name="Rounded Rectangle 7"/>
          <p:cNvSpPr/>
          <p:nvPr/>
        </p:nvSpPr>
        <p:spPr bwMode="auto">
          <a:xfrm>
            <a:off x="2362200" y="36576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Hive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9" name="Rounded Rectangle 8"/>
          <p:cNvSpPr/>
          <p:nvPr/>
        </p:nvSpPr>
        <p:spPr bwMode="auto">
          <a:xfrm>
            <a:off x="3810000" y="4419600"/>
            <a:ext cx="13716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HBase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5" name="Rounded Rectangle 4"/>
          <p:cNvSpPr/>
          <p:nvPr/>
        </p:nvSpPr>
        <p:spPr bwMode="auto">
          <a:xfrm>
            <a:off x="685800" y="5029200"/>
            <a:ext cx="3657600" cy="609600"/>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Map / Reduce</a:t>
            </a:r>
          </a:p>
        </p:txBody>
      </p:sp>
      <p:sp>
        <p:nvSpPr>
          <p:cNvPr id="13" name="Rectangle 12"/>
          <p:cNvSpPr/>
          <p:nvPr/>
        </p:nvSpPr>
        <p:spPr bwMode="auto">
          <a:xfrm>
            <a:off x="0" y="1143000"/>
            <a:ext cx="9144000" cy="5715000"/>
          </a:xfrm>
          <a:prstGeom prst="rect">
            <a:avLst/>
          </a:prstGeom>
          <a:solidFill>
            <a:schemeClr val="bg1">
              <a:lumMod val="75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Helvetica" pitchFamily="34" charset="0"/>
              <a:ea typeface="ＭＳ Ｐゴシック" pitchFamily="-80" charset="-128"/>
            </a:endParaRPr>
          </a:p>
        </p:txBody>
      </p:sp>
      <p:sp>
        <p:nvSpPr>
          <p:cNvPr id="11" name="Rounded Rectangle 10"/>
          <p:cNvSpPr/>
          <p:nvPr/>
        </p:nvSpPr>
        <p:spPr bwMode="auto">
          <a:xfrm>
            <a:off x="7467600" y="1981200"/>
            <a:ext cx="1676400" cy="609600"/>
          </a:xfrm>
          <a:prstGeom prst="roundRect">
            <a:avLst/>
          </a:prstGeom>
          <a:solidFill>
            <a:schemeClr val="accent3">
              <a:lumMod val="85000"/>
            </a:schemeClr>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rPr>
              <a:t>Solr / </a:t>
            </a:r>
            <a:r>
              <a:rPr kumimoji="0" lang="en-US" sz="2000" b="1" i="0" u="none" strike="noStrike" cap="none" normalizeH="0" baseline="0" dirty="0" err="1" smtClean="0">
                <a:ln>
                  <a:noFill/>
                </a:ln>
                <a:solidFill>
                  <a:schemeClr val="tx1"/>
                </a:solidFill>
                <a:effectLst/>
                <a:latin typeface="Helvetica" pitchFamily="34" charset="0"/>
                <a:ea typeface="ＭＳ Ｐゴシック" pitchFamily="-80" charset="-128"/>
              </a:rPr>
              <a:t>Lucene</a:t>
            </a:r>
            <a:endParaRPr kumimoji="0" lang="en-US" sz="20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2" name="Title 1"/>
          <p:cNvSpPr>
            <a:spLocks noGrp="1"/>
          </p:cNvSpPr>
          <p:nvPr>
            <p:ph type="title"/>
          </p:nvPr>
        </p:nvSpPr>
        <p:spPr/>
        <p:txBody>
          <a:bodyPr>
            <a:normAutofit/>
          </a:bodyPr>
          <a:lstStyle/>
          <a:p>
            <a:r>
              <a:rPr lang="en-US" dirty="0" smtClean="0"/>
              <a:t>The Apache</a:t>
            </a:r>
            <a:r>
              <a:rPr lang="en-US" baseline="0" dirty="0" smtClean="0"/>
              <a:t> stack of open source software –</a:t>
            </a:r>
            <a:r>
              <a:rPr lang="en-US" dirty="0" smtClean="0"/>
              <a:t> Solr / </a:t>
            </a:r>
            <a:r>
              <a:rPr lang="en-US" dirty="0" err="1" smtClean="0"/>
              <a:t>Lucene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Faceted text search interface built on top of </a:t>
            </a:r>
            <a:r>
              <a:rPr lang="en-US" dirty="0" err="1" smtClean="0"/>
              <a:t>Lucene</a:t>
            </a:r>
            <a:endParaRPr lang="en-US" dirty="0" smtClean="0"/>
          </a:p>
          <a:p>
            <a:r>
              <a:rPr lang="en-US" dirty="0" smtClean="0"/>
              <a:t>Built as a native web app – drops into any web server</a:t>
            </a:r>
          </a:p>
          <a:p>
            <a:r>
              <a:rPr lang="en-US" dirty="0" smtClean="0"/>
              <a:t>Elastic Search is a </a:t>
            </a:r>
            <a:r>
              <a:rPr lang="en-US" dirty="0" err="1" smtClean="0"/>
              <a:t>Lucene</a:t>
            </a:r>
            <a:r>
              <a:rPr lang="en-US" dirty="0" smtClean="0"/>
              <a:t> extension similar to </a:t>
            </a:r>
            <a:r>
              <a:rPr lang="en-US" dirty="0" err="1" smtClean="0"/>
              <a:t>Solr</a:t>
            </a:r>
            <a:r>
              <a:rPr lang="en-US" dirty="0" smtClean="0"/>
              <a:t>, but built for cluster access</a:t>
            </a:r>
            <a:endParaRPr lang="en-US" dirty="0"/>
          </a:p>
        </p:txBody>
      </p:sp>
      <p:sp>
        <p:nvSpPr>
          <p:cNvPr id="2" name="Title 1"/>
          <p:cNvSpPr>
            <a:spLocks noGrp="1"/>
          </p:cNvSpPr>
          <p:nvPr>
            <p:ph type="title"/>
          </p:nvPr>
        </p:nvSpPr>
        <p:spPr/>
        <p:txBody>
          <a:bodyPr/>
          <a:lstStyle/>
          <a:p>
            <a:r>
              <a:rPr lang="en-US" dirty="0" smtClean="0"/>
              <a:t>Solr</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0" y="3657600"/>
            <a:ext cx="6096000" cy="18288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Solr Core</a:t>
            </a:r>
          </a:p>
        </p:txBody>
      </p:sp>
      <p:sp>
        <p:nvSpPr>
          <p:cNvPr id="2" name="Title 1"/>
          <p:cNvSpPr>
            <a:spLocks noGrp="1"/>
          </p:cNvSpPr>
          <p:nvPr>
            <p:ph type="title"/>
          </p:nvPr>
        </p:nvSpPr>
        <p:spPr/>
        <p:txBody>
          <a:bodyPr/>
          <a:lstStyle/>
          <a:p>
            <a:r>
              <a:rPr lang="en-US" dirty="0" smtClean="0"/>
              <a:t>Solr architecture</a:t>
            </a:r>
            <a:endParaRPr lang="en-US" dirty="0"/>
          </a:p>
        </p:txBody>
      </p:sp>
      <p:sp>
        <p:nvSpPr>
          <p:cNvPr id="5" name="TextBox 4"/>
          <p:cNvSpPr txBox="1"/>
          <p:nvPr/>
        </p:nvSpPr>
        <p:spPr>
          <a:xfrm>
            <a:off x="7371976" y="1066800"/>
            <a:ext cx="1772024" cy="276999"/>
          </a:xfrm>
          <a:prstGeom prst="rect">
            <a:avLst/>
          </a:prstGeom>
          <a:noFill/>
        </p:spPr>
        <p:txBody>
          <a:bodyPr wrap="none" rtlCol="0">
            <a:spAutoFit/>
          </a:bodyPr>
          <a:lstStyle/>
          <a:p>
            <a:r>
              <a:rPr lang="en-US" sz="1200" dirty="0" smtClean="0"/>
              <a:t>Diagram by </a:t>
            </a:r>
            <a:r>
              <a:rPr lang="en-US" sz="1200" dirty="0" err="1" smtClean="0"/>
              <a:t>Yonik</a:t>
            </a:r>
            <a:r>
              <a:rPr lang="en-US" sz="1200" dirty="0" smtClean="0"/>
              <a:t> Seeley</a:t>
            </a:r>
            <a:endParaRPr lang="en-US" sz="1200" dirty="0"/>
          </a:p>
        </p:txBody>
      </p:sp>
      <p:sp>
        <p:nvSpPr>
          <p:cNvPr id="6" name="Rounded Rectangle 5"/>
          <p:cNvSpPr/>
          <p:nvPr/>
        </p:nvSpPr>
        <p:spPr bwMode="auto">
          <a:xfrm>
            <a:off x="0" y="1447800"/>
            <a:ext cx="1447800" cy="2209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Admin</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Interface</a:t>
            </a:r>
          </a:p>
        </p:txBody>
      </p:sp>
      <p:sp>
        <p:nvSpPr>
          <p:cNvPr id="7" name="Rounded Rectangle 6"/>
          <p:cNvSpPr/>
          <p:nvPr/>
        </p:nvSpPr>
        <p:spPr bwMode="auto">
          <a:xfrm>
            <a:off x="1447800" y="1447800"/>
            <a:ext cx="46482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HTTP</a:t>
            </a:r>
            <a:r>
              <a:rPr kumimoji="0" lang="en-US" sz="1400" b="1" i="0" u="none" strike="noStrike" cap="none" normalizeH="0" dirty="0" smtClean="0">
                <a:ln>
                  <a:noFill/>
                </a:ln>
                <a:solidFill>
                  <a:schemeClr val="tx1"/>
                </a:solidFill>
                <a:effectLst/>
                <a:latin typeface="Helvetica" pitchFamily="34" charset="0"/>
                <a:ea typeface="ＭＳ Ｐゴシック" pitchFamily="-80" charset="-128"/>
              </a:rPr>
              <a:t> Request </a:t>
            </a:r>
            <a:r>
              <a:rPr kumimoji="0" lang="en-US" sz="1400" b="1" i="0" u="none" strike="noStrike" cap="none" normalizeH="0" dirty="0" err="1" smtClean="0">
                <a:ln>
                  <a:noFill/>
                </a:ln>
                <a:solidFill>
                  <a:schemeClr val="tx1"/>
                </a:solidFill>
                <a:effectLst/>
                <a:latin typeface="Helvetica" pitchFamily="34" charset="0"/>
                <a:ea typeface="ＭＳ Ｐゴシック" pitchFamily="-80" charset="-128"/>
              </a:rPr>
              <a:t>Servlet</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8" name="Rounded Rectangle 7"/>
          <p:cNvSpPr/>
          <p:nvPr/>
        </p:nvSpPr>
        <p:spPr bwMode="auto">
          <a:xfrm>
            <a:off x="6096000" y="1447800"/>
            <a:ext cx="14478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Update</a:t>
            </a:r>
            <a:r>
              <a:rPr kumimoji="0" lang="en-US" sz="1400" b="1" i="0" u="none" strike="noStrike" cap="none" normalizeH="0" dirty="0" smtClean="0">
                <a:ln>
                  <a:noFill/>
                </a:ln>
                <a:solidFill>
                  <a:schemeClr val="tx1"/>
                </a:solidFill>
                <a:effectLst/>
                <a:latin typeface="Helvetica" pitchFamily="34" charset="0"/>
                <a:ea typeface="ＭＳ Ｐゴシック" pitchFamily="-80" charset="-128"/>
              </a:rPr>
              <a:t> </a:t>
            </a:r>
            <a:r>
              <a:rPr kumimoji="0" lang="en-US" sz="1400" b="1" i="0" u="none" strike="noStrike" cap="none" normalizeH="0" dirty="0" err="1" smtClean="0">
                <a:ln>
                  <a:noFill/>
                </a:ln>
                <a:solidFill>
                  <a:schemeClr val="tx1"/>
                </a:solidFill>
                <a:effectLst/>
                <a:latin typeface="Helvetica" pitchFamily="34" charset="0"/>
                <a:ea typeface="ＭＳ Ｐゴシック" pitchFamily="-80" charset="-128"/>
              </a:rPr>
              <a:t>Servlet</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9" name="Rounded Rectangle 8"/>
          <p:cNvSpPr/>
          <p:nvPr/>
        </p:nvSpPr>
        <p:spPr bwMode="auto">
          <a:xfrm>
            <a:off x="1447800" y="1981200"/>
            <a:ext cx="1066800" cy="1676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Standard</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Request</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Handler</a:t>
            </a:r>
          </a:p>
        </p:txBody>
      </p:sp>
      <p:sp>
        <p:nvSpPr>
          <p:cNvPr id="10" name="Rounded Rectangle 9"/>
          <p:cNvSpPr/>
          <p:nvPr/>
        </p:nvSpPr>
        <p:spPr bwMode="auto">
          <a:xfrm>
            <a:off x="2514600" y="1981200"/>
            <a:ext cx="1219200" cy="1676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Disjunction</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Max</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Request</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Handler</a:t>
            </a:r>
          </a:p>
        </p:txBody>
      </p:sp>
      <p:sp>
        <p:nvSpPr>
          <p:cNvPr id="11" name="Rounded Rectangle 10"/>
          <p:cNvSpPr/>
          <p:nvPr/>
        </p:nvSpPr>
        <p:spPr bwMode="auto">
          <a:xfrm>
            <a:off x="3733800" y="1981200"/>
            <a:ext cx="1143000" cy="1676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Custom</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Request</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Handler</a:t>
            </a:r>
          </a:p>
        </p:txBody>
      </p:sp>
      <p:sp>
        <p:nvSpPr>
          <p:cNvPr id="12" name="Rounded Rectangle 11"/>
          <p:cNvSpPr/>
          <p:nvPr/>
        </p:nvSpPr>
        <p:spPr bwMode="auto">
          <a:xfrm>
            <a:off x="4876800" y="1981200"/>
            <a:ext cx="1143000" cy="1676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XML</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Response</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Writer</a:t>
            </a:r>
          </a:p>
        </p:txBody>
      </p:sp>
      <p:sp>
        <p:nvSpPr>
          <p:cNvPr id="13" name="Rounded Rectangle 12"/>
          <p:cNvSpPr/>
          <p:nvPr/>
        </p:nvSpPr>
        <p:spPr bwMode="auto">
          <a:xfrm>
            <a:off x="6096000" y="1981200"/>
            <a:ext cx="1447800" cy="1676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XML</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Update</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Interface</a:t>
            </a:r>
          </a:p>
        </p:txBody>
      </p:sp>
      <p:sp>
        <p:nvSpPr>
          <p:cNvPr id="14" name="Rounded Rectangle 13"/>
          <p:cNvSpPr/>
          <p:nvPr/>
        </p:nvSpPr>
        <p:spPr bwMode="auto">
          <a:xfrm>
            <a:off x="0" y="5486400"/>
            <a:ext cx="7543800" cy="990600"/>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Helvetica" pitchFamily="34" charset="0"/>
                <a:ea typeface="ＭＳ Ｐゴシック" pitchFamily="-80" charset="-128"/>
              </a:rPr>
              <a:t>Lucene</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5" name="Oval 14"/>
          <p:cNvSpPr/>
          <p:nvPr/>
        </p:nvSpPr>
        <p:spPr bwMode="auto">
          <a:xfrm>
            <a:off x="152400" y="3810000"/>
            <a:ext cx="1447800" cy="6096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Helvetica" pitchFamily="34" charset="0"/>
                <a:ea typeface="ＭＳ Ｐゴシック" pitchFamily="-80" charset="-128"/>
              </a:rPr>
              <a:t>Config</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6" name="Oval 15"/>
          <p:cNvSpPr/>
          <p:nvPr/>
        </p:nvSpPr>
        <p:spPr bwMode="auto">
          <a:xfrm>
            <a:off x="1676400" y="3810000"/>
            <a:ext cx="1447800" cy="6096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Schema</a:t>
            </a:r>
          </a:p>
        </p:txBody>
      </p:sp>
      <p:sp>
        <p:nvSpPr>
          <p:cNvPr id="17" name="Oval 16"/>
          <p:cNvSpPr/>
          <p:nvPr/>
        </p:nvSpPr>
        <p:spPr bwMode="auto">
          <a:xfrm>
            <a:off x="762000" y="4800600"/>
            <a:ext cx="1447800" cy="6096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Analysis</a:t>
            </a:r>
          </a:p>
        </p:txBody>
      </p:sp>
      <p:sp>
        <p:nvSpPr>
          <p:cNvPr id="18" name="Oval 17"/>
          <p:cNvSpPr/>
          <p:nvPr/>
        </p:nvSpPr>
        <p:spPr bwMode="auto">
          <a:xfrm>
            <a:off x="3505200" y="4724400"/>
            <a:ext cx="1600200" cy="6096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Concurrency</a:t>
            </a:r>
          </a:p>
        </p:txBody>
      </p:sp>
      <p:sp>
        <p:nvSpPr>
          <p:cNvPr id="19" name="Oval 18"/>
          <p:cNvSpPr/>
          <p:nvPr/>
        </p:nvSpPr>
        <p:spPr bwMode="auto">
          <a:xfrm>
            <a:off x="4267200" y="3810000"/>
            <a:ext cx="1447800" cy="6096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Caching</a:t>
            </a:r>
          </a:p>
        </p:txBody>
      </p:sp>
      <p:sp>
        <p:nvSpPr>
          <p:cNvPr id="20" name="Rounded Rectangle 19"/>
          <p:cNvSpPr/>
          <p:nvPr/>
        </p:nvSpPr>
        <p:spPr bwMode="auto">
          <a:xfrm>
            <a:off x="6096000" y="3657600"/>
            <a:ext cx="1447800" cy="18288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Update</a:t>
            </a:r>
            <a:b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Handler</a:t>
            </a:r>
          </a:p>
        </p:txBody>
      </p:sp>
      <p:sp>
        <p:nvSpPr>
          <p:cNvPr id="22" name="Rounded Rectangle 21"/>
          <p:cNvSpPr/>
          <p:nvPr/>
        </p:nvSpPr>
        <p:spPr bwMode="auto">
          <a:xfrm>
            <a:off x="7696200" y="3886200"/>
            <a:ext cx="1447800" cy="1828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Replication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Solr Cloud provides faceted search and scalability</a:t>
            </a:r>
            <a:endParaRPr lang="en-US" dirty="0"/>
          </a:p>
        </p:txBody>
      </p:sp>
      <p:sp>
        <p:nvSpPr>
          <p:cNvPr id="4" name="Rounded Rectangle 3"/>
          <p:cNvSpPr/>
          <p:nvPr/>
        </p:nvSpPr>
        <p:spPr bwMode="auto">
          <a:xfrm>
            <a:off x="2133600" y="2667000"/>
            <a:ext cx="1219200" cy="19812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Helvetica" pitchFamily="34" charset="0"/>
                <a:ea typeface="ＭＳ Ｐゴシック" pitchFamily="-80" charset="-128"/>
              </a:rPr>
              <a:t>Text </a:t>
            </a:r>
            <a:br>
              <a:rPr kumimoji="0" lang="en-US"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b="1" i="0" u="none" strike="noStrike" cap="none" normalizeH="0" baseline="0" dirty="0" smtClean="0">
                <a:ln>
                  <a:noFill/>
                </a:ln>
                <a:solidFill>
                  <a:schemeClr val="tx1"/>
                </a:solidFill>
                <a:effectLst/>
                <a:latin typeface="Helvetica" pitchFamily="34" charset="0"/>
                <a:ea typeface="ＭＳ Ｐゴシック" pitchFamily="-80" charset="-128"/>
              </a:rPr>
              <a:t>search </a:t>
            </a:r>
            <a:br>
              <a:rPr kumimoji="0" lang="en-US" b="1" i="0" u="none" strike="noStrike" cap="none" normalizeH="0" baseline="0" dirty="0" smtClean="0">
                <a:ln>
                  <a:noFill/>
                </a:ln>
                <a:solidFill>
                  <a:schemeClr val="tx1"/>
                </a:solidFill>
                <a:effectLst/>
                <a:latin typeface="Helvetica" pitchFamily="34" charset="0"/>
                <a:ea typeface="ＭＳ Ｐゴシック" pitchFamily="-80" charset="-128"/>
              </a:rPr>
            </a:br>
            <a:r>
              <a:rPr kumimoji="0" lang="en-US" b="1" i="0" u="none" strike="noStrike" cap="none" normalizeH="0" baseline="0" dirty="0" smtClean="0">
                <a:ln>
                  <a:noFill/>
                </a:ln>
                <a:solidFill>
                  <a:schemeClr val="tx1"/>
                </a:solidFill>
                <a:effectLst/>
                <a:latin typeface="Helvetica" pitchFamily="34" charset="0"/>
                <a:ea typeface="ＭＳ Ｐゴシック" pitchFamily="-80" charset="-128"/>
              </a:rPr>
              <a:t>interface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6" name="Right Arrow 5"/>
          <p:cNvSpPr/>
          <p:nvPr/>
        </p:nvSpPr>
        <p:spPr bwMode="auto">
          <a:xfrm>
            <a:off x="457200" y="2971800"/>
            <a:ext cx="1524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1) Query</a:t>
            </a:r>
          </a:p>
        </p:txBody>
      </p:sp>
      <p:sp>
        <p:nvSpPr>
          <p:cNvPr id="7" name="Rounded Rectangle 6"/>
          <p:cNvSpPr/>
          <p:nvPr/>
        </p:nvSpPr>
        <p:spPr bwMode="auto">
          <a:xfrm>
            <a:off x="2286000" y="4343400"/>
            <a:ext cx="914400" cy="4572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Solr</a:t>
            </a:r>
          </a:p>
        </p:txBody>
      </p:sp>
      <p:sp>
        <p:nvSpPr>
          <p:cNvPr id="10" name="Rounded Rectangle 9"/>
          <p:cNvSpPr/>
          <p:nvPr/>
        </p:nvSpPr>
        <p:spPr bwMode="auto">
          <a:xfrm>
            <a:off x="4038600" y="5257800"/>
            <a:ext cx="1676400" cy="533400"/>
          </a:xfrm>
          <a:prstGeom prst="round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Zookeeper</a:t>
            </a:r>
          </a:p>
        </p:txBody>
      </p:sp>
      <p:sp>
        <p:nvSpPr>
          <p:cNvPr id="11" name="Right Arrow 10"/>
          <p:cNvSpPr/>
          <p:nvPr/>
        </p:nvSpPr>
        <p:spPr bwMode="auto">
          <a:xfrm rot="2297201">
            <a:off x="3285453" y="4362873"/>
            <a:ext cx="1943328"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dirty="0" smtClean="0">
                <a:latin typeface="Helvetica" pitchFamily="34" charset="0"/>
                <a:ea typeface="ＭＳ Ｐゴシック" pitchFamily="-80" charset="-128"/>
              </a:rPr>
              <a:t>2) Request shard </a:t>
            </a:r>
            <a:r>
              <a:rPr lang="en-US" sz="1400" b="1" dirty="0">
                <a:latin typeface="Helvetica" pitchFamily="34" charset="0"/>
                <a:ea typeface="ＭＳ Ｐゴシック" pitchFamily="-80" charset="-128"/>
              </a:rPr>
              <a:t>i</a:t>
            </a:r>
            <a:r>
              <a:rPr lang="en-US" sz="1400" b="1" dirty="0" smtClean="0">
                <a:latin typeface="Helvetica" pitchFamily="34" charset="0"/>
                <a:ea typeface="ＭＳ Ｐゴシック" pitchFamily="-80" charset="-128"/>
              </a:rPr>
              <a:t>nfo</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6" name="Left Arrow 15"/>
          <p:cNvSpPr/>
          <p:nvPr/>
        </p:nvSpPr>
        <p:spPr bwMode="auto">
          <a:xfrm>
            <a:off x="0" y="4114800"/>
            <a:ext cx="198120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dirty="0" smtClean="0">
                <a:latin typeface="Helvetica" pitchFamily="34" charset="0"/>
                <a:ea typeface="ＭＳ Ｐゴシック" pitchFamily="-80" charset="-128"/>
              </a:rPr>
              <a:t>5) Combined </a:t>
            </a: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Results</a:t>
            </a:r>
          </a:p>
        </p:txBody>
      </p:sp>
      <p:grpSp>
        <p:nvGrpSpPr>
          <p:cNvPr id="3" name="Group 38"/>
          <p:cNvGrpSpPr/>
          <p:nvPr/>
        </p:nvGrpSpPr>
        <p:grpSpPr>
          <a:xfrm>
            <a:off x="3366973" y="2506265"/>
            <a:ext cx="2329340" cy="1572425"/>
            <a:chOff x="3366973" y="2506265"/>
            <a:chExt cx="2329340" cy="1572425"/>
          </a:xfrm>
        </p:grpSpPr>
        <p:sp>
          <p:nvSpPr>
            <p:cNvPr id="12" name="Right Arrow 11"/>
            <p:cNvSpPr/>
            <p:nvPr/>
          </p:nvSpPr>
          <p:spPr bwMode="auto">
            <a:xfrm rot="1069929">
              <a:off x="3366973" y="3621490"/>
              <a:ext cx="2324212"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dirty="0" smtClean="0">
                  <a:latin typeface="Helvetica" pitchFamily="34" charset="0"/>
                  <a:ea typeface="ＭＳ Ｐゴシック" pitchFamily="-80" charset="-128"/>
                </a:rPr>
                <a:t>3) Forward Q. to shards </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17" name="Right Arrow 16"/>
            <p:cNvSpPr/>
            <p:nvPr/>
          </p:nvSpPr>
          <p:spPr bwMode="auto">
            <a:xfrm rot="20688744">
              <a:off x="3372101" y="2506265"/>
              <a:ext cx="2324212"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b="1" dirty="0" smtClean="0">
                  <a:latin typeface="Helvetica" pitchFamily="34" charset="0"/>
                  <a:ea typeface="ＭＳ Ｐゴシック" pitchFamily="-80" charset="-128"/>
                </a:rPr>
                <a:t>3) Forward Q. to shards </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grpSp>
      <p:sp>
        <p:nvSpPr>
          <p:cNvPr id="18" name="Rounded Rectangle 17"/>
          <p:cNvSpPr/>
          <p:nvPr/>
        </p:nvSpPr>
        <p:spPr bwMode="auto">
          <a:xfrm>
            <a:off x="5943600" y="2057400"/>
            <a:ext cx="1143000" cy="5334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Node 1</a:t>
            </a:r>
          </a:p>
        </p:txBody>
      </p:sp>
      <p:sp>
        <p:nvSpPr>
          <p:cNvPr id="19" name="Rounded Rectangle 18"/>
          <p:cNvSpPr/>
          <p:nvPr/>
        </p:nvSpPr>
        <p:spPr bwMode="auto">
          <a:xfrm>
            <a:off x="5943600" y="3810000"/>
            <a:ext cx="1143000" cy="5334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Node n</a:t>
            </a:r>
          </a:p>
        </p:txBody>
      </p:sp>
      <p:sp>
        <p:nvSpPr>
          <p:cNvPr id="20" name="Can 19"/>
          <p:cNvSpPr/>
          <p:nvPr/>
        </p:nvSpPr>
        <p:spPr bwMode="auto">
          <a:xfrm>
            <a:off x="7467600" y="1828800"/>
            <a:ext cx="990600" cy="381000"/>
          </a:xfrm>
          <a:prstGeom prst="ca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Shard A</a:t>
            </a:r>
          </a:p>
        </p:txBody>
      </p:sp>
      <p:cxnSp>
        <p:nvCxnSpPr>
          <p:cNvPr id="22" name="Elbow Connector 21"/>
          <p:cNvCxnSpPr>
            <a:stCxn id="18" idx="3"/>
            <a:endCxn id="20" idx="2"/>
          </p:cNvCxnSpPr>
          <p:nvPr/>
        </p:nvCxnSpPr>
        <p:spPr bwMode="auto">
          <a:xfrm flipV="1">
            <a:off x="7086600" y="2019300"/>
            <a:ext cx="381000" cy="3048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23" name="Can 22"/>
          <p:cNvSpPr/>
          <p:nvPr/>
        </p:nvSpPr>
        <p:spPr bwMode="auto">
          <a:xfrm>
            <a:off x="7467600" y="2667000"/>
            <a:ext cx="990600" cy="381000"/>
          </a:xfrm>
          <a:prstGeom prst="ca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Shard Z</a:t>
            </a:r>
          </a:p>
        </p:txBody>
      </p:sp>
      <p:cxnSp>
        <p:nvCxnSpPr>
          <p:cNvPr id="24" name="Elbow Connector 23"/>
          <p:cNvCxnSpPr>
            <a:stCxn id="18" idx="3"/>
            <a:endCxn id="23" idx="2"/>
          </p:cNvCxnSpPr>
          <p:nvPr/>
        </p:nvCxnSpPr>
        <p:spPr bwMode="auto">
          <a:xfrm>
            <a:off x="7086600" y="2324100"/>
            <a:ext cx="381000" cy="5334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27" name="Can 26"/>
          <p:cNvSpPr/>
          <p:nvPr/>
        </p:nvSpPr>
        <p:spPr bwMode="auto">
          <a:xfrm>
            <a:off x="7467600" y="3581400"/>
            <a:ext cx="990600" cy="381000"/>
          </a:xfrm>
          <a:prstGeom prst="ca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Shard A</a:t>
            </a:r>
          </a:p>
        </p:txBody>
      </p:sp>
      <p:cxnSp>
        <p:nvCxnSpPr>
          <p:cNvPr id="28" name="Elbow Connector 27"/>
          <p:cNvCxnSpPr>
            <a:stCxn id="19" idx="3"/>
            <a:endCxn id="27" idx="2"/>
          </p:cNvCxnSpPr>
          <p:nvPr/>
        </p:nvCxnSpPr>
        <p:spPr bwMode="auto">
          <a:xfrm flipV="1">
            <a:off x="7086600" y="3771900"/>
            <a:ext cx="381000" cy="3048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29" name="Can 28"/>
          <p:cNvSpPr/>
          <p:nvPr/>
        </p:nvSpPr>
        <p:spPr bwMode="auto">
          <a:xfrm>
            <a:off x="7467600" y="4419600"/>
            <a:ext cx="990600" cy="381000"/>
          </a:xfrm>
          <a:prstGeom prst="ca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Shard Z</a:t>
            </a:r>
          </a:p>
        </p:txBody>
      </p:sp>
      <p:cxnSp>
        <p:nvCxnSpPr>
          <p:cNvPr id="30" name="Elbow Connector 29"/>
          <p:cNvCxnSpPr>
            <a:stCxn id="19" idx="3"/>
            <a:endCxn id="29" idx="2"/>
          </p:cNvCxnSpPr>
          <p:nvPr/>
        </p:nvCxnSpPr>
        <p:spPr bwMode="auto">
          <a:xfrm>
            <a:off x="7086600" y="4076700"/>
            <a:ext cx="381000" cy="5334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rot="5400000">
            <a:off x="7772400" y="2286000"/>
            <a:ext cx="505267" cy="400110"/>
          </a:xfrm>
          <a:prstGeom prst="rect">
            <a:avLst/>
          </a:prstGeom>
          <a:noFill/>
        </p:spPr>
        <p:txBody>
          <a:bodyPr wrap="none" rtlCol="0">
            <a:spAutoFit/>
          </a:bodyPr>
          <a:lstStyle/>
          <a:p>
            <a:pPr algn="ctr"/>
            <a:r>
              <a:rPr lang="en-US" sz="2000" b="1" dirty="0" smtClean="0"/>
              <a:t>…</a:t>
            </a:r>
            <a:r>
              <a:rPr lang="en-US" dirty="0" smtClean="0"/>
              <a:t> </a:t>
            </a:r>
            <a:endParaRPr lang="en-US" dirty="0"/>
          </a:p>
        </p:txBody>
      </p:sp>
      <p:sp>
        <p:nvSpPr>
          <p:cNvPr id="34" name="TextBox 33"/>
          <p:cNvSpPr txBox="1"/>
          <p:nvPr/>
        </p:nvSpPr>
        <p:spPr>
          <a:xfrm rot="5400000">
            <a:off x="7719821" y="4014979"/>
            <a:ext cx="505267" cy="400110"/>
          </a:xfrm>
          <a:prstGeom prst="rect">
            <a:avLst/>
          </a:prstGeom>
          <a:noFill/>
        </p:spPr>
        <p:txBody>
          <a:bodyPr wrap="none" rtlCol="0">
            <a:spAutoFit/>
          </a:bodyPr>
          <a:lstStyle/>
          <a:p>
            <a:pPr algn="ctr"/>
            <a:r>
              <a:rPr lang="en-US" sz="2000" b="1" dirty="0" smtClean="0"/>
              <a:t>…</a:t>
            </a:r>
            <a:r>
              <a:rPr lang="en-US" dirty="0" smtClean="0"/>
              <a:t> </a:t>
            </a:r>
            <a:endParaRPr lang="en-US" dirty="0"/>
          </a:p>
        </p:txBody>
      </p:sp>
      <p:sp>
        <p:nvSpPr>
          <p:cNvPr id="35" name="TextBox 34"/>
          <p:cNvSpPr txBox="1"/>
          <p:nvPr/>
        </p:nvSpPr>
        <p:spPr>
          <a:xfrm rot="5400000">
            <a:off x="6348221" y="2948179"/>
            <a:ext cx="505267" cy="400110"/>
          </a:xfrm>
          <a:prstGeom prst="rect">
            <a:avLst/>
          </a:prstGeom>
          <a:noFill/>
        </p:spPr>
        <p:txBody>
          <a:bodyPr wrap="none" rtlCol="0">
            <a:spAutoFit/>
          </a:bodyPr>
          <a:lstStyle/>
          <a:p>
            <a:pPr algn="ctr"/>
            <a:r>
              <a:rPr lang="en-US" sz="2000" b="1" dirty="0" smtClean="0"/>
              <a:t>…</a:t>
            </a:r>
            <a:r>
              <a:rPr lang="en-US" dirty="0" smtClean="0"/>
              <a:t> </a:t>
            </a:r>
            <a:endParaRPr lang="en-US" dirty="0"/>
          </a:p>
        </p:txBody>
      </p:sp>
      <p:grpSp>
        <p:nvGrpSpPr>
          <p:cNvPr id="5" name="Group 37"/>
          <p:cNvGrpSpPr/>
          <p:nvPr/>
        </p:nvGrpSpPr>
        <p:grpSpPr>
          <a:xfrm>
            <a:off x="3443328" y="2249094"/>
            <a:ext cx="2057728" cy="1492859"/>
            <a:chOff x="3443328" y="2249094"/>
            <a:chExt cx="2057728" cy="1492859"/>
          </a:xfrm>
        </p:grpSpPr>
        <p:sp>
          <p:nvSpPr>
            <p:cNvPr id="36" name="Left Arrow 35"/>
            <p:cNvSpPr/>
            <p:nvPr/>
          </p:nvSpPr>
          <p:spPr bwMode="auto">
            <a:xfrm rot="20712942">
              <a:off x="3443328" y="2249094"/>
              <a:ext cx="19050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4) Shard</a:t>
              </a:r>
              <a:r>
                <a:rPr kumimoji="0" lang="en-US" sz="1400" b="1" i="0" u="none" strike="noStrike" cap="none" normalizeH="0" dirty="0" smtClean="0">
                  <a:ln>
                    <a:noFill/>
                  </a:ln>
                  <a:solidFill>
                    <a:schemeClr val="tx1"/>
                  </a:solidFill>
                  <a:effectLst/>
                  <a:latin typeface="Helvetica" pitchFamily="34" charset="0"/>
                  <a:ea typeface="ＭＳ Ｐゴシック" pitchFamily="-80" charset="-128"/>
                </a:rPr>
                <a:t> results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sp>
          <p:nvSpPr>
            <p:cNvPr id="37" name="Left Arrow 36"/>
            <p:cNvSpPr/>
            <p:nvPr/>
          </p:nvSpPr>
          <p:spPr bwMode="auto">
            <a:xfrm rot="1066913">
              <a:off x="3596056" y="3360953"/>
              <a:ext cx="19050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rPr>
                <a:t>4) Shard</a:t>
              </a:r>
              <a:r>
                <a:rPr kumimoji="0" lang="en-US" sz="1400" b="1" i="0" u="none" strike="noStrike" cap="none" normalizeH="0" dirty="0" smtClean="0">
                  <a:ln>
                    <a:noFill/>
                  </a:ln>
                  <a:solidFill>
                    <a:schemeClr val="tx1"/>
                  </a:solidFill>
                  <a:effectLst/>
                  <a:latin typeface="Helvetica" pitchFamily="34" charset="0"/>
                  <a:ea typeface="ＭＳ Ｐゴシック" pitchFamily="-80" charset="-128"/>
                </a:rPr>
                <a:t> results</a:t>
              </a:r>
              <a:endParaRPr kumimoji="0" lang="en-US" sz="1400" b="1" i="0" u="none" strike="noStrike" cap="none" normalizeH="0" baseline="0" dirty="0" smtClean="0">
                <a:ln>
                  <a:noFill/>
                </a:ln>
                <a:solidFill>
                  <a:schemeClr val="tx1"/>
                </a:solidFill>
                <a:effectLst/>
                <a:latin typeface="Helvetica" pitchFamily="34" charset="0"/>
                <a:ea typeface="ＭＳ Ｐゴシック" pitchFamily="-80"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Architecture is nice, but where are the analytics?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High value keywords</a:t>
            </a:r>
          </a:p>
          <a:p>
            <a:r>
              <a:rPr lang="en-US" dirty="0" smtClean="0"/>
              <a:t>Named entities</a:t>
            </a:r>
          </a:p>
          <a:p>
            <a:r>
              <a:rPr lang="en-US" dirty="0" smtClean="0"/>
              <a:t>Relationships</a:t>
            </a:r>
          </a:p>
          <a:p>
            <a:r>
              <a:rPr lang="en-US" dirty="0" smtClean="0"/>
              <a:t>Latent Topics (LDA, NMF, etc.)</a:t>
            </a:r>
          </a:p>
          <a:p>
            <a:r>
              <a:rPr lang="en-US" dirty="0" smtClean="0"/>
              <a:t>Clustering</a:t>
            </a:r>
          </a:p>
          <a:p>
            <a:r>
              <a:rPr lang="en-US" dirty="0" smtClean="0"/>
              <a:t>Classification</a:t>
            </a:r>
          </a:p>
          <a:p>
            <a:r>
              <a:rPr lang="en-US" smtClean="0"/>
              <a:t>Recommendation</a:t>
            </a:r>
            <a:endParaRPr lang="en-US" dirty="0"/>
          </a:p>
        </p:txBody>
      </p:sp>
      <p:sp>
        <p:nvSpPr>
          <p:cNvPr id="2" name="Title 1"/>
          <p:cNvSpPr>
            <a:spLocks noGrp="1"/>
          </p:cNvSpPr>
          <p:nvPr>
            <p:ph type="title"/>
          </p:nvPr>
        </p:nvSpPr>
        <p:spPr/>
        <p:txBody>
          <a:bodyPr/>
          <a:lstStyle/>
          <a:p>
            <a:r>
              <a:rPr lang="en-US" dirty="0" smtClean="0"/>
              <a:t>Data Analytics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66863"/>
            <a:ext cx="8229600" cy="4452937"/>
          </a:xfrm>
        </p:spPr>
        <p:txBody>
          <a:bodyPr/>
          <a:lstStyle/>
          <a:p>
            <a:r>
              <a:rPr lang="en-US" dirty="0" smtClean="0"/>
              <a:t>Match the performance capabilities of your system's components in such a way that no single component is hampering the performance of any other component.</a:t>
            </a:r>
          </a:p>
          <a:p>
            <a:r>
              <a:rPr lang="en-US" dirty="0" smtClean="0"/>
              <a:t>Different workloads lead to different bottlenecks </a:t>
            </a:r>
          </a:p>
          <a:p>
            <a:pPr lvl="1"/>
            <a:r>
              <a:rPr lang="en-US" dirty="0" smtClean="0"/>
              <a:t>cannot tune a system to perform well in all situations</a:t>
            </a:r>
          </a:p>
          <a:p>
            <a:pPr lvl="1"/>
            <a:r>
              <a:rPr lang="en-US" dirty="0" smtClean="0"/>
              <a:t>Pricing sweet points are changing rapidly (monthly)</a:t>
            </a:r>
          </a:p>
        </p:txBody>
      </p:sp>
      <p:sp>
        <p:nvSpPr>
          <p:cNvPr id="3" name="Title 2"/>
          <p:cNvSpPr>
            <a:spLocks noGrp="1"/>
          </p:cNvSpPr>
          <p:nvPr>
            <p:ph type="title"/>
          </p:nvPr>
        </p:nvSpPr>
        <p:spPr/>
        <p:txBody>
          <a:bodyPr/>
          <a:lstStyle/>
          <a:p>
            <a:r>
              <a:rPr lang="en-US" dirty="0" smtClean="0"/>
              <a:t>Bottlenecks cannot be eliminated, only moved</a:t>
            </a:r>
            <a:endParaRPr lang="en-US" dirty="0"/>
          </a:p>
        </p:txBody>
      </p:sp>
      <p:sp>
        <p:nvSpPr>
          <p:cNvPr id="4" name="TextBox 3"/>
          <p:cNvSpPr txBox="1"/>
          <p:nvPr/>
        </p:nvSpPr>
        <p:spPr>
          <a:xfrm>
            <a:off x="914400" y="6019800"/>
            <a:ext cx="6402715" cy="369332"/>
          </a:xfrm>
          <a:prstGeom prst="rect">
            <a:avLst/>
          </a:prstGeom>
          <a:noFill/>
        </p:spPr>
        <p:txBody>
          <a:bodyPr wrap="none" rtlCol="0">
            <a:spAutoFit/>
          </a:bodyPr>
          <a:lstStyle/>
          <a:p>
            <a:r>
              <a:rPr lang="en-US" dirty="0" smtClean="0"/>
              <a:t>http://support.novell.com/techcenter/articles/ana19960104.html</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51062"/>
          </a:xfrm>
        </p:spPr>
        <p:txBody>
          <a:bodyPr/>
          <a:lstStyle/>
          <a:p>
            <a:r>
              <a:rPr lang="en-US" dirty="0" smtClean="0"/>
              <a:t>Notional Data Flow for Text Analytics</a:t>
            </a:r>
            <a:endParaRPr lang="en-US" dirty="0"/>
          </a:p>
        </p:txBody>
      </p:sp>
      <p:sp>
        <p:nvSpPr>
          <p:cNvPr id="13" name="Freeform 12"/>
          <p:cNvSpPr/>
          <p:nvPr/>
        </p:nvSpPr>
        <p:spPr>
          <a:xfrm>
            <a:off x="1000999" y="838200"/>
            <a:ext cx="1273978" cy="1033586"/>
          </a:xfrm>
          <a:custGeom>
            <a:avLst/>
            <a:gdLst>
              <a:gd name="connsiteX0" fmla="*/ 0 w 1033586"/>
              <a:gd name="connsiteY0" fmla="*/ 0 h 1273978"/>
              <a:gd name="connsiteX1" fmla="*/ 516793 w 1033586"/>
              <a:gd name="connsiteY1" fmla="*/ 0 h 1273978"/>
              <a:gd name="connsiteX2" fmla="*/ 1033586 w 1033586"/>
              <a:gd name="connsiteY2" fmla="*/ 636989 h 1273978"/>
              <a:gd name="connsiteX3" fmla="*/ 516793 w 1033586"/>
              <a:gd name="connsiteY3" fmla="*/ 1273978 h 1273978"/>
              <a:gd name="connsiteX4" fmla="*/ 0 w 1033586"/>
              <a:gd name="connsiteY4" fmla="*/ 1273978 h 1273978"/>
              <a:gd name="connsiteX5" fmla="*/ 516793 w 1033586"/>
              <a:gd name="connsiteY5" fmla="*/ 636989 h 1273978"/>
              <a:gd name="connsiteX6" fmla="*/ 0 w 1033586"/>
              <a:gd name="connsiteY6" fmla="*/ 0 h 127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586" h="1273978">
                <a:moveTo>
                  <a:pt x="1033586" y="1"/>
                </a:moveTo>
                <a:lnTo>
                  <a:pt x="1033586" y="636989"/>
                </a:lnTo>
                <a:lnTo>
                  <a:pt x="516793" y="1273977"/>
                </a:lnTo>
                <a:lnTo>
                  <a:pt x="0" y="636989"/>
                </a:lnTo>
                <a:lnTo>
                  <a:pt x="0" y="1"/>
                </a:lnTo>
                <a:lnTo>
                  <a:pt x="516793" y="636989"/>
                </a:lnTo>
                <a:lnTo>
                  <a:pt x="1033586" y="1"/>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rPr>
              <a:t>Initial</a:t>
            </a:r>
            <a:br>
              <a:rPr lang="en-US" sz="2800" b="1" kern="1200" dirty="0" smtClean="0">
                <a:solidFill>
                  <a:schemeClr val="tx1"/>
                </a:solidFill>
              </a:rPr>
            </a:br>
            <a:r>
              <a:rPr lang="en-US" sz="2800" b="1" kern="1200" dirty="0" smtClean="0">
                <a:solidFill>
                  <a:schemeClr val="tx1"/>
                </a:solidFill>
              </a:rPr>
              <a:t>Load</a:t>
            </a:r>
            <a:endParaRPr lang="en-US" sz="2800" b="1" kern="1200" dirty="0">
              <a:solidFill>
                <a:schemeClr val="tx1"/>
              </a:solidFill>
            </a:endParaRPr>
          </a:p>
        </p:txBody>
      </p:sp>
      <p:sp>
        <p:nvSpPr>
          <p:cNvPr id="15" name="Freeform 14"/>
          <p:cNvSpPr/>
          <p:nvPr/>
        </p:nvSpPr>
        <p:spPr>
          <a:xfrm>
            <a:off x="1000998" y="1772228"/>
            <a:ext cx="1269646" cy="1033587"/>
          </a:xfrm>
          <a:custGeom>
            <a:avLst/>
            <a:gdLst>
              <a:gd name="connsiteX0" fmla="*/ 0 w 1033586"/>
              <a:gd name="connsiteY0" fmla="*/ 0 h 1269645"/>
              <a:gd name="connsiteX1" fmla="*/ 516793 w 1033586"/>
              <a:gd name="connsiteY1" fmla="*/ 0 h 1269645"/>
              <a:gd name="connsiteX2" fmla="*/ 1033586 w 1033586"/>
              <a:gd name="connsiteY2" fmla="*/ 634823 h 1269645"/>
              <a:gd name="connsiteX3" fmla="*/ 516793 w 1033586"/>
              <a:gd name="connsiteY3" fmla="*/ 1269645 h 1269645"/>
              <a:gd name="connsiteX4" fmla="*/ 0 w 1033586"/>
              <a:gd name="connsiteY4" fmla="*/ 1269645 h 1269645"/>
              <a:gd name="connsiteX5" fmla="*/ 516793 w 1033586"/>
              <a:gd name="connsiteY5" fmla="*/ 634823 h 1269645"/>
              <a:gd name="connsiteX6" fmla="*/ 0 w 1033586"/>
              <a:gd name="connsiteY6" fmla="*/ 0 h 126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586" h="1269645">
                <a:moveTo>
                  <a:pt x="1033586" y="1"/>
                </a:moveTo>
                <a:lnTo>
                  <a:pt x="1033586" y="634823"/>
                </a:lnTo>
                <a:lnTo>
                  <a:pt x="516793" y="1269644"/>
                </a:lnTo>
                <a:lnTo>
                  <a:pt x="0" y="634823"/>
                </a:lnTo>
                <a:lnTo>
                  <a:pt x="0" y="1"/>
                </a:lnTo>
                <a:lnTo>
                  <a:pt x="516793" y="634823"/>
                </a:lnTo>
                <a:lnTo>
                  <a:pt x="1033586" y="1"/>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1" tIns="17780" rIns="17780" bIns="17781"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rPr>
              <a:t>Parse</a:t>
            </a:r>
            <a:endParaRPr lang="en-US" sz="2800" b="1" kern="1200" dirty="0">
              <a:solidFill>
                <a:schemeClr val="tx1"/>
              </a:solidFill>
            </a:endParaRPr>
          </a:p>
        </p:txBody>
      </p:sp>
      <p:sp>
        <p:nvSpPr>
          <p:cNvPr id="17" name="Freeform 16"/>
          <p:cNvSpPr/>
          <p:nvPr/>
        </p:nvSpPr>
        <p:spPr>
          <a:xfrm>
            <a:off x="1000999" y="2706256"/>
            <a:ext cx="1299214" cy="1033586"/>
          </a:xfrm>
          <a:custGeom>
            <a:avLst/>
            <a:gdLst>
              <a:gd name="connsiteX0" fmla="*/ 0 w 1033586"/>
              <a:gd name="connsiteY0" fmla="*/ 0 h 1299214"/>
              <a:gd name="connsiteX1" fmla="*/ 516793 w 1033586"/>
              <a:gd name="connsiteY1" fmla="*/ 0 h 1299214"/>
              <a:gd name="connsiteX2" fmla="*/ 1033586 w 1033586"/>
              <a:gd name="connsiteY2" fmla="*/ 649607 h 1299214"/>
              <a:gd name="connsiteX3" fmla="*/ 516793 w 1033586"/>
              <a:gd name="connsiteY3" fmla="*/ 1299214 h 1299214"/>
              <a:gd name="connsiteX4" fmla="*/ 0 w 1033586"/>
              <a:gd name="connsiteY4" fmla="*/ 1299214 h 1299214"/>
              <a:gd name="connsiteX5" fmla="*/ 516793 w 1033586"/>
              <a:gd name="connsiteY5" fmla="*/ 649607 h 1299214"/>
              <a:gd name="connsiteX6" fmla="*/ 0 w 1033586"/>
              <a:gd name="connsiteY6" fmla="*/ 0 h 129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586" h="1299214">
                <a:moveTo>
                  <a:pt x="1033586" y="1"/>
                </a:moveTo>
                <a:lnTo>
                  <a:pt x="1033586" y="649607"/>
                </a:lnTo>
                <a:lnTo>
                  <a:pt x="516793" y="1299213"/>
                </a:lnTo>
                <a:lnTo>
                  <a:pt x="0" y="649607"/>
                </a:lnTo>
                <a:lnTo>
                  <a:pt x="0" y="1"/>
                </a:lnTo>
                <a:lnTo>
                  <a:pt x="516793" y="649607"/>
                </a:lnTo>
                <a:lnTo>
                  <a:pt x="1033586" y="1"/>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400" b="1" kern="1200" dirty="0" smtClean="0">
                <a:solidFill>
                  <a:schemeClr val="tx1"/>
                </a:solidFill>
              </a:rPr>
              <a:t>Local Analytics</a:t>
            </a:r>
            <a:endParaRPr lang="en-US" sz="2800" b="1" kern="1200" dirty="0">
              <a:solidFill>
                <a:schemeClr val="tx1"/>
              </a:solidFill>
            </a:endParaRPr>
          </a:p>
        </p:txBody>
      </p:sp>
      <p:sp>
        <p:nvSpPr>
          <p:cNvPr id="19" name="Freeform 18"/>
          <p:cNvSpPr/>
          <p:nvPr/>
        </p:nvSpPr>
        <p:spPr>
          <a:xfrm>
            <a:off x="1000999" y="3640284"/>
            <a:ext cx="1266180" cy="1033587"/>
          </a:xfrm>
          <a:custGeom>
            <a:avLst/>
            <a:gdLst>
              <a:gd name="connsiteX0" fmla="*/ 0 w 1033586"/>
              <a:gd name="connsiteY0" fmla="*/ 0 h 1266179"/>
              <a:gd name="connsiteX1" fmla="*/ 516793 w 1033586"/>
              <a:gd name="connsiteY1" fmla="*/ 0 h 1266179"/>
              <a:gd name="connsiteX2" fmla="*/ 1033586 w 1033586"/>
              <a:gd name="connsiteY2" fmla="*/ 633090 h 1266179"/>
              <a:gd name="connsiteX3" fmla="*/ 516793 w 1033586"/>
              <a:gd name="connsiteY3" fmla="*/ 1266179 h 1266179"/>
              <a:gd name="connsiteX4" fmla="*/ 0 w 1033586"/>
              <a:gd name="connsiteY4" fmla="*/ 1266179 h 1266179"/>
              <a:gd name="connsiteX5" fmla="*/ 516793 w 1033586"/>
              <a:gd name="connsiteY5" fmla="*/ 633090 h 1266179"/>
              <a:gd name="connsiteX6" fmla="*/ 0 w 1033586"/>
              <a:gd name="connsiteY6" fmla="*/ 0 h 126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586" h="1266179">
                <a:moveTo>
                  <a:pt x="1033586" y="1"/>
                </a:moveTo>
                <a:lnTo>
                  <a:pt x="1033586" y="633090"/>
                </a:lnTo>
                <a:lnTo>
                  <a:pt x="516793" y="1266178"/>
                </a:lnTo>
                <a:lnTo>
                  <a:pt x="0" y="633090"/>
                </a:lnTo>
                <a:lnTo>
                  <a:pt x="0" y="1"/>
                </a:lnTo>
                <a:lnTo>
                  <a:pt x="516793" y="633090"/>
                </a:lnTo>
                <a:lnTo>
                  <a:pt x="1033586" y="1"/>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1" tIns="17780" rIns="17780" bIns="17781" numCol="1" spcCol="1270" anchor="ctr" anchorCtr="0">
            <a:noAutofit/>
          </a:bodyPr>
          <a:lstStyle/>
          <a:p>
            <a:pPr lvl="0" algn="ctr" defTabSz="1244600">
              <a:lnSpc>
                <a:spcPct val="90000"/>
              </a:lnSpc>
              <a:spcBef>
                <a:spcPct val="0"/>
              </a:spcBef>
              <a:spcAft>
                <a:spcPct val="35000"/>
              </a:spcAft>
            </a:pPr>
            <a:r>
              <a:rPr lang="en-US" sz="2400" b="1" kern="1200" dirty="0" smtClean="0">
                <a:solidFill>
                  <a:schemeClr val="tx1"/>
                </a:solidFill>
              </a:rPr>
              <a:t>Global Analytics</a:t>
            </a:r>
            <a:endParaRPr lang="en-US" sz="2400" b="1" kern="1200" dirty="0">
              <a:solidFill>
                <a:schemeClr val="tx1"/>
              </a:solidFill>
            </a:endParaRPr>
          </a:p>
        </p:txBody>
      </p:sp>
      <p:sp>
        <p:nvSpPr>
          <p:cNvPr id="21" name="Freeform 20"/>
          <p:cNvSpPr/>
          <p:nvPr/>
        </p:nvSpPr>
        <p:spPr>
          <a:xfrm>
            <a:off x="1000998" y="4574312"/>
            <a:ext cx="1268756" cy="1033587"/>
          </a:xfrm>
          <a:custGeom>
            <a:avLst/>
            <a:gdLst>
              <a:gd name="connsiteX0" fmla="*/ 0 w 1033586"/>
              <a:gd name="connsiteY0" fmla="*/ 0 h 1268755"/>
              <a:gd name="connsiteX1" fmla="*/ 516793 w 1033586"/>
              <a:gd name="connsiteY1" fmla="*/ 0 h 1268755"/>
              <a:gd name="connsiteX2" fmla="*/ 1033586 w 1033586"/>
              <a:gd name="connsiteY2" fmla="*/ 634378 h 1268755"/>
              <a:gd name="connsiteX3" fmla="*/ 516793 w 1033586"/>
              <a:gd name="connsiteY3" fmla="*/ 1268755 h 1268755"/>
              <a:gd name="connsiteX4" fmla="*/ 0 w 1033586"/>
              <a:gd name="connsiteY4" fmla="*/ 1268755 h 1268755"/>
              <a:gd name="connsiteX5" fmla="*/ 516793 w 1033586"/>
              <a:gd name="connsiteY5" fmla="*/ 634378 h 1268755"/>
              <a:gd name="connsiteX6" fmla="*/ 0 w 1033586"/>
              <a:gd name="connsiteY6" fmla="*/ 0 h 1268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586" h="1268755">
                <a:moveTo>
                  <a:pt x="1033586" y="1"/>
                </a:moveTo>
                <a:lnTo>
                  <a:pt x="1033586" y="634378"/>
                </a:lnTo>
                <a:lnTo>
                  <a:pt x="516793" y="1268754"/>
                </a:lnTo>
                <a:lnTo>
                  <a:pt x="0" y="634378"/>
                </a:lnTo>
                <a:lnTo>
                  <a:pt x="0" y="1"/>
                </a:lnTo>
                <a:lnTo>
                  <a:pt x="516793" y="634378"/>
                </a:lnTo>
                <a:lnTo>
                  <a:pt x="1033586" y="1"/>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1" tIns="17780" rIns="17780" bIns="17781"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rPr>
              <a:t>Index</a:t>
            </a:r>
            <a:endParaRPr lang="en-US" sz="500" b="1" kern="1200" dirty="0">
              <a:solidFill>
                <a:schemeClr val="tx1"/>
              </a:solidFill>
            </a:endParaRPr>
          </a:p>
        </p:txBody>
      </p:sp>
      <p:sp>
        <p:nvSpPr>
          <p:cNvPr id="22" name="Freeform 21"/>
          <p:cNvSpPr/>
          <p:nvPr/>
        </p:nvSpPr>
        <p:spPr>
          <a:xfrm>
            <a:off x="2565919" y="4574312"/>
            <a:ext cx="5282681" cy="671832"/>
          </a:xfrm>
          <a:custGeom>
            <a:avLst/>
            <a:gdLst>
              <a:gd name="connsiteX0" fmla="*/ 111974 w 671831"/>
              <a:gd name="connsiteY0" fmla="*/ 0 h 5511280"/>
              <a:gd name="connsiteX1" fmla="*/ 559857 w 671831"/>
              <a:gd name="connsiteY1" fmla="*/ 0 h 5511280"/>
              <a:gd name="connsiteX2" fmla="*/ 639035 w 671831"/>
              <a:gd name="connsiteY2" fmla="*/ 32797 h 5511280"/>
              <a:gd name="connsiteX3" fmla="*/ 671831 w 671831"/>
              <a:gd name="connsiteY3" fmla="*/ 111975 h 5511280"/>
              <a:gd name="connsiteX4" fmla="*/ 671831 w 671831"/>
              <a:gd name="connsiteY4" fmla="*/ 5511280 h 5511280"/>
              <a:gd name="connsiteX5" fmla="*/ 671831 w 671831"/>
              <a:gd name="connsiteY5" fmla="*/ 5511280 h 5511280"/>
              <a:gd name="connsiteX6" fmla="*/ 671831 w 671831"/>
              <a:gd name="connsiteY6" fmla="*/ 5511280 h 5511280"/>
              <a:gd name="connsiteX7" fmla="*/ 0 w 671831"/>
              <a:gd name="connsiteY7" fmla="*/ 5511280 h 5511280"/>
              <a:gd name="connsiteX8" fmla="*/ 0 w 671831"/>
              <a:gd name="connsiteY8" fmla="*/ 5511280 h 5511280"/>
              <a:gd name="connsiteX9" fmla="*/ 0 w 671831"/>
              <a:gd name="connsiteY9" fmla="*/ 5511280 h 5511280"/>
              <a:gd name="connsiteX10" fmla="*/ 0 w 671831"/>
              <a:gd name="connsiteY10" fmla="*/ 111974 h 5511280"/>
              <a:gd name="connsiteX11" fmla="*/ 32797 w 671831"/>
              <a:gd name="connsiteY11" fmla="*/ 32796 h 5511280"/>
              <a:gd name="connsiteX12" fmla="*/ 111975 w 671831"/>
              <a:gd name="connsiteY12" fmla="*/ 0 h 5511280"/>
              <a:gd name="connsiteX13" fmla="*/ 111974 w 671831"/>
              <a:gd name="connsiteY13" fmla="*/ 0 h 551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1831" h="5511280">
                <a:moveTo>
                  <a:pt x="671831" y="918567"/>
                </a:moveTo>
                <a:lnTo>
                  <a:pt x="671831" y="4592713"/>
                </a:lnTo>
                <a:cubicBezTo>
                  <a:pt x="671831" y="4836328"/>
                  <a:pt x="670393" y="5069968"/>
                  <a:pt x="667833" y="5242238"/>
                </a:cubicBezTo>
                <a:cubicBezTo>
                  <a:pt x="665273" y="5414501"/>
                  <a:pt x="661801" y="5511276"/>
                  <a:pt x="658181" y="5511276"/>
                </a:cubicBezTo>
                <a:lnTo>
                  <a:pt x="0" y="5511276"/>
                </a:lnTo>
                <a:lnTo>
                  <a:pt x="0" y="5511276"/>
                </a:lnTo>
                <a:lnTo>
                  <a:pt x="0" y="5511276"/>
                </a:lnTo>
                <a:lnTo>
                  <a:pt x="0" y="4"/>
                </a:lnTo>
                <a:lnTo>
                  <a:pt x="0" y="4"/>
                </a:lnTo>
                <a:lnTo>
                  <a:pt x="0" y="4"/>
                </a:lnTo>
                <a:lnTo>
                  <a:pt x="658181" y="4"/>
                </a:lnTo>
                <a:cubicBezTo>
                  <a:pt x="661801" y="4"/>
                  <a:pt x="665273" y="96779"/>
                  <a:pt x="667833" y="269050"/>
                </a:cubicBezTo>
                <a:cubicBezTo>
                  <a:pt x="670393" y="441312"/>
                  <a:pt x="671831" y="674952"/>
                  <a:pt x="671831" y="918575"/>
                </a:cubicBezTo>
                <a:lnTo>
                  <a:pt x="671831" y="91856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41051" rIns="41051" bIns="41052" numCol="1" spcCol="1270" anchor="ctr" anchorCtr="0">
            <a:noAutofit/>
          </a:bodyPr>
          <a:lstStyle/>
          <a:p>
            <a:pPr marL="114300" lvl="1" indent="-114300" algn="l" defTabSz="577850">
              <a:lnSpc>
                <a:spcPct val="90000"/>
              </a:lnSpc>
              <a:spcBef>
                <a:spcPct val="0"/>
              </a:spcBef>
              <a:spcAft>
                <a:spcPct val="15000"/>
              </a:spcAft>
              <a:buChar char="••"/>
            </a:pPr>
            <a:r>
              <a:rPr lang="en-US" kern="1200" dirty="0" smtClean="0">
                <a:solidFill>
                  <a:schemeClr val="tx1"/>
                </a:solidFill>
              </a:rPr>
              <a:t>Create data structures for quick access</a:t>
            </a:r>
            <a:endParaRPr lang="en-US" kern="1200" dirty="0">
              <a:solidFill>
                <a:schemeClr val="tx1"/>
              </a:solidFill>
            </a:endParaRPr>
          </a:p>
        </p:txBody>
      </p:sp>
      <p:sp>
        <p:nvSpPr>
          <p:cNvPr id="23" name="Freeform 22"/>
          <p:cNvSpPr/>
          <p:nvPr/>
        </p:nvSpPr>
        <p:spPr>
          <a:xfrm>
            <a:off x="1000998" y="5508341"/>
            <a:ext cx="1285002" cy="1033586"/>
          </a:xfrm>
          <a:custGeom>
            <a:avLst/>
            <a:gdLst>
              <a:gd name="connsiteX0" fmla="*/ 0 w 1033586"/>
              <a:gd name="connsiteY0" fmla="*/ 0 h 1178316"/>
              <a:gd name="connsiteX1" fmla="*/ 516793 w 1033586"/>
              <a:gd name="connsiteY1" fmla="*/ 0 h 1178316"/>
              <a:gd name="connsiteX2" fmla="*/ 1033586 w 1033586"/>
              <a:gd name="connsiteY2" fmla="*/ 589158 h 1178316"/>
              <a:gd name="connsiteX3" fmla="*/ 516793 w 1033586"/>
              <a:gd name="connsiteY3" fmla="*/ 1178316 h 1178316"/>
              <a:gd name="connsiteX4" fmla="*/ 0 w 1033586"/>
              <a:gd name="connsiteY4" fmla="*/ 1178316 h 1178316"/>
              <a:gd name="connsiteX5" fmla="*/ 516793 w 1033586"/>
              <a:gd name="connsiteY5" fmla="*/ 589158 h 1178316"/>
              <a:gd name="connsiteX6" fmla="*/ 0 w 1033586"/>
              <a:gd name="connsiteY6" fmla="*/ 0 h 117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586" h="1178316">
                <a:moveTo>
                  <a:pt x="1033586" y="1"/>
                </a:moveTo>
                <a:lnTo>
                  <a:pt x="1033586" y="589158"/>
                </a:lnTo>
                <a:lnTo>
                  <a:pt x="516793" y="1178315"/>
                </a:lnTo>
                <a:lnTo>
                  <a:pt x="0" y="589158"/>
                </a:lnTo>
                <a:lnTo>
                  <a:pt x="0" y="1"/>
                </a:lnTo>
                <a:lnTo>
                  <a:pt x="516793" y="589158"/>
                </a:lnTo>
                <a:lnTo>
                  <a:pt x="1033586" y="1"/>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rPr>
              <a:t>Serve</a:t>
            </a:r>
            <a:endParaRPr lang="en-US" sz="500" b="1" kern="1200" dirty="0">
              <a:solidFill>
                <a:schemeClr val="tx1"/>
              </a:solidFill>
            </a:endParaRPr>
          </a:p>
        </p:txBody>
      </p:sp>
      <p:sp>
        <p:nvSpPr>
          <p:cNvPr id="24" name="Freeform 23"/>
          <p:cNvSpPr/>
          <p:nvPr/>
        </p:nvSpPr>
        <p:spPr>
          <a:xfrm>
            <a:off x="2553995" y="5482099"/>
            <a:ext cx="5310711" cy="671832"/>
          </a:xfrm>
          <a:custGeom>
            <a:avLst/>
            <a:gdLst>
              <a:gd name="connsiteX0" fmla="*/ 111974 w 671831"/>
              <a:gd name="connsiteY0" fmla="*/ 0 h 5310710"/>
              <a:gd name="connsiteX1" fmla="*/ 559857 w 671831"/>
              <a:gd name="connsiteY1" fmla="*/ 0 h 5310710"/>
              <a:gd name="connsiteX2" fmla="*/ 639035 w 671831"/>
              <a:gd name="connsiteY2" fmla="*/ 32797 h 5310710"/>
              <a:gd name="connsiteX3" fmla="*/ 671831 w 671831"/>
              <a:gd name="connsiteY3" fmla="*/ 111975 h 5310710"/>
              <a:gd name="connsiteX4" fmla="*/ 671831 w 671831"/>
              <a:gd name="connsiteY4" fmla="*/ 5310710 h 5310710"/>
              <a:gd name="connsiteX5" fmla="*/ 671831 w 671831"/>
              <a:gd name="connsiteY5" fmla="*/ 5310710 h 5310710"/>
              <a:gd name="connsiteX6" fmla="*/ 671831 w 671831"/>
              <a:gd name="connsiteY6" fmla="*/ 5310710 h 5310710"/>
              <a:gd name="connsiteX7" fmla="*/ 0 w 671831"/>
              <a:gd name="connsiteY7" fmla="*/ 5310710 h 5310710"/>
              <a:gd name="connsiteX8" fmla="*/ 0 w 671831"/>
              <a:gd name="connsiteY8" fmla="*/ 5310710 h 5310710"/>
              <a:gd name="connsiteX9" fmla="*/ 0 w 671831"/>
              <a:gd name="connsiteY9" fmla="*/ 5310710 h 5310710"/>
              <a:gd name="connsiteX10" fmla="*/ 0 w 671831"/>
              <a:gd name="connsiteY10" fmla="*/ 111974 h 5310710"/>
              <a:gd name="connsiteX11" fmla="*/ 32797 w 671831"/>
              <a:gd name="connsiteY11" fmla="*/ 32796 h 5310710"/>
              <a:gd name="connsiteX12" fmla="*/ 111975 w 671831"/>
              <a:gd name="connsiteY12" fmla="*/ 0 h 5310710"/>
              <a:gd name="connsiteX13" fmla="*/ 111974 w 671831"/>
              <a:gd name="connsiteY13" fmla="*/ 0 h 531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1831" h="5310710">
                <a:moveTo>
                  <a:pt x="671831" y="885138"/>
                </a:moveTo>
                <a:lnTo>
                  <a:pt x="671831" y="4425572"/>
                </a:lnTo>
                <a:cubicBezTo>
                  <a:pt x="671831" y="4660321"/>
                  <a:pt x="670339" y="4885458"/>
                  <a:pt x="667682" y="5051460"/>
                </a:cubicBezTo>
                <a:cubicBezTo>
                  <a:pt x="665025" y="5217453"/>
                  <a:pt x="661422" y="5310706"/>
                  <a:pt x="657666" y="5310706"/>
                </a:cubicBezTo>
                <a:lnTo>
                  <a:pt x="0" y="5310706"/>
                </a:lnTo>
                <a:lnTo>
                  <a:pt x="0" y="5310706"/>
                </a:lnTo>
                <a:lnTo>
                  <a:pt x="0" y="5310706"/>
                </a:lnTo>
                <a:lnTo>
                  <a:pt x="0" y="4"/>
                </a:lnTo>
                <a:lnTo>
                  <a:pt x="0" y="4"/>
                </a:lnTo>
                <a:lnTo>
                  <a:pt x="0" y="4"/>
                </a:lnTo>
                <a:lnTo>
                  <a:pt x="657666" y="4"/>
                </a:lnTo>
                <a:cubicBezTo>
                  <a:pt x="661422" y="4"/>
                  <a:pt x="665025" y="93257"/>
                  <a:pt x="667682" y="259258"/>
                </a:cubicBezTo>
                <a:cubicBezTo>
                  <a:pt x="670339" y="425252"/>
                  <a:pt x="671831" y="650389"/>
                  <a:pt x="671831" y="885146"/>
                </a:cubicBezTo>
                <a:lnTo>
                  <a:pt x="671831" y="88513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41051" rIns="41051" bIns="41052" numCol="1" spcCol="1270" anchor="ctr" anchorCtr="0">
            <a:noAutofit/>
          </a:bodyPr>
          <a:lstStyle/>
          <a:p>
            <a:pPr marL="114300" lvl="1" indent="-114300" algn="l" defTabSz="577850">
              <a:lnSpc>
                <a:spcPct val="90000"/>
              </a:lnSpc>
              <a:spcBef>
                <a:spcPct val="0"/>
              </a:spcBef>
              <a:spcAft>
                <a:spcPct val="15000"/>
              </a:spcAft>
              <a:buChar char="••"/>
            </a:pPr>
            <a:r>
              <a:rPr lang="en-US" kern="1200" dirty="0" smtClean="0">
                <a:solidFill>
                  <a:schemeClr val="tx1"/>
                </a:solidFill>
              </a:rPr>
              <a:t>Respond to user requests</a:t>
            </a:r>
            <a:endParaRPr lang="en-US" kern="1200" dirty="0">
              <a:solidFill>
                <a:schemeClr val="tx1"/>
              </a:solidFill>
            </a:endParaRPr>
          </a:p>
        </p:txBody>
      </p:sp>
      <p:sp>
        <p:nvSpPr>
          <p:cNvPr id="25" name="Freeform 24"/>
          <p:cNvSpPr/>
          <p:nvPr/>
        </p:nvSpPr>
        <p:spPr>
          <a:xfrm>
            <a:off x="2577748" y="849880"/>
            <a:ext cx="5194652" cy="672185"/>
          </a:xfrm>
          <a:custGeom>
            <a:avLst/>
            <a:gdLst>
              <a:gd name="connsiteX0" fmla="*/ 112033 w 672184"/>
              <a:gd name="connsiteY0" fmla="*/ 0 h 5575651"/>
              <a:gd name="connsiteX1" fmla="*/ 560151 w 672184"/>
              <a:gd name="connsiteY1" fmla="*/ 0 h 5575651"/>
              <a:gd name="connsiteX2" fmla="*/ 639370 w 672184"/>
              <a:gd name="connsiteY2" fmla="*/ 32814 h 5575651"/>
              <a:gd name="connsiteX3" fmla="*/ 672184 w 672184"/>
              <a:gd name="connsiteY3" fmla="*/ 112033 h 5575651"/>
              <a:gd name="connsiteX4" fmla="*/ 672184 w 672184"/>
              <a:gd name="connsiteY4" fmla="*/ 5575651 h 5575651"/>
              <a:gd name="connsiteX5" fmla="*/ 672184 w 672184"/>
              <a:gd name="connsiteY5" fmla="*/ 5575651 h 5575651"/>
              <a:gd name="connsiteX6" fmla="*/ 672184 w 672184"/>
              <a:gd name="connsiteY6" fmla="*/ 5575651 h 5575651"/>
              <a:gd name="connsiteX7" fmla="*/ 0 w 672184"/>
              <a:gd name="connsiteY7" fmla="*/ 5575651 h 5575651"/>
              <a:gd name="connsiteX8" fmla="*/ 0 w 672184"/>
              <a:gd name="connsiteY8" fmla="*/ 5575651 h 5575651"/>
              <a:gd name="connsiteX9" fmla="*/ 0 w 672184"/>
              <a:gd name="connsiteY9" fmla="*/ 5575651 h 5575651"/>
              <a:gd name="connsiteX10" fmla="*/ 0 w 672184"/>
              <a:gd name="connsiteY10" fmla="*/ 112033 h 5575651"/>
              <a:gd name="connsiteX11" fmla="*/ 32814 w 672184"/>
              <a:gd name="connsiteY11" fmla="*/ 32814 h 5575651"/>
              <a:gd name="connsiteX12" fmla="*/ 112033 w 672184"/>
              <a:gd name="connsiteY12" fmla="*/ 0 h 557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2184" h="5575651">
                <a:moveTo>
                  <a:pt x="672184" y="929297"/>
                </a:moveTo>
                <a:lnTo>
                  <a:pt x="672184" y="4646354"/>
                </a:lnTo>
                <a:cubicBezTo>
                  <a:pt x="672184" y="4892818"/>
                  <a:pt x="670761" y="5129187"/>
                  <a:pt x="668228" y="5303461"/>
                </a:cubicBezTo>
                <a:cubicBezTo>
                  <a:pt x="665695" y="5477735"/>
                  <a:pt x="662260" y="5575647"/>
                  <a:pt x="658678" y="5575647"/>
                </a:cubicBezTo>
                <a:lnTo>
                  <a:pt x="0" y="5575647"/>
                </a:lnTo>
                <a:lnTo>
                  <a:pt x="0" y="5575647"/>
                </a:lnTo>
                <a:lnTo>
                  <a:pt x="0" y="5575647"/>
                </a:lnTo>
                <a:lnTo>
                  <a:pt x="0" y="4"/>
                </a:lnTo>
                <a:lnTo>
                  <a:pt x="0" y="4"/>
                </a:lnTo>
                <a:lnTo>
                  <a:pt x="0" y="4"/>
                </a:lnTo>
                <a:lnTo>
                  <a:pt x="658678" y="4"/>
                </a:lnTo>
                <a:cubicBezTo>
                  <a:pt x="662260" y="4"/>
                  <a:pt x="665695" y="97916"/>
                  <a:pt x="668228" y="272190"/>
                </a:cubicBezTo>
                <a:cubicBezTo>
                  <a:pt x="670761" y="446464"/>
                  <a:pt x="672184" y="682833"/>
                  <a:pt x="672184" y="92929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41068" rIns="41068" bIns="41069" numCol="1" spcCol="1270" anchor="ctr" anchorCtr="0">
            <a:noAutofit/>
          </a:bodyPr>
          <a:lstStyle/>
          <a:p>
            <a:pPr marL="114300" lvl="1" indent="-114300" algn="l" defTabSz="577850">
              <a:lnSpc>
                <a:spcPct val="90000"/>
              </a:lnSpc>
              <a:spcBef>
                <a:spcPct val="0"/>
              </a:spcBef>
              <a:spcAft>
                <a:spcPct val="15000"/>
              </a:spcAft>
              <a:buChar char="••"/>
            </a:pPr>
            <a:r>
              <a:rPr lang="en-US" kern="1200" dirty="0" smtClean="0"/>
              <a:t>Load original documents system</a:t>
            </a:r>
            <a:endParaRPr lang="en-US" kern="1200" dirty="0"/>
          </a:p>
        </p:txBody>
      </p:sp>
      <p:sp>
        <p:nvSpPr>
          <p:cNvPr id="26" name="Freeform 25"/>
          <p:cNvSpPr/>
          <p:nvPr/>
        </p:nvSpPr>
        <p:spPr>
          <a:xfrm>
            <a:off x="2553995" y="1783909"/>
            <a:ext cx="5237739" cy="671831"/>
          </a:xfrm>
          <a:custGeom>
            <a:avLst/>
            <a:gdLst>
              <a:gd name="connsiteX0" fmla="*/ 111974 w 671831"/>
              <a:gd name="connsiteY0" fmla="*/ 0 h 5237739"/>
              <a:gd name="connsiteX1" fmla="*/ 559857 w 671831"/>
              <a:gd name="connsiteY1" fmla="*/ 0 h 5237739"/>
              <a:gd name="connsiteX2" fmla="*/ 639035 w 671831"/>
              <a:gd name="connsiteY2" fmla="*/ 32797 h 5237739"/>
              <a:gd name="connsiteX3" fmla="*/ 671831 w 671831"/>
              <a:gd name="connsiteY3" fmla="*/ 111975 h 5237739"/>
              <a:gd name="connsiteX4" fmla="*/ 671831 w 671831"/>
              <a:gd name="connsiteY4" fmla="*/ 5237739 h 5237739"/>
              <a:gd name="connsiteX5" fmla="*/ 671831 w 671831"/>
              <a:gd name="connsiteY5" fmla="*/ 5237739 h 5237739"/>
              <a:gd name="connsiteX6" fmla="*/ 671831 w 671831"/>
              <a:gd name="connsiteY6" fmla="*/ 5237739 h 5237739"/>
              <a:gd name="connsiteX7" fmla="*/ 0 w 671831"/>
              <a:gd name="connsiteY7" fmla="*/ 5237739 h 5237739"/>
              <a:gd name="connsiteX8" fmla="*/ 0 w 671831"/>
              <a:gd name="connsiteY8" fmla="*/ 5237739 h 5237739"/>
              <a:gd name="connsiteX9" fmla="*/ 0 w 671831"/>
              <a:gd name="connsiteY9" fmla="*/ 5237739 h 5237739"/>
              <a:gd name="connsiteX10" fmla="*/ 0 w 671831"/>
              <a:gd name="connsiteY10" fmla="*/ 111974 h 5237739"/>
              <a:gd name="connsiteX11" fmla="*/ 32797 w 671831"/>
              <a:gd name="connsiteY11" fmla="*/ 32796 h 5237739"/>
              <a:gd name="connsiteX12" fmla="*/ 111975 w 671831"/>
              <a:gd name="connsiteY12" fmla="*/ 0 h 5237739"/>
              <a:gd name="connsiteX13" fmla="*/ 111974 w 671831"/>
              <a:gd name="connsiteY13" fmla="*/ 0 h 523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1831" h="5237739">
                <a:moveTo>
                  <a:pt x="671831" y="872976"/>
                </a:moveTo>
                <a:lnTo>
                  <a:pt x="671831" y="4364763"/>
                </a:lnTo>
                <a:cubicBezTo>
                  <a:pt x="671831" y="4596287"/>
                  <a:pt x="670318" y="4818331"/>
                  <a:pt x="667624" y="4982051"/>
                </a:cubicBezTo>
                <a:cubicBezTo>
                  <a:pt x="664931" y="5145763"/>
                  <a:pt x="661278" y="5237735"/>
                  <a:pt x="657468" y="5237735"/>
                </a:cubicBezTo>
                <a:lnTo>
                  <a:pt x="0" y="5237735"/>
                </a:lnTo>
                <a:lnTo>
                  <a:pt x="0" y="5237735"/>
                </a:lnTo>
                <a:lnTo>
                  <a:pt x="0" y="5237735"/>
                </a:lnTo>
                <a:lnTo>
                  <a:pt x="0" y="4"/>
                </a:lnTo>
                <a:lnTo>
                  <a:pt x="0" y="4"/>
                </a:lnTo>
                <a:lnTo>
                  <a:pt x="0" y="4"/>
                </a:lnTo>
                <a:lnTo>
                  <a:pt x="657468" y="4"/>
                </a:lnTo>
                <a:cubicBezTo>
                  <a:pt x="661278" y="4"/>
                  <a:pt x="664931" y="91976"/>
                  <a:pt x="667624" y="255696"/>
                </a:cubicBezTo>
                <a:cubicBezTo>
                  <a:pt x="670318" y="419408"/>
                  <a:pt x="671831" y="641452"/>
                  <a:pt x="671831" y="872984"/>
                </a:cubicBezTo>
                <a:lnTo>
                  <a:pt x="671831" y="87297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6" tIns="41051" rIns="41051" bIns="41051" numCol="1" spcCol="1270" anchor="ctr" anchorCtr="0">
            <a:noAutofit/>
          </a:bodyPr>
          <a:lstStyle/>
          <a:p>
            <a:pPr marL="114300" lvl="1" indent="-114300" algn="l" defTabSz="577850">
              <a:lnSpc>
                <a:spcPct val="90000"/>
              </a:lnSpc>
              <a:spcBef>
                <a:spcPct val="0"/>
              </a:spcBef>
              <a:spcAft>
                <a:spcPct val="15000"/>
              </a:spcAft>
              <a:buChar char="••"/>
            </a:pPr>
            <a:r>
              <a:rPr lang="en-US" kern="1200" dirty="0" smtClean="0"/>
              <a:t>Extract text and meta data</a:t>
            </a:r>
            <a:endParaRPr lang="en-US" kern="1200" dirty="0"/>
          </a:p>
        </p:txBody>
      </p:sp>
      <p:sp>
        <p:nvSpPr>
          <p:cNvPr id="27" name="Freeform 26"/>
          <p:cNvSpPr/>
          <p:nvPr/>
        </p:nvSpPr>
        <p:spPr>
          <a:xfrm>
            <a:off x="2553995" y="2717937"/>
            <a:ext cx="5218405" cy="671832"/>
          </a:xfrm>
          <a:custGeom>
            <a:avLst/>
            <a:gdLst>
              <a:gd name="connsiteX0" fmla="*/ 111974 w 671831"/>
              <a:gd name="connsiteY0" fmla="*/ 0 h 5414960"/>
              <a:gd name="connsiteX1" fmla="*/ 559857 w 671831"/>
              <a:gd name="connsiteY1" fmla="*/ 0 h 5414960"/>
              <a:gd name="connsiteX2" fmla="*/ 639035 w 671831"/>
              <a:gd name="connsiteY2" fmla="*/ 32797 h 5414960"/>
              <a:gd name="connsiteX3" fmla="*/ 671831 w 671831"/>
              <a:gd name="connsiteY3" fmla="*/ 111975 h 5414960"/>
              <a:gd name="connsiteX4" fmla="*/ 671831 w 671831"/>
              <a:gd name="connsiteY4" fmla="*/ 5414960 h 5414960"/>
              <a:gd name="connsiteX5" fmla="*/ 671831 w 671831"/>
              <a:gd name="connsiteY5" fmla="*/ 5414960 h 5414960"/>
              <a:gd name="connsiteX6" fmla="*/ 671831 w 671831"/>
              <a:gd name="connsiteY6" fmla="*/ 5414960 h 5414960"/>
              <a:gd name="connsiteX7" fmla="*/ 0 w 671831"/>
              <a:gd name="connsiteY7" fmla="*/ 5414960 h 5414960"/>
              <a:gd name="connsiteX8" fmla="*/ 0 w 671831"/>
              <a:gd name="connsiteY8" fmla="*/ 5414960 h 5414960"/>
              <a:gd name="connsiteX9" fmla="*/ 0 w 671831"/>
              <a:gd name="connsiteY9" fmla="*/ 5414960 h 5414960"/>
              <a:gd name="connsiteX10" fmla="*/ 0 w 671831"/>
              <a:gd name="connsiteY10" fmla="*/ 111974 h 5414960"/>
              <a:gd name="connsiteX11" fmla="*/ 32797 w 671831"/>
              <a:gd name="connsiteY11" fmla="*/ 32796 h 5414960"/>
              <a:gd name="connsiteX12" fmla="*/ 111975 w 671831"/>
              <a:gd name="connsiteY12" fmla="*/ 0 h 5414960"/>
              <a:gd name="connsiteX13" fmla="*/ 111974 w 671831"/>
              <a:gd name="connsiteY13" fmla="*/ 0 h 541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1831" h="5414960">
                <a:moveTo>
                  <a:pt x="671831" y="902513"/>
                </a:moveTo>
                <a:lnTo>
                  <a:pt x="671831" y="4512447"/>
                </a:lnTo>
                <a:cubicBezTo>
                  <a:pt x="671831" y="4751804"/>
                  <a:pt x="670367" y="4981361"/>
                  <a:pt x="667762" y="5150620"/>
                </a:cubicBezTo>
                <a:cubicBezTo>
                  <a:pt x="665157" y="5319872"/>
                  <a:pt x="661623" y="5414956"/>
                  <a:pt x="657938" y="5414956"/>
                </a:cubicBezTo>
                <a:lnTo>
                  <a:pt x="0" y="5414956"/>
                </a:lnTo>
                <a:lnTo>
                  <a:pt x="0" y="5414956"/>
                </a:lnTo>
                <a:lnTo>
                  <a:pt x="0" y="5414956"/>
                </a:lnTo>
                <a:lnTo>
                  <a:pt x="0" y="4"/>
                </a:lnTo>
                <a:lnTo>
                  <a:pt x="0" y="4"/>
                </a:lnTo>
                <a:lnTo>
                  <a:pt x="0" y="4"/>
                </a:lnTo>
                <a:lnTo>
                  <a:pt x="657938" y="4"/>
                </a:lnTo>
                <a:cubicBezTo>
                  <a:pt x="661623" y="4"/>
                  <a:pt x="665157" y="95088"/>
                  <a:pt x="667762" y="264348"/>
                </a:cubicBezTo>
                <a:cubicBezTo>
                  <a:pt x="670367" y="433599"/>
                  <a:pt x="671831" y="663156"/>
                  <a:pt x="671831" y="902522"/>
                </a:cubicBezTo>
                <a:lnTo>
                  <a:pt x="671831" y="90251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41051" rIns="41051" bIns="41052" numCol="1" spcCol="1270" anchor="ctr" anchorCtr="0">
            <a:noAutofit/>
          </a:bodyPr>
          <a:lstStyle/>
          <a:p>
            <a:pPr marL="114300" lvl="1" indent="-114300" algn="l" defTabSz="577850">
              <a:lnSpc>
                <a:spcPct val="90000"/>
              </a:lnSpc>
              <a:spcBef>
                <a:spcPct val="0"/>
              </a:spcBef>
              <a:spcAft>
                <a:spcPct val="15000"/>
              </a:spcAft>
              <a:buChar char="••"/>
            </a:pPr>
            <a:r>
              <a:rPr lang="en-US" kern="1200" dirty="0" smtClean="0"/>
              <a:t>Named Entity Extraction (SNER)</a:t>
            </a:r>
            <a:endParaRPr lang="en-US" kern="1200" dirty="0"/>
          </a:p>
          <a:p>
            <a:pPr marL="114300" lvl="1" indent="-114300" defTabSz="577850">
              <a:lnSpc>
                <a:spcPct val="90000"/>
              </a:lnSpc>
              <a:spcBef>
                <a:spcPct val="0"/>
              </a:spcBef>
              <a:spcAft>
                <a:spcPct val="15000"/>
              </a:spcAft>
              <a:buFontTx/>
              <a:buChar char="••"/>
            </a:pPr>
            <a:r>
              <a:rPr lang="en-US" kern="1200" dirty="0" smtClean="0"/>
              <a:t>Parsing / </a:t>
            </a:r>
            <a:r>
              <a:rPr lang="en-US" dirty="0" smtClean="0">
                <a:solidFill>
                  <a:schemeClr val="tx1"/>
                </a:solidFill>
              </a:rPr>
              <a:t>Coreference</a:t>
            </a:r>
            <a:endParaRPr lang="en-US" dirty="0">
              <a:solidFill>
                <a:schemeClr val="tx1"/>
              </a:solidFill>
            </a:endParaRPr>
          </a:p>
        </p:txBody>
      </p:sp>
      <p:sp>
        <p:nvSpPr>
          <p:cNvPr id="28" name="Freeform 27"/>
          <p:cNvSpPr/>
          <p:nvPr/>
        </p:nvSpPr>
        <p:spPr>
          <a:xfrm>
            <a:off x="2553995" y="3651964"/>
            <a:ext cx="5294605" cy="671832"/>
          </a:xfrm>
          <a:custGeom>
            <a:avLst/>
            <a:gdLst>
              <a:gd name="connsiteX0" fmla="*/ 111974 w 671831"/>
              <a:gd name="connsiteY0" fmla="*/ 0 h 5368238"/>
              <a:gd name="connsiteX1" fmla="*/ 559857 w 671831"/>
              <a:gd name="connsiteY1" fmla="*/ 0 h 5368238"/>
              <a:gd name="connsiteX2" fmla="*/ 639035 w 671831"/>
              <a:gd name="connsiteY2" fmla="*/ 32797 h 5368238"/>
              <a:gd name="connsiteX3" fmla="*/ 671831 w 671831"/>
              <a:gd name="connsiteY3" fmla="*/ 111975 h 5368238"/>
              <a:gd name="connsiteX4" fmla="*/ 671831 w 671831"/>
              <a:gd name="connsiteY4" fmla="*/ 5368238 h 5368238"/>
              <a:gd name="connsiteX5" fmla="*/ 671831 w 671831"/>
              <a:gd name="connsiteY5" fmla="*/ 5368238 h 5368238"/>
              <a:gd name="connsiteX6" fmla="*/ 671831 w 671831"/>
              <a:gd name="connsiteY6" fmla="*/ 5368238 h 5368238"/>
              <a:gd name="connsiteX7" fmla="*/ 0 w 671831"/>
              <a:gd name="connsiteY7" fmla="*/ 5368238 h 5368238"/>
              <a:gd name="connsiteX8" fmla="*/ 0 w 671831"/>
              <a:gd name="connsiteY8" fmla="*/ 5368238 h 5368238"/>
              <a:gd name="connsiteX9" fmla="*/ 0 w 671831"/>
              <a:gd name="connsiteY9" fmla="*/ 5368238 h 5368238"/>
              <a:gd name="connsiteX10" fmla="*/ 0 w 671831"/>
              <a:gd name="connsiteY10" fmla="*/ 111974 h 5368238"/>
              <a:gd name="connsiteX11" fmla="*/ 32797 w 671831"/>
              <a:gd name="connsiteY11" fmla="*/ 32796 h 5368238"/>
              <a:gd name="connsiteX12" fmla="*/ 111975 w 671831"/>
              <a:gd name="connsiteY12" fmla="*/ 0 h 5368238"/>
              <a:gd name="connsiteX13" fmla="*/ 111974 w 671831"/>
              <a:gd name="connsiteY13" fmla="*/ 0 h 53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1831" h="5368238">
                <a:moveTo>
                  <a:pt x="671831" y="894726"/>
                </a:moveTo>
                <a:lnTo>
                  <a:pt x="671831" y="4473512"/>
                </a:lnTo>
                <a:cubicBezTo>
                  <a:pt x="671831" y="4710804"/>
                  <a:pt x="670355" y="4938380"/>
                  <a:pt x="667726" y="5106179"/>
                </a:cubicBezTo>
                <a:cubicBezTo>
                  <a:pt x="665098" y="5273971"/>
                  <a:pt x="661534" y="5368234"/>
                  <a:pt x="657817" y="5368234"/>
                </a:cubicBezTo>
                <a:lnTo>
                  <a:pt x="0" y="5368234"/>
                </a:lnTo>
                <a:lnTo>
                  <a:pt x="0" y="5368234"/>
                </a:lnTo>
                <a:lnTo>
                  <a:pt x="0" y="5368234"/>
                </a:lnTo>
                <a:lnTo>
                  <a:pt x="0" y="4"/>
                </a:lnTo>
                <a:lnTo>
                  <a:pt x="0" y="4"/>
                </a:lnTo>
                <a:lnTo>
                  <a:pt x="0" y="4"/>
                </a:lnTo>
                <a:lnTo>
                  <a:pt x="657817" y="4"/>
                </a:lnTo>
                <a:cubicBezTo>
                  <a:pt x="661534" y="4"/>
                  <a:pt x="665098" y="94267"/>
                  <a:pt x="667727" y="262067"/>
                </a:cubicBezTo>
                <a:cubicBezTo>
                  <a:pt x="670355" y="429858"/>
                  <a:pt x="671831" y="657434"/>
                  <a:pt x="671831" y="894734"/>
                </a:cubicBezTo>
                <a:lnTo>
                  <a:pt x="671831" y="89472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41051" rIns="41051" bIns="41052" numCol="1" spcCol="1270" anchor="ctr" anchorCtr="0">
            <a:noAutofit/>
          </a:bodyPr>
          <a:lstStyle/>
          <a:p>
            <a:pPr marL="114300" lvl="1" indent="-114300" algn="l" defTabSz="577850">
              <a:lnSpc>
                <a:spcPct val="90000"/>
              </a:lnSpc>
              <a:spcBef>
                <a:spcPct val="0"/>
              </a:spcBef>
              <a:spcAft>
                <a:spcPct val="15000"/>
              </a:spcAft>
              <a:buChar char="••"/>
            </a:pPr>
            <a:r>
              <a:rPr lang="en-US" kern="1200" dirty="0" smtClean="0"/>
              <a:t>Send corpus slices to LDA for topic modeling</a:t>
            </a:r>
            <a:endParaRPr lang="en-US" kern="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Reconcile (</a:t>
            </a:r>
            <a:r>
              <a:rPr lang="en-US" dirty="0" err="1" smtClean="0"/>
              <a:t>coreference</a:t>
            </a:r>
            <a:r>
              <a:rPr lang="en-US" dirty="0" smtClean="0"/>
              <a:t> resolution software developed at Utah, Cornell, and LLNL)</a:t>
            </a:r>
          </a:p>
          <a:p>
            <a:r>
              <a:rPr lang="en-US" dirty="0" smtClean="0"/>
              <a:t>Reconcile-</a:t>
            </a:r>
            <a:r>
              <a:rPr lang="en-US" dirty="0" err="1" smtClean="0"/>
              <a:t>hbase</a:t>
            </a:r>
            <a:r>
              <a:rPr lang="en-US" dirty="0" smtClean="0"/>
              <a:t> (connecting reconcile with HBase – code from LLNL)</a:t>
            </a:r>
          </a:p>
          <a:p>
            <a:r>
              <a:rPr lang="en-US" dirty="0" smtClean="0"/>
              <a:t>Stanford NLP </a:t>
            </a:r>
          </a:p>
          <a:p>
            <a:pPr lvl="1"/>
            <a:r>
              <a:rPr lang="en-US" dirty="0" smtClean="0"/>
              <a:t>Tokenization</a:t>
            </a:r>
          </a:p>
          <a:p>
            <a:pPr lvl="1"/>
            <a:r>
              <a:rPr lang="en-US" dirty="0" smtClean="0"/>
              <a:t>Sentence splitting</a:t>
            </a:r>
          </a:p>
          <a:p>
            <a:pPr lvl="1"/>
            <a:r>
              <a:rPr lang="en-US" dirty="0" smtClean="0"/>
              <a:t>Part of Speech tagging</a:t>
            </a:r>
          </a:p>
          <a:p>
            <a:pPr lvl="1"/>
            <a:r>
              <a:rPr lang="en-US" dirty="0" smtClean="0"/>
              <a:t>Named entity resolution</a:t>
            </a:r>
          </a:p>
          <a:p>
            <a:pPr lvl="1"/>
            <a:r>
              <a:rPr lang="en-US" dirty="0" smtClean="0"/>
              <a:t>Semantic dependency parse</a:t>
            </a:r>
          </a:p>
          <a:p>
            <a:pPr lvl="1"/>
            <a:r>
              <a:rPr lang="en-US" dirty="0" smtClean="0"/>
              <a:t>Deterministic </a:t>
            </a:r>
            <a:r>
              <a:rPr lang="en-US" dirty="0" err="1" smtClean="0"/>
              <a:t>coreference</a:t>
            </a:r>
            <a:endParaRPr lang="en-US" dirty="0" smtClean="0"/>
          </a:p>
          <a:p>
            <a:pPr lvl="1"/>
            <a:endParaRPr lang="en-US" dirty="0"/>
          </a:p>
        </p:txBody>
      </p:sp>
      <p:sp>
        <p:nvSpPr>
          <p:cNvPr id="3" name="Title 2"/>
          <p:cNvSpPr>
            <a:spLocks noGrp="1"/>
          </p:cNvSpPr>
          <p:nvPr>
            <p:ph type="title"/>
          </p:nvPr>
        </p:nvSpPr>
        <p:spPr/>
        <p:txBody>
          <a:bodyPr/>
          <a:lstStyle/>
          <a:p>
            <a:r>
              <a:rPr lang="en-US" dirty="0" smtClean="0"/>
              <a:t>Anatomy of the code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Document</a:t>
            </a:r>
          </a:p>
          <a:p>
            <a:pPr lvl="1"/>
            <a:r>
              <a:rPr lang="en-US" dirty="0" smtClean="0"/>
              <a:t>Original data</a:t>
            </a:r>
          </a:p>
          <a:p>
            <a:pPr lvl="1"/>
            <a:r>
              <a:rPr lang="en-US" dirty="0" smtClean="0"/>
              <a:t>Raw text extracted from document</a:t>
            </a:r>
          </a:p>
          <a:p>
            <a:pPr lvl="1"/>
            <a:r>
              <a:rPr lang="en-US" dirty="0" smtClean="0"/>
              <a:t>Meta-data extracted from document</a:t>
            </a:r>
          </a:p>
          <a:p>
            <a:pPr lvl="1"/>
            <a:r>
              <a:rPr lang="en-US" dirty="0" smtClean="0"/>
              <a:t>Annotations over document</a:t>
            </a:r>
          </a:p>
          <a:p>
            <a:pPr lvl="2"/>
            <a:r>
              <a:rPr lang="en-US" dirty="0" smtClean="0"/>
              <a:t>byte offsets into raw text</a:t>
            </a:r>
          </a:p>
          <a:p>
            <a:pPr lvl="2"/>
            <a:r>
              <a:rPr lang="en-US" dirty="0" smtClean="0"/>
              <a:t>Attributes of byte offset spans</a:t>
            </a:r>
          </a:p>
          <a:p>
            <a:r>
              <a:rPr lang="en-US" dirty="0" smtClean="0"/>
              <a:t>Corpus </a:t>
            </a:r>
          </a:p>
          <a:p>
            <a:pPr lvl="1"/>
            <a:r>
              <a:rPr lang="en-US" dirty="0" smtClean="0"/>
              <a:t>Collection of documents</a:t>
            </a:r>
          </a:p>
          <a:p>
            <a:pPr lvl="1"/>
            <a:r>
              <a:rPr lang="en-US" dirty="0" smtClean="0"/>
              <a:t>Mostly useful for local file system centric experiments</a:t>
            </a:r>
            <a:endParaRPr lang="en-US" dirty="0"/>
          </a:p>
        </p:txBody>
      </p:sp>
      <p:sp>
        <p:nvSpPr>
          <p:cNvPr id="3" name="Title 2"/>
          <p:cNvSpPr>
            <a:spLocks noGrp="1"/>
          </p:cNvSpPr>
          <p:nvPr>
            <p:ph type="title"/>
          </p:nvPr>
        </p:nvSpPr>
        <p:spPr/>
        <p:txBody>
          <a:bodyPr/>
          <a:lstStyle/>
          <a:p>
            <a:r>
              <a:rPr lang="en-US" dirty="0" smtClean="0"/>
              <a:t>Reconcile defines the basic data structures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Defines an explicit table schema for document collections</a:t>
            </a:r>
          </a:p>
          <a:p>
            <a:pPr lvl="1"/>
            <a:r>
              <a:rPr lang="en-US" dirty="0" smtClean="0"/>
              <a:t>column families</a:t>
            </a:r>
          </a:p>
          <a:p>
            <a:pPr lvl="2"/>
            <a:r>
              <a:rPr lang="en-US" dirty="0" smtClean="0">
                <a:latin typeface="Courier New" pitchFamily="49" charset="0"/>
                <a:cs typeface="Courier New" pitchFamily="49" charset="0"/>
              </a:rPr>
              <a:t>text</a:t>
            </a:r>
            <a:r>
              <a:rPr lang="en-US" dirty="0" smtClean="0"/>
              <a:t>: stores the original and raw text</a:t>
            </a:r>
          </a:p>
          <a:p>
            <a:pPr lvl="2"/>
            <a:r>
              <a:rPr lang="en-US" dirty="0" err="1" smtClean="0">
                <a:latin typeface="Courier New" pitchFamily="49" charset="0"/>
                <a:cs typeface="Courier New" pitchFamily="49" charset="0"/>
              </a:rPr>
              <a:t>src</a:t>
            </a:r>
            <a:r>
              <a:rPr lang="en-US" dirty="0" smtClean="0"/>
              <a:t>: information related to the source of the document</a:t>
            </a:r>
          </a:p>
          <a:p>
            <a:pPr lvl="3"/>
            <a:r>
              <a:rPr lang="en-US" dirty="0" smtClean="0"/>
              <a:t>Legacy and should likely be merged with </a:t>
            </a:r>
            <a:r>
              <a:rPr lang="en-US" dirty="0" smtClean="0">
                <a:latin typeface="Courier New" pitchFamily="49" charset="0"/>
                <a:cs typeface="Courier New" pitchFamily="49" charset="0"/>
              </a:rPr>
              <a:t>text</a:t>
            </a:r>
          </a:p>
          <a:p>
            <a:pPr lvl="2"/>
            <a:r>
              <a:rPr lang="en-US" dirty="0" smtClean="0">
                <a:latin typeface="Courier New" pitchFamily="49" charset="0"/>
                <a:cs typeface="Courier New" pitchFamily="49" charset="0"/>
              </a:rPr>
              <a:t>meta</a:t>
            </a:r>
            <a:r>
              <a:rPr lang="en-US" dirty="0" smtClean="0"/>
              <a:t>: metadata extracted from the document</a:t>
            </a:r>
          </a:p>
          <a:p>
            <a:pPr lvl="2"/>
            <a:r>
              <a:rPr lang="en-US" dirty="0" smtClean="0">
                <a:latin typeface="Courier New" pitchFamily="49" charset="0"/>
                <a:cs typeface="Courier New" pitchFamily="49" charset="0"/>
              </a:rPr>
              <a:t>annotation: </a:t>
            </a:r>
            <a:r>
              <a:rPr lang="en-US" dirty="0" err="1" smtClean="0">
                <a:cs typeface="Courier New" pitchFamily="49" charset="0"/>
              </a:rPr>
              <a:t>bytespan</a:t>
            </a:r>
            <a:r>
              <a:rPr lang="en-US" dirty="0" smtClean="0">
                <a:cs typeface="Courier New" pitchFamily="49" charset="0"/>
              </a:rPr>
              <a:t> offsets</a:t>
            </a:r>
          </a:p>
          <a:p>
            <a:r>
              <a:rPr lang="en-US" dirty="0" smtClean="0">
                <a:cs typeface="Courier New" pitchFamily="49" charset="0"/>
              </a:rPr>
              <a:t>Schema is encapsulated in </a:t>
            </a:r>
            <a:r>
              <a:rPr lang="en-US" dirty="0" err="1" smtClean="0">
                <a:latin typeface="Courier New" pitchFamily="49" charset="0"/>
                <a:cs typeface="Courier New" pitchFamily="49" charset="0"/>
              </a:rPr>
              <a:t>DocSchema</a:t>
            </a:r>
            <a:r>
              <a:rPr lang="en-US" dirty="0" smtClean="0">
                <a:cs typeface="Courier New" pitchFamily="49" charset="0"/>
              </a:rPr>
              <a:t> class for reference</a:t>
            </a:r>
          </a:p>
          <a:p>
            <a:pPr lvl="1"/>
            <a:r>
              <a:rPr lang="en-US" dirty="0" smtClean="0">
                <a:cs typeface="Courier New" pitchFamily="49" charset="0"/>
              </a:rPr>
              <a:t>Also has convenience functions</a:t>
            </a:r>
          </a:p>
          <a:p>
            <a:pPr lvl="2"/>
            <a:r>
              <a:rPr lang="en-US" dirty="0" smtClean="0">
                <a:cs typeface="Courier New" pitchFamily="49" charset="0"/>
              </a:rPr>
              <a:t>Create table</a:t>
            </a:r>
          </a:p>
          <a:p>
            <a:pPr lvl="2"/>
            <a:r>
              <a:rPr lang="en-US" dirty="0" smtClean="0">
                <a:cs typeface="Courier New" pitchFamily="49" charset="0"/>
              </a:rPr>
              <a:t>Extracting data from a row</a:t>
            </a:r>
          </a:p>
          <a:p>
            <a:pPr lvl="2"/>
            <a:r>
              <a:rPr lang="en-US" dirty="0" smtClean="0">
                <a:cs typeface="Courier New" pitchFamily="49" charset="0"/>
              </a:rPr>
              <a:t>Placing data into a row</a:t>
            </a:r>
            <a:endParaRPr lang="en-US" dirty="0"/>
          </a:p>
        </p:txBody>
      </p:sp>
      <p:sp>
        <p:nvSpPr>
          <p:cNvPr id="3" name="Title 2"/>
          <p:cNvSpPr>
            <a:spLocks noGrp="1"/>
          </p:cNvSpPr>
          <p:nvPr>
            <p:ph type="title"/>
          </p:nvPr>
        </p:nvSpPr>
        <p:spPr/>
        <p:txBody>
          <a:bodyPr/>
          <a:lstStyle/>
          <a:p>
            <a:r>
              <a:rPr lang="en-US" dirty="0" smtClean="0"/>
              <a:t>Reconcile-</a:t>
            </a:r>
            <a:r>
              <a:rPr lang="en-US" dirty="0" err="1" smtClean="0"/>
              <a:t>hbase</a:t>
            </a:r>
            <a:r>
              <a:rPr lang="en-US" dirty="0" smtClean="0"/>
              <a:t> generalizes the code to the cluster</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HBase shell </a:t>
            </a:r>
          </a:p>
          <a:p>
            <a:pPr lvl="1"/>
            <a:r>
              <a:rPr lang="en-US" dirty="0" smtClean="0"/>
              <a:t>has Ruby syntax</a:t>
            </a:r>
          </a:p>
          <a:p>
            <a:pPr lvl="1"/>
            <a:r>
              <a:rPr lang="en-US" dirty="0" smtClean="0"/>
              <a:t>Only executes serially</a:t>
            </a:r>
          </a:p>
          <a:p>
            <a:r>
              <a:rPr lang="en-US" dirty="0" smtClean="0"/>
              <a:t>Common questions answered by M/R queries</a:t>
            </a:r>
          </a:p>
          <a:p>
            <a:pPr lvl="1"/>
            <a:r>
              <a:rPr lang="en-US" dirty="0" smtClean="0"/>
              <a:t>How many rows are in a table?</a:t>
            </a:r>
          </a:p>
          <a:p>
            <a:pPr lvl="1"/>
            <a:r>
              <a:rPr lang="en-US" dirty="0" smtClean="0"/>
              <a:t>What column names are used in a column family?</a:t>
            </a:r>
          </a:p>
          <a:p>
            <a:pPr lvl="1"/>
            <a:r>
              <a:rPr lang="en-US" dirty="0" smtClean="0"/>
              <a:t>What is the distribution of values in a column?</a:t>
            </a:r>
          </a:p>
          <a:p>
            <a:pPr lvl="2"/>
            <a:r>
              <a:rPr lang="en-US" dirty="0" smtClean="0"/>
              <a:t>Designed for low cardinality columns</a:t>
            </a:r>
          </a:p>
          <a:p>
            <a:pPr lvl="1"/>
            <a:r>
              <a:rPr lang="en-US" dirty="0" smtClean="0"/>
              <a:t>What are the size of the rows / column families in my table?</a:t>
            </a:r>
          </a:p>
        </p:txBody>
      </p:sp>
      <p:sp>
        <p:nvSpPr>
          <p:cNvPr id="3" name="Title 2"/>
          <p:cNvSpPr>
            <a:spLocks noGrp="1"/>
          </p:cNvSpPr>
          <p:nvPr>
            <p:ph type="title"/>
          </p:nvPr>
        </p:nvSpPr>
        <p:spPr/>
        <p:txBody>
          <a:bodyPr/>
          <a:lstStyle/>
          <a:p>
            <a:r>
              <a:rPr lang="en-US" dirty="0" smtClean="0"/>
              <a:t>Query functions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Too many column families (</a:t>
            </a:r>
            <a:r>
              <a:rPr lang="en-US" dirty="0" err="1" smtClean="0"/>
              <a:t>src</a:t>
            </a:r>
            <a:r>
              <a:rPr lang="en-US" dirty="0" smtClean="0"/>
              <a:t>, meta, and text could be combined)</a:t>
            </a:r>
          </a:p>
          <a:p>
            <a:r>
              <a:rPr lang="en-US" dirty="0" smtClean="0"/>
              <a:t>Doesn’t use JSON as the annotation format</a:t>
            </a:r>
          </a:p>
          <a:p>
            <a:r>
              <a:rPr lang="en-US" dirty="0" smtClean="0"/>
              <a:t>…</a:t>
            </a:r>
          </a:p>
          <a:p>
            <a:endParaRPr lang="en-US" dirty="0"/>
          </a:p>
        </p:txBody>
      </p:sp>
      <p:sp>
        <p:nvSpPr>
          <p:cNvPr id="3" name="Title 2"/>
          <p:cNvSpPr>
            <a:spLocks noGrp="1"/>
          </p:cNvSpPr>
          <p:nvPr>
            <p:ph type="title"/>
          </p:nvPr>
        </p:nvSpPr>
        <p:spPr/>
        <p:txBody>
          <a:bodyPr/>
          <a:lstStyle/>
          <a:p>
            <a:pPr lvl="0"/>
            <a:r>
              <a:rPr lang="en-US" dirty="0" smtClean="0"/>
              <a:t>Reconcile-HBase</a:t>
            </a:r>
            <a:r>
              <a:rPr lang="en-US" baseline="0" dirty="0" smtClean="0"/>
              <a:t> </a:t>
            </a:r>
            <a:r>
              <a:rPr lang="en-US" dirty="0" smtClean="0"/>
              <a:t>Software deficiencies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Reconcile</a:t>
            </a:r>
          </a:p>
          <a:p>
            <a:pPr lvl="1"/>
            <a:r>
              <a:rPr lang="en-US" dirty="0" smtClean="0"/>
              <a:t>reconcile.sourceforge.net</a:t>
            </a:r>
          </a:p>
          <a:p>
            <a:pPr lvl="1"/>
            <a:r>
              <a:rPr lang="en-US" dirty="0" smtClean="0"/>
              <a:t>github.com/</a:t>
            </a:r>
            <a:r>
              <a:rPr lang="en-US" dirty="0" err="1" smtClean="0"/>
              <a:t>davidbuttler</a:t>
            </a:r>
            <a:r>
              <a:rPr lang="en-US" dirty="0" smtClean="0"/>
              <a:t>/reconcile-data</a:t>
            </a:r>
          </a:p>
          <a:p>
            <a:pPr lvl="1"/>
            <a:r>
              <a:rPr lang="en-US" dirty="0" smtClean="0"/>
              <a:t>github.com/</a:t>
            </a:r>
            <a:r>
              <a:rPr lang="en-US" dirty="0" err="1" smtClean="0"/>
              <a:t>davidbuttler</a:t>
            </a:r>
            <a:r>
              <a:rPr lang="en-US" dirty="0" smtClean="0"/>
              <a:t>/reconcile-features</a:t>
            </a:r>
          </a:p>
          <a:p>
            <a:r>
              <a:rPr lang="en-US" dirty="0" smtClean="0"/>
              <a:t>Reconcile-HBase</a:t>
            </a:r>
          </a:p>
          <a:p>
            <a:pPr marL="800100" lvl="2" indent="-280988">
              <a:spcBef>
                <a:spcPts val="600"/>
              </a:spcBef>
              <a:buClr>
                <a:srgbClr val="0D5097"/>
              </a:buClr>
              <a:buFont typeface="Arial" pitchFamily="34" charset="0"/>
              <a:buChar char="•"/>
            </a:pPr>
            <a:r>
              <a:rPr lang="en-US" dirty="0" smtClean="0"/>
              <a:t>github.com/</a:t>
            </a:r>
            <a:r>
              <a:rPr lang="en-US" dirty="0" err="1" smtClean="0"/>
              <a:t>davidbuttler</a:t>
            </a:r>
            <a:r>
              <a:rPr lang="en-US" dirty="0" smtClean="0"/>
              <a:t>/reconcile-</a:t>
            </a:r>
            <a:r>
              <a:rPr lang="en-US" dirty="0" err="1" smtClean="0"/>
              <a:t>hbase</a:t>
            </a:r>
            <a:endParaRPr lang="en-US" dirty="0" smtClean="0"/>
          </a:p>
          <a:p>
            <a:pPr marL="800100" lvl="2" indent="-280988">
              <a:spcBef>
                <a:spcPts val="600"/>
              </a:spcBef>
              <a:buClr>
                <a:srgbClr val="0D5097"/>
              </a:buClr>
              <a:buFont typeface="Arial" pitchFamily="34" charset="0"/>
              <a:buChar char="•"/>
            </a:pPr>
            <a:r>
              <a:rPr lang="en-US" dirty="0" smtClean="0"/>
              <a:t>github.com/</a:t>
            </a:r>
            <a:r>
              <a:rPr lang="en-US" dirty="0" err="1" smtClean="0"/>
              <a:t>davidbuttler</a:t>
            </a:r>
            <a:r>
              <a:rPr lang="en-US" dirty="0" smtClean="0"/>
              <a:t>/reconcile-</a:t>
            </a:r>
            <a:r>
              <a:rPr lang="en-US" dirty="0" err="1" smtClean="0"/>
              <a:t>hbase</a:t>
            </a:r>
            <a:r>
              <a:rPr lang="en-US" dirty="0" smtClean="0"/>
              <a:t>-annotations</a:t>
            </a:r>
          </a:p>
          <a:p>
            <a:pPr marL="800100" lvl="2" indent="-280988">
              <a:spcBef>
                <a:spcPts val="600"/>
              </a:spcBef>
              <a:buClr>
                <a:srgbClr val="0D5097"/>
              </a:buClr>
              <a:buFont typeface="Arial" pitchFamily="34" charset="0"/>
              <a:buChar char="•"/>
            </a:pPr>
            <a:r>
              <a:rPr lang="en-US" dirty="0" smtClean="0"/>
              <a:t>github.com/</a:t>
            </a:r>
            <a:r>
              <a:rPr lang="en-US" dirty="0" err="1" smtClean="0"/>
              <a:t>davidbuttler</a:t>
            </a:r>
            <a:r>
              <a:rPr lang="en-US" dirty="0" smtClean="0"/>
              <a:t>/ant-maven-build</a:t>
            </a:r>
          </a:p>
          <a:p>
            <a:r>
              <a:rPr lang="en-US" dirty="0" smtClean="0"/>
              <a:t>Stanford Core NLP</a:t>
            </a:r>
          </a:p>
          <a:p>
            <a:pPr lvl="1"/>
            <a:r>
              <a:rPr lang="en-US" dirty="0" smtClean="0"/>
              <a:t>nlp.stanford.edu/software/corenlp.shtml</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Software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Font typeface="Arial" charset="0"/>
              <a:buChar char="•"/>
            </a:pPr>
            <a:r>
              <a:rPr lang="en-US" dirty="0" smtClean="0"/>
              <a:t> </a:t>
            </a:r>
            <a:r>
              <a:rPr lang="en-US" dirty="0" err="1" smtClean="0"/>
              <a:t>Lucene</a:t>
            </a:r>
            <a:r>
              <a:rPr lang="en-US" dirty="0" smtClean="0"/>
              <a:t> (2.93)</a:t>
            </a:r>
          </a:p>
          <a:p>
            <a:pPr>
              <a:buFont typeface="Arial" charset="0"/>
              <a:buChar char="•"/>
            </a:pPr>
            <a:r>
              <a:rPr lang="en-US" dirty="0" smtClean="0"/>
              <a:t> </a:t>
            </a:r>
            <a:r>
              <a:rPr lang="en-US" dirty="0" err="1" smtClean="0"/>
              <a:t>Solr</a:t>
            </a:r>
            <a:r>
              <a:rPr lang="en-US" dirty="0" smtClean="0"/>
              <a:t> (1.5 branched)</a:t>
            </a:r>
          </a:p>
          <a:p>
            <a:pPr>
              <a:buFont typeface="Arial" charset="0"/>
              <a:buChar char="•"/>
            </a:pPr>
            <a:r>
              <a:rPr lang="en-US" dirty="0" smtClean="0"/>
              <a:t> Rome (0.9)</a:t>
            </a:r>
          </a:p>
          <a:p>
            <a:pPr>
              <a:buFont typeface="Arial" charset="0"/>
              <a:buChar char="•"/>
            </a:pPr>
            <a:r>
              <a:rPr lang="en-US" dirty="0" smtClean="0"/>
              <a:t> </a:t>
            </a:r>
            <a:r>
              <a:rPr lang="en-US" dirty="0" err="1" smtClean="0"/>
              <a:t>Findbugs</a:t>
            </a:r>
            <a:r>
              <a:rPr lang="en-US" dirty="0" smtClean="0"/>
              <a:t> (1.0.0) </a:t>
            </a:r>
          </a:p>
          <a:p>
            <a:r>
              <a:rPr lang="en-US" dirty="0" smtClean="0"/>
              <a:t>Guava (r06)</a:t>
            </a:r>
          </a:p>
          <a:p>
            <a:r>
              <a:rPr lang="en-US" dirty="0" err="1" smtClean="0"/>
              <a:t>Gson</a:t>
            </a:r>
            <a:r>
              <a:rPr lang="en-US" dirty="0" smtClean="0"/>
              <a:t> (1.4)</a:t>
            </a:r>
          </a:p>
          <a:p>
            <a:r>
              <a:rPr lang="en-US" dirty="0" err="1" smtClean="0"/>
              <a:t>Hadoop</a:t>
            </a:r>
            <a:r>
              <a:rPr lang="en-US" dirty="0" smtClean="0"/>
              <a:t> 0.20.2-cloudera-320</a:t>
            </a:r>
          </a:p>
          <a:p>
            <a:r>
              <a:rPr lang="en-US" dirty="0" smtClean="0"/>
              <a:t>HBase (0.90.3)</a:t>
            </a:r>
          </a:p>
          <a:p>
            <a:r>
              <a:rPr lang="en-US" dirty="0" err="1" smtClean="0"/>
              <a:t>jwnl</a:t>
            </a:r>
            <a:r>
              <a:rPr lang="en-US" dirty="0" smtClean="0"/>
              <a:t> (1.4_rc3, modified)</a:t>
            </a:r>
          </a:p>
          <a:p>
            <a:r>
              <a:rPr lang="en-US" dirty="0" err="1" smtClean="0"/>
              <a:t>openNLP</a:t>
            </a:r>
            <a:endParaRPr lang="en-US" dirty="0" smtClean="0"/>
          </a:p>
          <a:p>
            <a:r>
              <a:rPr lang="en-US" dirty="0" err="1" smtClean="0"/>
              <a:t>MSTParser</a:t>
            </a:r>
            <a:endParaRPr lang="en-US" dirty="0" smtClean="0"/>
          </a:p>
          <a:p>
            <a:r>
              <a:rPr lang="en-US" dirty="0" smtClean="0"/>
              <a:t>Berkley Parser</a:t>
            </a:r>
            <a:endParaRPr lang="en-US" dirty="0"/>
          </a:p>
        </p:txBody>
      </p:sp>
      <p:sp>
        <p:nvSpPr>
          <p:cNvPr id="3" name="Title 2"/>
          <p:cNvSpPr>
            <a:spLocks noGrp="1"/>
          </p:cNvSpPr>
          <p:nvPr>
            <p:ph type="title"/>
          </p:nvPr>
        </p:nvSpPr>
        <p:spPr/>
        <p:txBody>
          <a:bodyPr/>
          <a:lstStyle/>
          <a:p>
            <a:r>
              <a:rPr lang="en-US" dirty="0" smtClean="0"/>
              <a:t>Software dependencies (ex Apache commons)</a:t>
            </a:r>
            <a:endParaRPr lang="en-US" dirty="0"/>
          </a:p>
        </p:txBody>
      </p:sp>
      <p:sp>
        <p:nvSpPr>
          <p:cNvPr id="4" name="Right Brace 3"/>
          <p:cNvSpPr/>
          <p:nvPr/>
        </p:nvSpPr>
        <p:spPr>
          <a:xfrm>
            <a:off x="4191000" y="5181600"/>
            <a:ext cx="381000" cy="1066800"/>
          </a:xfrm>
          <a:prstGeom prst="rightBrace">
            <a:avLst/>
          </a:prstGeom>
          <a:ln w="6350" cap="flat" cmpd="sng" algn="ctr">
            <a:solidFill>
              <a:srgbClr val="355D7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4724400" y="5486400"/>
            <a:ext cx="1588897" cy="369332"/>
          </a:xfrm>
          <a:prstGeom prst="rect">
            <a:avLst/>
          </a:prstGeom>
          <a:noFill/>
        </p:spPr>
        <p:txBody>
          <a:bodyPr wrap="none" rtlCol="0">
            <a:spAutoFit/>
          </a:bodyPr>
          <a:lstStyle/>
          <a:p>
            <a:r>
              <a:rPr lang="en-US" dirty="0" smtClean="0"/>
              <a:t>Reconcile only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solidFill>
                  <a:schemeClr val="accent3">
                    <a:lumMod val="25000"/>
                  </a:schemeClr>
                </a:solidFill>
              </a:rPr>
              <a:t>CPU</a:t>
            </a:r>
            <a:r>
              <a:rPr lang="en-US" dirty="0" smtClean="0"/>
              <a:t> </a:t>
            </a:r>
          </a:p>
          <a:p>
            <a:pPr lvl="0"/>
            <a:r>
              <a:rPr lang="en-US" dirty="0" smtClean="0">
                <a:solidFill>
                  <a:srgbClr val="90472A"/>
                </a:solidFill>
              </a:rPr>
              <a:t>Disk</a:t>
            </a:r>
            <a:r>
              <a:rPr lang="en-US" dirty="0" smtClean="0"/>
              <a:t> </a:t>
            </a:r>
          </a:p>
          <a:p>
            <a:pPr lvl="0"/>
            <a:r>
              <a:rPr lang="en-US" dirty="0" smtClean="0">
                <a:solidFill>
                  <a:srgbClr val="00B050"/>
                </a:solidFill>
              </a:rPr>
              <a:t>Network</a:t>
            </a:r>
            <a:endParaRPr lang="en-US" dirty="0"/>
          </a:p>
        </p:txBody>
      </p:sp>
      <p:sp>
        <p:nvSpPr>
          <p:cNvPr id="3" name="Title 2"/>
          <p:cNvSpPr>
            <a:spLocks noGrp="1"/>
          </p:cNvSpPr>
          <p:nvPr>
            <p:ph type="title"/>
          </p:nvPr>
        </p:nvSpPr>
        <p:spPr/>
        <p:txBody>
          <a:bodyPr/>
          <a:lstStyle/>
          <a:p>
            <a:r>
              <a:rPr lang="en-US" dirty="0" smtClean="0"/>
              <a:t>Bottlenecks come in flavors</a:t>
            </a:r>
            <a:endParaRPr lang="en-US" dirty="0"/>
          </a:p>
        </p:txBody>
      </p:sp>
      <p:sp>
        <p:nvSpPr>
          <p:cNvPr id="4" name="Rectangle 3"/>
          <p:cNvSpPr/>
          <p:nvPr/>
        </p:nvSpPr>
        <p:spPr bwMode="auto">
          <a:xfrm>
            <a:off x="1219200" y="5638800"/>
            <a:ext cx="838200" cy="152400"/>
          </a:xfrm>
          <a:prstGeom prst="rect">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5" name="Rectangle 4"/>
          <p:cNvSpPr/>
          <p:nvPr/>
        </p:nvSpPr>
        <p:spPr bwMode="auto">
          <a:xfrm>
            <a:off x="2057400" y="5638800"/>
            <a:ext cx="838200" cy="228600"/>
          </a:xfrm>
          <a:prstGeom prst="rect">
            <a:avLst/>
          </a:prstGeom>
          <a:solidFill>
            <a:srgbClr val="00B05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6" name="Rectangle 5"/>
          <p:cNvSpPr/>
          <p:nvPr/>
        </p:nvSpPr>
        <p:spPr bwMode="auto">
          <a:xfrm>
            <a:off x="2895600" y="5638800"/>
            <a:ext cx="838200" cy="381000"/>
          </a:xfrm>
          <a:prstGeom prst="rect">
            <a:avLst/>
          </a:prstGeom>
          <a:solidFill>
            <a:srgbClr val="00206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7" name="Rectangle 6"/>
          <p:cNvSpPr/>
          <p:nvPr/>
        </p:nvSpPr>
        <p:spPr bwMode="auto">
          <a:xfrm>
            <a:off x="4267200" y="5638800"/>
            <a:ext cx="838200" cy="152400"/>
          </a:xfrm>
          <a:prstGeom prst="rect">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8" name="Rectangle 7"/>
          <p:cNvSpPr/>
          <p:nvPr/>
        </p:nvSpPr>
        <p:spPr bwMode="auto">
          <a:xfrm>
            <a:off x="5943600" y="5638800"/>
            <a:ext cx="838200" cy="381000"/>
          </a:xfrm>
          <a:prstGeom prst="rect">
            <a:avLst/>
          </a:prstGeom>
          <a:solidFill>
            <a:srgbClr val="00B05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9" name="Rectangle 8"/>
          <p:cNvSpPr/>
          <p:nvPr/>
        </p:nvSpPr>
        <p:spPr bwMode="auto">
          <a:xfrm>
            <a:off x="5105400" y="5638800"/>
            <a:ext cx="838200" cy="228600"/>
          </a:xfrm>
          <a:prstGeom prst="rect">
            <a:avLst/>
          </a:prstGeom>
          <a:solidFill>
            <a:srgbClr val="00206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0" name="Rectangle 9"/>
          <p:cNvSpPr/>
          <p:nvPr/>
        </p:nvSpPr>
        <p:spPr bwMode="auto">
          <a:xfrm>
            <a:off x="2057400" y="4876800"/>
            <a:ext cx="838200" cy="228600"/>
          </a:xfrm>
          <a:prstGeom prst="rect">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1" name="Rectangle 10"/>
          <p:cNvSpPr/>
          <p:nvPr/>
        </p:nvSpPr>
        <p:spPr bwMode="auto">
          <a:xfrm>
            <a:off x="1219200" y="4876800"/>
            <a:ext cx="838200" cy="152400"/>
          </a:xfrm>
          <a:prstGeom prst="rect">
            <a:avLst/>
          </a:prstGeom>
          <a:solidFill>
            <a:srgbClr val="00B05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2" name="Rectangle 11"/>
          <p:cNvSpPr/>
          <p:nvPr/>
        </p:nvSpPr>
        <p:spPr bwMode="auto">
          <a:xfrm>
            <a:off x="2895600" y="4876800"/>
            <a:ext cx="838200" cy="381000"/>
          </a:xfrm>
          <a:prstGeom prst="rect">
            <a:avLst/>
          </a:prstGeom>
          <a:solidFill>
            <a:srgbClr val="00206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3" name="Rectangle 12"/>
          <p:cNvSpPr/>
          <p:nvPr/>
        </p:nvSpPr>
        <p:spPr bwMode="auto">
          <a:xfrm>
            <a:off x="5943600" y="4876800"/>
            <a:ext cx="838200" cy="381000"/>
          </a:xfrm>
          <a:prstGeom prst="rect">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4" name="Rectangle 13"/>
          <p:cNvSpPr/>
          <p:nvPr/>
        </p:nvSpPr>
        <p:spPr bwMode="auto">
          <a:xfrm>
            <a:off x="4267200" y="4876800"/>
            <a:ext cx="838200" cy="152400"/>
          </a:xfrm>
          <a:prstGeom prst="rect">
            <a:avLst/>
          </a:prstGeom>
          <a:solidFill>
            <a:srgbClr val="00B05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5" name="Rectangle 14"/>
          <p:cNvSpPr/>
          <p:nvPr/>
        </p:nvSpPr>
        <p:spPr bwMode="auto">
          <a:xfrm>
            <a:off x="5105400" y="4876800"/>
            <a:ext cx="838200" cy="228600"/>
          </a:xfrm>
          <a:prstGeom prst="rect">
            <a:avLst/>
          </a:prstGeom>
          <a:solidFill>
            <a:srgbClr val="00206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6" name="Rectangle 15"/>
          <p:cNvSpPr/>
          <p:nvPr/>
        </p:nvSpPr>
        <p:spPr bwMode="auto">
          <a:xfrm>
            <a:off x="2895600" y="4038600"/>
            <a:ext cx="838200" cy="381000"/>
          </a:xfrm>
          <a:prstGeom prst="rect">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7" name="Rectangle 16"/>
          <p:cNvSpPr/>
          <p:nvPr/>
        </p:nvSpPr>
        <p:spPr bwMode="auto">
          <a:xfrm>
            <a:off x="2057400" y="4038600"/>
            <a:ext cx="838200" cy="228600"/>
          </a:xfrm>
          <a:prstGeom prst="rect">
            <a:avLst/>
          </a:prstGeom>
          <a:solidFill>
            <a:srgbClr val="00B05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18" name="Rectangle 17"/>
          <p:cNvSpPr/>
          <p:nvPr/>
        </p:nvSpPr>
        <p:spPr bwMode="auto">
          <a:xfrm>
            <a:off x="1219200" y="4038600"/>
            <a:ext cx="838200" cy="152400"/>
          </a:xfrm>
          <a:prstGeom prst="rect">
            <a:avLst/>
          </a:prstGeom>
          <a:solidFill>
            <a:srgbClr val="00206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22" name="Rectangle 21"/>
          <p:cNvSpPr/>
          <p:nvPr/>
        </p:nvSpPr>
        <p:spPr bwMode="auto">
          <a:xfrm>
            <a:off x="2286000" y="1752600"/>
            <a:ext cx="838200" cy="152400"/>
          </a:xfrm>
          <a:prstGeom prst="rect">
            <a:avLst/>
          </a:prstGeom>
          <a:solidFill>
            <a:srgbClr val="00206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23" name="Rectangle 22"/>
          <p:cNvSpPr/>
          <p:nvPr/>
        </p:nvSpPr>
        <p:spPr bwMode="auto">
          <a:xfrm>
            <a:off x="2286000" y="2286000"/>
            <a:ext cx="838200" cy="152400"/>
          </a:xfrm>
          <a:prstGeom prst="rect">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24" name="Rectangle 23"/>
          <p:cNvSpPr/>
          <p:nvPr/>
        </p:nvSpPr>
        <p:spPr bwMode="auto">
          <a:xfrm>
            <a:off x="2286000" y="2819400"/>
            <a:ext cx="838200" cy="152400"/>
          </a:xfrm>
          <a:prstGeom prst="rect">
            <a:avLst/>
          </a:prstGeom>
          <a:solidFill>
            <a:srgbClr val="00B05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25" name="TextBox 24"/>
          <p:cNvSpPr txBox="1"/>
          <p:nvPr/>
        </p:nvSpPr>
        <p:spPr>
          <a:xfrm>
            <a:off x="2037492" y="3429000"/>
            <a:ext cx="5069016" cy="369332"/>
          </a:xfrm>
          <a:prstGeom prst="rect">
            <a:avLst/>
          </a:prstGeom>
          <a:noFill/>
        </p:spPr>
        <p:txBody>
          <a:bodyPr wrap="none" rtlCol="0">
            <a:spAutoFit/>
          </a:bodyPr>
          <a:lstStyle/>
          <a:p>
            <a:r>
              <a:rPr lang="en-US" dirty="0" smtClean="0"/>
              <a:t>Moving the bottleneck: proportional consumption</a:t>
            </a:r>
            <a:endParaRPr lang="en-US" dirty="0"/>
          </a:p>
        </p:txBody>
      </p:sp>
      <p:sp>
        <p:nvSpPr>
          <p:cNvPr id="26" name="Rectangle 25"/>
          <p:cNvSpPr/>
          <p:nvPr/>
        </p:nvSpPr>
        <p:spPr bwMode="auto">
          <a:xfrm>
            <a:off x="5105400" y="4038600"/>
            <a:ext cx="838200" cy="228600"/>
          </a:xfrm>
          <a:prstGeom prst="rect">
            <a:avLst/>
          </a:prstGeom>
          <a:solidFill>
            <a:srgbClr val="984807"/>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27" name="Rectangle 26"/>
          <p:cNvSpPr/>
          <p:nvPr/>
        </p:nvSpPr>
        <p:spPr bwMode="auto">
          <a:xfrm>
            <a:off x="5943600" y="4038600"/>
            <a:ext cx="838200" cy="381000"/>
          </a:xfrm>
          <a:prstGeom prst="rect">
            <a:avLst/>
          </a:prstGeom>
          <a:solidFill>
            <a:srgbClr val="00B05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
        <p:nvSpPr>
          <p:cNvPr id="28" name="Rectangle 27"/>
          <p:cNvSpPr/>
          <p:nvPr/>
        </p:nvSpPr>
        <p:spPr bwMode="auto">
          <a:xfrm>
            <a:off x="4267200" y="4038600"/>
            <a:ext cx="838200" cy="152400"/>
          </a:xfrm>
          <a:prstGeom prst="rect">
            <a:avLst/>
          </a:prstGeom>
          <a:solidFill>
            <a:srgbClr val="002060"/>
          </a:solidFill>
          <a:ln w="9525">
            <a:solidFill>
              <a:schemeClr val="tx1"/>
            </a:solidFill>
            <a:miter lim="800000"/>
            <a:headEnd/>
            <a:tailEnd/>
          </a:ln>
        </p:spPr>
        <p:txBody>
          <a:bodyPr rtlCol="0" anchor="b">
            <a:prstTxWarp prst="textNoShape">
              <a:avLst/>
            </a:prstTxWarp>
          </a:bodyPr>
          <a:lstStyle/>
          <a:p>
            <a:pPr algn="ctr">
              <a:spcBef>
                <a:spcPct val="0"/>
              </a:spcBef>
            </a:pPr>
            <a:endParaRPr lang="en-US" sz="1600"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Disk bottlenecks: </a:t>
            </a:r>
          </a:p>
          <a:p>
            <a:pPr lvl="1"/>
            <a:r>
              <a:rPr lang="en-US" dirty="0" smtClean="0"/>
              <a:t>Seeks: 3-15 ms (SSD: 0.1 ms)</a:t>
            </a:r>
          </a:p>
          <a:p>
            <a:pPr lvl="1"/>
            <a:r>
              <a:rPr lang="en-US" dirty="0" smtClean="0"/>
              <a:t>Rotational delay: 7200 RPM disk == 8 ms</a:t>
            </a:r>
          </a:p>
          <a:p>
            <a:pPr lvl="1"/>
            <a:r>
              <a:rPr lang="en-US" dirty="0" smtClean="0"/>
              <a:t>Transfer delay: 1030 </a:t>
            </a:r>
            <a:r>
              <a:rPr lang="en-US" dirty="0" err="1" smtClean="0"/>
              <a:t>Mbits</a:t>
            </a:r>
            <a:r>
              <a:rPr lang="en-US" dirty="0" smtClean="0"/>
              <a:t>/sec</a:t>
            </a:r>
          </a:p>
          <a:p>
            <a:r>
              <a:rPr lang="en-US" dirty="0" smtClean="0"/>
              <a:t>Seek performance measured in IOPS</a:t>
            </a:r>
          </a:p>
          <a:p>
            <a:pPr lvl="1"/>
            <a:r>
              <a:rPr lang="en-US" dirty="0" err="1" smtClean="0"/>
              <a:t>iostat</a:t>
            </a:r>
            <a:r>
              <a:rPr lang="en-US" dirty="0" smtClean="0"/>
              <a:t> is the measurement tool</a:t>
            </a:r>
          </a:p>
          <a:p>
            <a:pPr lvl="1"/>
            <a:r>
              <a:rPr lang="en-US" dirty="0" smtClean="0"/>
              <a:t>Standard HDD: 180 IOPS</a:t>
            </a:r>
          </a:p>
          <a:p>
            <a:pPr lvl="1"/>
            <a:r>
              <a:rPr lang="en-US" dirty="0" smtClean="0"/>
              <a:t>Flash SDD: 40K IOPS</a:t>
            </a:r>
            <a:endParaRPr lang="en-US" dirty="0"/>
          </a:p>
        </p:txBody>
      </p:sp>
      <p:sp>
        <p:nvSpPr>
          <p:cNvPr id="3" name="Title 2"/>
          <p:cNvSpPr>
            <a:spLocks noGrp="1"/>
          </p:cNvSpPr>
          <p:nvPr>
            <p:ph type="title"/>
          </p:nvPr>
        </p:nvSpPr>
        <p:spPr/>
        <p:txBody>
          <a:bodyPr/>
          <a:lstStyle/>
          <a:p>
            <a:r>
              <a:rPr lang="en-US" dirty="0" smtClean="0"/>
              <a:t>Bottlenecks come in flavors: Disk</a:t>
            </a:r>
            <a:endParaRPr lang="en-US" dirty="0"/>
          </a:p>
        </p:txBody>
      </p:sp>
      <p:sp>
        <p:nvSpPr>
          <p:cNvPr id="4" name="TextBox 3"/>
          <p:cNvSpPr txBox="1"/>
          <p:nvPr/>
        </p:nvSpPr>
        <p:spPr>
          <a:xfrm>
            <a:off x="0" y="5715000"/>
            <a:ext cx="8876148" cy="584775"/>
          </a:xfrm>
          <a:prstGeom prst="rect">
            <a:avLst/>
          </a:prstGeom>
          <a:noFill/>
        </p:spPr>
        <p:txBody>
          <a:bodyPr wrap="none" rtlCol="0">
            <a:spAutoFit/>
          </a:bodyPr>
          <a:lstStyle/>
          <a:p>
            <a:r>
              <a:rPr lang="en-US" sz="1600" dirty="0" smtClean="0"/>
              <a:t>http://en.wikipedia.org/wiki/Hard_disk#Performance_characteristics</a:t>
            </a:r>
            <a:br>
              <a:rPr lang="en-US" sz="1600" dirty="0" smtClean="0"/>
            </a:br>
            <a:r>
              <a:rPr lang="en-US" sz="1600" dirty="0" smtClean="0"/>
              <a:t>http://highscalability.com/blog/2011/6/22/its-the-fraking-iops-1-ssd-is-44000-iops-hard-drive-is-180.html</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Network bottlenecks:</a:t>
            </a:r>
          </a:p>
          <a:p>
            <a:pPr lvl="1"/>
            <a:r>
              <a:rPr lang="en-US" dirty="0" smtClean="0"/>
              <a:t>Network speed (e.g. 1 </a:t>
            </a:r>
            <a:r>
              <a:rPr lang="en-US" dirty="0" err="1" smtClean="0"/>
              <a:t>GigE</a:t>
            </a:r>
            <a:r>
              <a:rPr lang="en-US" dirty="0" smtClean="0"/>
              <a:t> is 1 </a:t>
            </a:r>
            <a:r>
              <a:rPr lang="en-US" dirty="0" err="1" smtClean="0"/>
              <a:t>Gbit</a:t>
            </a:r>
            <a:r>
              <a:rPr lang="en-US" dirty="0" smtClean="0"/>
              <a:t> / s )</a:t>
            </a:r>
          </a:p>
          <a:p>
            <a:pPr lvl="1"/>
            <a:r>
              <a:rPr lang="en-US" dirty="0" smtClean="0"/>
              <a:t>Network utilization (80% is good for Ethernet)</a:t>
            </a:r>
          </a:p>
          <a:p>
            <a:pPr lvl="1"/>
            <a:r>
              <a:rPr lang="en-US" dirty="0" smtClean="0"/>
              <a:t>Packet fragmentation / underutilization</a:t>
            </a:r>
          </a:p>
          <a:p>
            <a:pPr lvl="2"/>
            <a:r>
              <a:rPr lang="en-US" dirty="0" smtClean="0"/>
              <a:t>Ethernet frames should be set to 7500 if your network supports jumbo frames</a:t>
            </a:r>
          </a:p>
          <a:p>
            <a:pPr lvl="1"/>
            <a:r>
              <a:rPr lang="en-US" dirty="0" smtClean="0"/>
              <a:t>Switch backplane (on-rack and cross-rack)</a:t>
            </a:r>
          </a:p>
          <a:p>
            <a:pPr lvl="1"/>
            <a:r>
              <a:rPr lang="en-US" dirty="0" smtClean="0"/>
              <a:t>“Network contention”: heartbeats may be delayed by long queues, leading to “Juliet pauses”</a:t>
            </a:r>
            <a:endParaRPr lang="en-US" dirty="0"/>
          </a:p>
        </p:txBody>
      </p:sp>
      <p:sp>
        <p:nvSpPr>
          <p:cNvPr id="3" name="Title 2"/>
          <p:cNvSpPr>
            <a:spLocks noGrp="1"/>
          </p:cNvSpPr>
          <p:nvPr>
            <p:ph type="title"/>
          </p:nvPr>
        </p:nvSpPr>
        <p:spPr/>
        <p:txBody>
          <a:bodyPr/>
          <a:lstStyle/>
          <a:p>
            <a:r>
              <a:rPr lang="en-US" dirty="0" smtClean="0"/>
              <a:t>Bottlenecks come in flavors: Network</a:t>
            </a:r>
            <a:endParaRPr lang="en-US" dirty="0"/>
          </a:p>
        </p:txBody>
      </p:sp>
      <p:sp>
        <p:nvSpPr>
          <p:cNvPr id="4" name="TextBox 3"/>
          <p:cNvSpPr txBox="1"/>
          <p:nvPr/>
        </p:nvSpPr>
        <p:spPr>
          <a:xfrm>
            <a:off x="152400" y="6019800"/>
            <a:ext cx="8584401" cy="307777"/>
          </a:xfrm>
          <a:prstGeom prst="rect">
            <a:avLst/>
          </a:prstGeom>
          <a:noFill/>
        </p:spPr>
        <p:txBody>
          <a:bodyPr wrap="none" rtlCol="0">
            <a:spAutoFit/>
          </a:bodyPr>
          <a:lstStyle/>
          <a:p>
            <a:r>
              <a:rPr lang="en-US" sz="1400" dirty="0" smtClean="0"/>
              <a:t>http://www.cloudera.com/blog/2011/02/avoiding-full-gcs-in-hbase-with-memstore-local-allocation-buffers-part-1/</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66863"/>
            <a:ext cx="4343400" cy="4751357"/>
          </a:xfrm>
        </p:spPr>
        <p:txBody>
          <a:bodyPr/>
          <a:lstStyle/>
          <a:p>
            <a:r>
              <a:rPr lang="en-US" dirty="0" smtClean="0"/>
              <a:t>RAID</a:t>
            </a:r>
          </a:p>
          <a:p>
            <a:pPr lvl="1"/>
            <a:r>
              <a:rPr lang="en-US" dirty="0" smtClean="0"/>
              <a:t>Mirror (redundancy)</a:t>
            </a:r>
          </a:p>
          <a:p>
            <a:pPr lvl="1"/>
            <a:r>
              <a:rPr lang="en-US" dirty="0" smtClean="0"/>
              <a:t>Striped</a:t>
            </a:r>
            <a:r>
              <a:rPr lang="en-US" baseline="0" dirty="0" smtClean="0"/>
              <a:t> (speed)</a:t>
            </a:r>
          </a:p>
          <a:p>
            <a:pPr lvl="1"/>
            <a:r>
              <a:rPr lang="en-US" baseline="0" dirty="0" smtClean="0"/>
              <a:t>Checksum / RAID 5 ( accuracy)</a:t>
            </a:r>
          </a:p>
          <a:p>
            <a:pPr lvl="1"/>
            <a:r>
              <a:rPr lang="en-US" baseline="0" dirty="0" smtClean="0"/>
              <a:t>ZFS</a:t>
            </a:r>
            <a:endParaRPr lang="en-US" dirty="0" smtClean="0"/>
          </a:p>
          <a:p>
            <a:pPr lvl="0"/>
            <a:r>
              <a:rPr lang="en-US" dirty="0" smtClean="0"/>
              <a:t>HDFS </a:t>
            </a:r>
          </a:p>
          <a:p>
            <a:pPr lvl="1"/>
            <a:r>
              <a:rPr lang="en-US" dirty="0" smtClean="0"/>
              <a:t>local access</a:t>
            </a:r>
          </a:p>
          <a:p>
            <a:pPr lvl="1"/>
            <a:r>
              <a:rPr lang="en-US" dirty="0" smtClean="0"/>
              <a:t>n-way redundancy</a:t>
            </a:r>
          </a:p>
          <a:p>
            <a:r>
              <a:rPr lang="en-US" dirty="0" err="1" smtClean="0"/>
              <a:t>MapR</a:t>
            </a:r>
            <a:r>
              <a:rPr lang="en-US" dirty="0" smtClean="0"/>
              <a:t> FS</a:t>
            </a:r>
          </a:p>
          <a:p>
            <a:pPr lvl="1"/>
            <a:r>
              <a:rPr lang="en-US" dirty="0" smtClean="0"/>
              <a:t>HDFS compatible</a:t>
            </a:r>
          </a:p>
          <a:p>
            <a:pPr lvl="1"/>
            <a:r>
              <a:rPr lang="en-US" dirty="0" smtClean="0"/>
              <a:t>Distributed metadata</a:t>
            </a:r>
            <a:endParaRPr lang="en-US" dirty="0"/>
          </a:p>
        </p:txBody>
      </p:sp>
      <p:sp>
        <p:nvSpPr>
          <p:cNvPr id="3" name="Title 2"/>
          <p:cNvSpPr>
            <a:spLocks noGrp="1"/>
          </p:cNvSpPr>
          <p:nvPr>
            <p:ph type="title"/>
          </p:nvPr>
        </p:nvSpPr>
        <p:spPr/>
        <p:txBody>
          <a:bodyPr/>
          <a:lstStyle/>
          <a:p>
            <a:r>
              <a:rPr lang="en-US" dirty="0" smtClean="0"/>
              <a:t>How do you handle data that you can’t back up?</a:t>
            </a:r>
            <a:br>
              <a:rPr lang="en-US" dirty="0" smtClean="0"/>
            </a:br>
            <a:r>
              <a:rPr lang="en-US" dirty="0" smtClean="0"/>
              <a:t>Data Replication</a:t>
            </a:r>
            <a:endParaRPr lang="en-US" dirty="0"/>
          </a:p>
        </p:txBody>
      </p:sp>
      <p:sp>
        <p:nvSpPr>
          <p:cNvPr id="4" name="Content Placeholder 1"/>
          <p:cNvSpPr txBox="1">
            <a:spLocks/>
          </p:cNvSpPr>
          <p:nvPr/>
        </p:nvSpPr>
        <p:spPr>
          <a:xfrm>
            <a:off x="4800600" y="1524000"/>
            <a:ext cx="4343400" cy="4751357"/>
          </a:xfrm>
          <a:prstGeom prst="rect">
            <a:avLst/>
          </a:prstGeom>
        </p:spPr>
        <p:txBody>
          <a:bodyPr vert="horz" lIns="54864" tIns="91440" rtlCol="0">
            <a:normAutofit/>
          </a:bodyPr>
          <a:lstStyle/>
          <a:p>
            <a:pPr marL="400050" marR="0" lvl="0" indent="-280988" algn="l" defTabSz="914400" rtl="0" eaLnBrk="1" fontAlgn="auto" latinLnBrk="0" hangingPunct="1">
              <a:lnSpc>
                <a:spcPct val="100000"/>
              </a:lnSpc>
              <a:spcBef>
                <a:spcPts val="600"/>
              </a:spcBef>
              <a:spcAft>
                <a:spcPts val="600"/>
              </a:spcAft>
              <a:buClr>
                <a:srgbClr val="0D5097"/>
              </a:buClr>
              <a:buSzPct val="90000"/>
              <a:buFont typeface="Wingdings" charset="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Cluster replication</a:t>
            </a:r>
          </a:p>
          <a:p>
            <a:pPr marL="685800" marR="0" lvl="1" indent="-273050" algn="l" defTabSz="914400" rtl="0" eaLnBrk="1" fontAlgn="auto" latinLnBrk="0" hangingPunct="1">
              <a:lnSpc>
                <a:spcPct val="100000"/>
              </a:lnSpc>
              <a:spcBef>
                <a:spcPts val="0"/>
              </a:spcBef>
              <a:spcAft>
                <a:spcPts val="600"/>
              </a:spcAft>
              <a:buClrTx/>
              <a:buSzPct val="90000"/>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Master/slave</a:t>
            </a:r>
          </a:p>
          <a:p>
            <a:pPr marL="685800" marR="0" lvl="1" indent="-273050" algn="l" defTabSz="914400" rtl="0" eaLnBrk="1" fontAlgn="auto" latinLnBrk="0" hangingPunct="1">
              <a:lnSpc>
                <a:spcPct val="100000"/>
              </a:lnSpc>
              <a:spcBef>
                <a:spcPts val="0"/>
              </a:spcBef>
              <a:spcAft>
                <a:spcPts val="600"/>
              </a:spcAft>
              <a:buClrTx/>
              <a:buSzPct val="90000"/>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peer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ov03_2010">
  <a:themeElements>
    <a:clrScheme name="Custom 1">
      <a:dk1>
        <a:sysClr val="windowText" lastClr="000000"/>
      </a:dk1>
      <a:lt1>
        <a:sysClr val="window" lastClr="FFFFFF"/>
      </a:lt1>
      <a:dk2>
        <a:srgbClr val="124A91"/>
      </a:dk2>
      <a:lt2>
        <a:srgbClr val="FFFCCE"/>
      </a:lt2>
      <a:accent1>
        <a:srgbClr val="D6DDE9"/>
      </a:accent1>
      <a:accent2>
        <a:srgbClr val="C0C0C0"/>
      </a:accent2>
      <a:accent3>
        <a:srgbClr val="D2D5FF"/>
      </a:accent3>
      <a:accent4>
        <a:srgbClr val="FFFCCE"/>
      </a:accent4>
      <a:accent5>
        <a:srgbClr val="FFFFFF"/>
      </a:accent5>
      <a:accent6>
        <a:srgbClr val="FFFFFF"/>
      </a:accent6>
      <a:hlink>
        <a:srgbClr val="FFFFFF"/>
      </a:hlink>
      <a:folHlink>
        <a:srgbClr val="6C0036"/>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solidFill>
          <a:srgbClr val="984807"/>
        </a:solidFill>
        <a:ln w="9525">
          <a:noFill/>
          <a:miter lim="800000"/>
          <a:headEnd/>
          <a:tailEnd/>
        </a:ln>
      </a:spPr>
      <a:bodyPr rtlCol="0" anchor="b">
        <a:prstTxWarp prst="textNoShape">
          <a:avLst/>
        </a:prstTxWarp>
      </a:bodyPr>
      <a:lstStyle>
        <a:defPPr algn="ctr">
          <a:spcBef>
            <a:spcPct val="0"/>
          </a:spcBef>
          <a:defRPr sz="1600" dirty="0">
            <a:solidFill>
              <a:srgbClr val="000000"/>
            </a:solidFill>
          </a:defRPr>
        </a:defPPr>
      </a:lstStyle>
    </a:spDef>
    <a:lnDef>
      <a:spPr>
        <a:ln w="6350" cap="flat" cmpd="sng" algn="ctr">
          <a:solidFill>
            <a:srgbClr val="355D7E"/>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TextAnalysis_In_Comp_released</Template>
  <TotalTime>13231</TotalTime>
  <Words>4092</Words>
  <Application>Microsoft Office PowerPoint</Application>
  <PresentationFormat>On-screen Show (4:3)</PresentationFormat>
  <Paragraphs>672</Paragraphs>
  <Slides>57</Slides>
  <Notes>14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Nov03_2010</vt:lpstr>
      <vt:lpstr>Large Scale Text Analytics Tutorial</vt:lpstr>
      <vt:lpstr>Outline</vt:lpstr>
      <vt:lpstr>My motivation: my file system broke</vt:lpstr>
      <vt:lpstr>What is Big Data?   Scale Points</vt:lpstr>
      <vt:lpstr>Bottlenecks cannot be eliminated, only moved</vt:lpstr>
      <vt:lpstr>Bottlenecks come in flavors</vt:lpstr>
      <vt:lpstr>Bottlenecks come in flavors: Disk</vt:lpstr>
      <vt:lpstr>Bottlenecks come in flavors: Network</vt:lpstr>
      <vt:lpstr>How do you handle data that you can’t back up? Data Replication</vt:lpstr>
      <vt:lpstr>Storing data is not the same as managing data: Data storage systems</vt:lpstr>
      <vt:lpstr>Hadoop (HDFS) as a data storage system</vt:lpstr>
      <vt:lpstr>HBase as a data storage system</vt:lpstr>
      <vt:lpstr>Cassandra as a data storage solution</vt:lpstr>
      <vt:lpstr>Solr as a data storage engine</vt:lpstr>
      <vt:lpstr>MongoDB as a data storage engine</vt:lpstr>
      <vt:lpstr>Query Engines</vt:lpstr>
      <vt:lpstr>Query Engines: table scans</vt:lpstr>
      <vt:lpstr>Query Engines: Real-time</vt:lpstr>
      <vt:lpstr>Alternative architectures for real-time query engines backed by bulk storage</vt:lpstr>
      <vt:lpstr>Alternative architectures for real-time query engines backed by bulk storage</vt:lpstr>
      <vt:lpstr>Open Source Software </vt:lpstr>
      <vt:lpstr>The Apache stack of open source software</vt:lpstr>
      <vt:lpstr>The Apache stack of open source software – HDFS</vt:lpstr>
      <vt:lpstr>HDFS</vt:lpstr>
      <vt:lpstr>MapR FS vs HDFS</vt:lpstr>
      <vt:lpstr>The Apache stack of open source software – Map / Reduce</vt:lpstr>
      <vt:lpstr>Map/Reduce is functional programming distributed over a cluster</vt:lpstr>
      <vt:lpstr>More interesting M/R examples</vt:lpstr>
      <vt:lpstr>The Apache stack of open source software – Zookeeper</vt:lpstr>
      <vt:lpstr>Zookeeper</vt:lpstr>
      <vt:lpstr>Zookeeper Guarantees </vt:lpstr>
      <vt:lpstr>Zookeeper Data Model</vt:lpstr>
      <vt:lpstr>ZooKeeper Service</vt:lpstr>
      <vt:lpstr>The Apache stack of open source software – HBase</vt:lpstr>
      <vt:lpstr>HBase</vt:lpstr>
      <vt:lpstr>HBase Data model</vt:lpstr>
      <vt:lpstr>HBase Data model (simplified)</vt:lpstr>
      <vt:lpstr>HBase System Architecture</vt:lpstr>
      <vt:lpstr>HBase Master manages region servers</vt:lpstr>
      <vt:lpstr>Hbase Client directly access region servers for data</vt:lpstr>
      <vt:lpstr>HBase Demo</vt:lpstr>
      <vt:lpstr>The Apache stack of open source software – Hive</vt:lpstr>
      <vt:lpstr>Hive provides and SQL-like interface to data </vt:lpstr>
      <vt:lpstr>The Apache stack of open source software – Solr / Lucene</vt:lpstr>
      <vt:lpstr>Solr</vt:lpstr>
      <vt:lpstr>Solr architecture</vt:lpstr>
      <vt:lpstr>Solr Cloud provides faceted search and scalability</vt:lpstr>
      <vt:lpstr>Architecture is nice, but where are the analytics?</vt:lpstr>
      <vt:lpstr>Data Analytics</vt:lpstr>
      <vt:lpstr>Notional Data Flow for Text Analytics</vt:lpstr>
      <vt:lpstr>Anatomy of the code</vt:lpstr>
      <vt:lpstr>Reconcile defines the basic data structures</vt:lpstr>
      <vt:lpstr>Reconcile-hbase generalizes the code to the cluster</vt:lpstr>
      <vt:lpstr>Query functions</vt:lpstr>
      <vt:lpstr>Reconcile-HBase Software deficiencies</vt:lpstr>
      <vt:lpstr>Software</vt:lpstr>
      <vt:lpstr>Software dependencies (ex Apache commons)</vt:lpstr>
    </vt:vector>
  </TitlesOfParts>
  <Company>LLNL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Text Analytics Tutorial</dc:title>
  <dc:creator>David Buttler</dc:creator>
  <cp:lastModifiedBy>David Buttler</cp:lastModifiedBy>
  <cp:revision>295</cp:revision>
  <dcterms:created xsi:type="dcterms:W3CDTF">2011-06-02T17:14:33Z</dcterms:created>
  <dcterms:modified xsi:type="dcterms:W3CDTF">2011-07-03T22:24:35Z</dcterms:modified>
</cp:coreProperties>
</file>